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5"/>
  </p:notesMasterIdLst>
  <p:handoutMasterIdLst>
    <p:handoutMasterId r:id="rId102"/>
  </p:handoutMasterIdLst>
  <p:sldIdLst>
    <p:sldId id="546" r:id="rId3"/>
    <p:sldId id="360" r:id="rId4"/>
    <p:sldId id="432" r:id="rId6"/>
    <p:sldId id="258" r:id="rId7"/>
    <p:sldId id="267" r:id="rId8"/>
    <p:sldId id="398" r:id="rId9"/>
    <p:sldId id="264" r:id="rId10"/>
    <p:sldId id="375" r:id="rId11"/>
    <p:sldId id="269" r:id="rId12"/>
    <p:sldId id="479" r:id="rId13"/>
    <p:sldId id="376" r:id="rId14"/>
    <p:sldId id="393" r:id="rId15"/>
    <p:sldId id="275" r:id="rId16"/>
    <p:sldId id="381" r:id="rId17"/>
    <p:sldId id="276" r:id="rId18"/>
    <p:sldId id="280" r:id="rId19"/>
    <p:sldId id="282" r:id="rId20"/>
    <p:sldId id="284" r:id="rId21"/>
    <p:sldId id="390" r:id="rId22"/>
    <p:sldId id="259" r:id="rId23"/>
    <p:sldId id="446" r:id="rId24"/>
    <p:sldId id="461" r:id="rId25"/>
    <p:sldId id="260" r:id="rId26"/>
    <p:sldId id="480" r:id="rId27"/>
    <p:sldId id="447" r:id="rId28"/>
    <p:sldId id="261" r:id="rId29"/>
    <p:sldId id="397" r:id="rId30"/>
    <p:sldId id="386" r:id="rId31"/>
    <p:sldId id="295" r:id="rId32"/>
    <p:sldId id="460" r:id="rId33"/>
    <p:sldId id="476" r:id="rId34"/>
    <p:sldId id="291" r:id="rId35"/>
    <p:sldId id="481" r:id="rId36"/>
    <p:sldId id="457" r:id="rId37"/>
    <p:sldId id="482" r:id="rId38"/>
    <p:sldId id="483" r:id="rId39"/>
    <p:sldId id="484" r:id="rId40"/>
    <p:sldId id="485" r:id="rId41"/>
    <p:sldId id="486" r:id="rId42"/>
    <p:sldId id="487" r:id="rId43"/>
    <p:sldId id="488" r:id="rId44"/>
    <p:sldId id="489" r:id="rId45"/>
    <p:sldId id="490" r:id="rId46"/>
    <p:sldId id="491" r:id="rId47"/>
    <p:sldId id="492" r:id="rId48"/>
    <p:sldId id="419" r:id="rId49"/>
    <p:sldId id="420" r:id="rId50"/>
    <p:sldId id="421" r:id="rId51"/>
    <p:sldId id="422" r:id="rId52"/>
    <p:sldId id="423" r:id="rId53"/>
    <p:sldId id="493" r:id="rId54"/>
    <p:sldId id="495" r:id="rId55"/>
    <p:sldId id="497" r:id="rId56"/>
    <p:sldId id="498" r:id="rId57"/>
    <p:sldId id="499" r:id="rId58"/>
    <p:sldId id="500" r:id="rId59"/>
    <p:sldId id="502" r:id="rId60"/>
    <p:sldId id="503" r:id="rId61"/>
    <p:sldId id="504" r:id="rId62"/>
    <p:sldId id="505" r:id="rId63"/>
    <p:sldId id="506" r:id="rId64"/>
    <p:sldId id="507" r:id="rId65"/>
    <p:sldId id="508" r:id="rId66"/>
    <p:sldId id="509" r:id="rId67"/>
    <p:sldId id="510" r:id="rId68"/>
    <p:sldId id="511" r:id="rId69"/>
    <p:sldId id="512" r:id="rId70"/>
    <p:sldId id="513" r:id="rId71"/>
    <p:sldId id="514" r:id="rId72"/>
    <p:sldId id="515" r:id="rId73"/>
    <p:sldId id="516" r:id="rId74"/>
    <p:sldId id="517" r:id="rId75"/>
    <p:sldId id="518" r:id="rId76"/>
    <p:sldId id="519" r:id="rId77"/>
    <p:sldId id="521" r:id="rId78"/>
    <p:sldId id="522" r:id="rId79"/>
    <p:sldId id="523" r:id="rId80"/>
    <p:sldId id="524" r:id="rId81"/>
    <p:sldId id="525" r:id="rId82"/>
    <p:sldId id="526" r:id="rId83"/>
    <p:sldId id="527" r:id="rId84"/>
    <p:sldId id="528" r:id="rId85"/>
    <p:sldId id="529" r:id="rId86"/>
    <p:sldId id="530" r:id="rId87"/>
    <p:sldId id="531" r:id="rId88"/>
    <p:sldId id="532" r:id="rId89"/>
    <p:sldId id="533" r:id="rId90"/>
    <p:sldId id="534" r:id="rId91"/>
    <p:sldId id="537" r:id="rId92"/>
    <p:sldId id="538" r:id="rId93"/>
    <p:sldId id="535" r:id="rId94"/>
    <p:sldId id="539" r:id="rId95"/>
    <p:sldId id="540" r:id="rId96"/>
    <p:sldId id="541" r:id="rId97"/>
    <p:sldId id="542" r:id="rId98"/>
    <p:sldId id="543" r:id="rId99"/>
    <p:sldId id="544" r:id="rId100"/>
    <p:sldId id="545" r:id="rId101"/>
  </p:sldIdLst>
  <p:sldSz cx="9144000" cy="6858000" type="screen4x3"/>
  <p:notesSz cx="6858000" cy="9144000"/>
  <p:custDataLst>
    <p:tags r:id="rId106"/>
  </p:custDataLst>
  <p:defaultTextStyle>
    <a:defPPr>
      <a:defRPr lang="zh-CN"/>
    </a:defPPr>
    <a:lvl1pPr algn="l" rtl="0" eaLnBrk="0" fontAlgn="base" hangingPunct="0">
      <a:spcBef>
        <a:spcPct val="0"/>
      </a:spcBef>
      <a:spcAft>
        <a:spcPct val="0"/>
      </a:spcAft>
      <a:defRPr kumimoji="1" sz="2800" b="1" kern="1200">
        <a:solidFill>
          <a:schemeClr val="accent2"/>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kumimoji="1" sz="2800" b="1" kern="1200">
        <a:solidFill>
          <a:schemeClr val="accent2"/>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kumimoji="1" sz="2800" b="1" kern="1200">
        <a:solidFill>
          <a:schemeClr val="accent2"/>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kumimoji="1" sz="2800" b="1" kern="1200">
        <a:solidFill>
          <a:schemeClr val="accent2"/>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kumimoji="1" sz="2800" b="1" kern="1200">
        <a:solidFill>
          <a:schemeClr val="accent2"/>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umimoji="1" sz="2800" b="1" kern="1200">
        <a:solidFill>
          <a:schemeClr val="accent2"/>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umimoji="1" sz="2800" b="1" kern="1200">
        <a:solidFill>
          <a:schemeClr val="accent2"/>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umimoji="1" sz="2800" b="1" kern="1200">
        <a:solidFill>
          <a:schemeClr val="accent2"/>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umimoji="1" sz="2800" b="1" kern="1200">
        <a:solidFill>
          <a:schemeClr val="accent2"/>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66"/>
    <a:srgbClr val="000099"/>
    <a:srgbClr val="FF6600"/>
    <a:srgbClr val="FF3300"/>
    <a:srgbClr val="660033"/>
    <a:srgbClr val="FF5050"/>
    <a:srgbClr val="F1DFBF"/>
    <a:srgbClr val="F9F6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8" autoAdjust="0"/>
    <p:restoredTop sz="93447" autoAdjust="0"/>
  </p:normalViewPr>
  <p:slideViewPr>
    <p:cSldViewPr showGuides="1">
      <p:cViewPr>
        <p:scale>
          <a:sx n="56" d="100"/>
          <a:sy n="56" d="100"/>
        </p:scale>
        <p:origin x="848" y="4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Lst>
  </p:outlineViewPr>
  <p:notesTextViewPr>
    <p:cViewPr>
      <p:scale>
        <a:sx n="100" d="100"/>
        <a:sy n="100" d="100"/>
      </p:scale>
      <p:origin x="0" y="0"/>
    </p:cViewPr>
  </p:notesTextViewPr>
  <p:sorterViewPr>
    <p:cViewPr>
      <p:scale>
        <a:sx n="66" d="100"/>
        <a:sy n="66" d="100"/>
      </p:scale>
      <p:origin x="0" y="5688"/>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6" Type="http://schemas.openxmlformats.org/officeDocument/2006/relationships/tags" Target="tags/tag1.xml"/><Relationship Id="rId105" Type="http://schemas.openxmlformats.org/officeDocument/2006/relationships/tableStyles" Target="tableStyles.xml"/><Relationship Id="rId104" Type="http://schemas.openxmlformats.org/officeDocument/2006/relationships/viewProps" Target="viewProps.xml"/><Relationship Id="rId103" Type="http://schemas.openxmlformats.org/officeDocument/2006/relationships/presProps" Target="presProps.xml"/><Relationship Id="rId102" Type="http://schemas.openxmlformats.org/officeDocument/2006/relationships/handoutMaster" Target="handoutMasters/handoutMaster1.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9" Type="http://schemas.openxmlformats.org/officeDocument/2006/relationships/slide" Target="slides/slide16.xml"/><Relationship Id="rId8" Type="http://schemas.openxmlformats.org/officeDocument/2006/relationships/slide" Target="slides/slide11.xml"/><Relationship Id="rId7" Type="http://schemas.openxmlformats.org/officeDocument/2006/relationships/slide" Target="slides/slide10.xml"/><Relationship Id="rId6" Type="http://schemas.openxmlformats.org/officeDocument/2006/relationships/slide" Target="slides/slide9.xml"/><Relationship Id="rId5" Type="http://schemas.openxmlformats.org/officeDocument/2006/relationships/slide" Target="slides/slide8.xml"/><Relationship Id="rId4" Type="http://schemas.openxmlformats.org/officeDocument/2006/relationships/slide" Target="slides/slide7.xml"/><Relationship Id="rId3" Type="http://schemas.openxmlformats.org/officeDocument/2006/relationships/slide" Target="slides/slide5.xml"/><Relationship Id="rId22" Type="http://schemas.openxmlformats.org/officeDocument/2006/relationships/slide" Target="slides/slide51.xml"/><Relationship Id="rId21" Type="http://schemas.openxmlformats.org/officeDocument/2006/relationships/slide" Target="slides/slide49.xml"/><Relationship Id="rId20" Type="http://schemas.openxmlformats.org/officeDocument/2006/relationships/slide" Target="slides/slide48.xml"/><Relationship Id="rId2" Type="http://schemas.openxmlformats.org/officeDocument/2006/relationships/slide" Target="slides/slide4.xml"/><Relationship Id="rId19" Type="http://schemas.openxmlformats.org/officeDocument/2006/relationships/slide" Target="slides/slide47.xml"/><Relationship Id="rId18" Type="http://schemas.openxmlformats.org/officeDocument/2006/relationships/slide" Target="slides/slide46.xml"/><Relationship Id="rId17" Type="http://schemas.openxmlformats.org/officeDocument/2006/relationships/slide" Target="slides/slide34.xml"/><Relationship Id="rId16" Type="http://schemas.openxmlformats.org/officeDocument/2006/relationships/slide" Target="slides/slide32.xml"/><Relationship Id="rId15" Type="http://schemas.openxmlformats.org/officeDocument/2006/relationships/slide" Target="slides/slide30.xml"/><Relationship Id="rId14" Type="http://schemas.openxmlformats.org/officeDocument/2006/relationships/slide" Target="slides/slide28.xml"/><Relationship Id="rId13" Type="http://schemas.openxmlformats.org/officeDocument/2006/relationships/slide" Target="slides/slide26.xml"/><Relationship Id="rId12" Type="http://schemas.openxmlformats.org/officeDocument/2006/relationships/slide" Target="slides/slide23.xml"/><Relationship Id="rId11" Type="http://schemas.openxmlformats.org/officeDocument/2006/relationships/slide" Target="slides/slide19.xml"/><Relationship Id="rId10" Type="http://schemas.openxmlformats.org/officeDocument/2006/relationships/slide" Target="slides/slide18.xml"/><Relationship Id="rId1"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262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spcBef>
                <a:spcPct val="0"/>
              </a:spcBef>
              <a:buClrTx/>
              <a:buFontTx/>
              <a:buNone/>
              <a:defRPr kumimoji="0" sz="1200" b="0">
                <a:solidFill>
                  <a:schemeClr val="tx1"/>
                </a:solidFill>
                <a:latin typeface="Garamond" panose="02020404030301010803" pitchFamily="18" charset="0"/>
                <a:ea typeface="宋体" panose="02010600030101010101" pitchFamily="2" charset="-122"/>
              </a:defRPr>
            </a:lvl1pPr>
          </a:lstStyle>
          <a:p>
            <a:pPr>
              <a:defRPr/>
            </a:pPr>
            <a:endParaRPr lang="en-US" altLang="zh-CN"/>
          </a:p>
        </p:txBody>
      </p:sp>
      <p:sp>
        <p:nvSpPr>
          <p:cNvPr id="28262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spcBef>
                <a:spcPct val="0"/>
              </a:spcBef>
              <a:buClrTx/>
              <a:buFontTx/>
              <a:buNone/>
              <a:defRPr kumimoji="0" sz="1200" b="0">
                <a:solidFill>
                  <a:schemeClr val="tx1"/>
                </a:solidFill>
                <a:latin typeface="Garamond" panose="02020404030301010803" pitchFamily="18" charset="0"/>
                <a:ea typeface="宋体" panose="02010600030101010101" pitchFamily="2" charset="-122"/>
              </a:defRPr>
            </a:lvl1pPr>
          </a:lstStyle>
          <a:p>
            <a:pPr>
              <a:defRPr/>
            </a:pPr>
            <a:endParaRPr lang="en-US" altLang="zh-CN"/>
          </a:p>
        </p:txBody>
      </p:sp>
      <p:sp>
        <p:nvSpPr>
          <p:cNvPr id="28262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spcBef>
                <a:spcPct val="0"/>
              </a:spcBef>
              <a:buClrTx/>
              <a:buFontTx/>
              <a:buNone/>
              <a:defRPr kumimoji="0" sz="1200" b="0">
                <a:solidFill>
                  <a:schemeClr val="tx1"/>
                </a:solidFill>
                <a:latin typeface="Garamond" panose="02020404030301010803" pitchFamily="18" charset="0"/>
                <a:ea typeface="宋体" panose="02010600030101010101" pitchFamily="2" charset="-122"/>
              </a:defRPr>
            </a:lvl1pPr>
          </a:lstStyle>
          <a:p>
            <a:pPr>
              <a:defRPr/>
            </a:pPr>
            <a:endParaRPr lang="en-US" altLang="zh-CN"/>
          </a:p>
        </p:txBody>
      </p:sp>
      <p:sp>
        <p:nvSpPr>
          <p:cNvPr id="28262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spcBef>
                <a:spcPct val="0"/>
              </a:spcBef>
              <a:buClrTx/>
              <a:buFontTx/>
              <a:buNone/>
              <a:defRPr kumimoji="0" sz="1200" b="0">
                <a:solidFill>
                  <a:schemeClr val="tx1"/>
                </a:solidFill>
                <a:latin typeface="Garamond" panose="02020404030301010803" pitchFamily="18" charset="0"/>
                <a:ea typeface="宋体" panose="02010600030101010101" pitchFamily="2" charset="-122"/>
              </a:defRPr>
            </a:lvl1pPr>
          </a:lstStyle>
          <a:p>
            <a:pPr>
              <a:defRPr/>
            </a:pPr>
            <a:fld id="{1EB4FF73-36FC-471B-B947-54BF9C5DEC8A}"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5586" name="Rectangle 1026"/>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spcBef>
                <a:spcPct val="0"/>
              </a:spcBef>
              <a:buClrTx/>
              <a:buFontTx/>
              <a:buNone/>
              <a:defRPr sz="1200" b="0">
                <a:solidFill>
                  <a:schemeClr val="tx1"/>
                </a:solidFill>
                <a:ea typeface="宋体" panose="02010600030101010101" pitchFamily="2" charset="-122"/>
              </a:defRPr>
            </a:lvl1pPr>
          </a:lstStyle>
          <a:p>
            <a:pPr>
              <a:defRPr/>
            </a:pPr>
            <a:endParaRPr lang="en-US" altLang="zh-CN"/>
          </a:p>
        </p:txBody>
      </p:sp>
      <p:sp>
        <p:nvSpPr>
          <p:cNvPr id="195587" name="Rectangle 1027"/>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spcBef>
                <a:spcPct val="0"/>
              </a:spcBef>
              <a:buClrTx/>
              <a:buFontTx/>
              <a:buNone/>
              <a:defRPr sz="1200" b="0">
                <a:solidFill>
                  <a:schemeClr val="tx1"/>
                </a:solidFill>
                <a:ea typeface="宋体" panose="02010600030101010101" pitchFamily="2" charset="-122"/>
              </a:defRPr>
            </a:lvl1pPr>
          </a:lstStyle>
          <a:p>
            <a:pPr>
              <a:defRPr/>
            </a:pPr>
            <a:endParaRPr lang="en-US" altLang="zh-CN"/>
          </a:p>
        </p:txBody>
      </p:sp>
      <p:sp>
        <p:nvSpPr>
          <p:cNvPr id="3076"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5589" name="Rectangle 1029"/>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195590" name="Rectangle 1030"/>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spcBef>
                <a:spcPct val="0"/>
              </a:spcBef>
              <a:buClrTx/>
              <a:buFontTx/>
              <a:buNone/>
              <a:defRPr sz="1200" b="0">
                <a:solidFill>
                  <a:schemeClr val="tx1"/>
                </a:solidFill>
                <a:ea typeface="宋体" panose="02010600030101010101" pitchFamily="2" charset="-122"/>
              </a:defRPr>
            </a:lvl1pPr>
          </a:lstStyle>
          <a:p>
            <a:pPr>
              <a:defRPr/>
            </a:pPr>
            <a:endParaRPr lang="en-US" altLang="zh-CN"/>
          </a:p>
        </p:txBody>
      </p:sp>
      <p:sp>
        <p:nvSpPr>
          <p:cNvPr id="195591" name="Rectangle 1031"/>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spcBef>
                <a:spcPct val="0"/>
              </a:spcBef>
              <a:buClrTx/>
              <a:buFontTx/>
              <a:buNone/>
              <a:defRPr sz="1200" b="0">
                <a:solidFill>
                  <a:schemeClr val="tx1"/>
                </a:solidFill>
                <a:ea typeface="宋体" panose="02010600030101010101" pitchFamily="2" charset="-122"/>
              </a:defRPr>
            </a:lvl1pPr>
          </a:lstStyle>
          <a:p>
            <a:pPr>
              <a:defRPr/>
            </a:pPr>
            <a:fld id="{BBA3D5C2-C1D3-45E1-A904-B1618B2C8C9C}"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6CFBA2CE-5CCB-4DAE-A8C6-F68A46AC7609}"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6147" name="Rectangle 1026"/>
          <p:cNvSpPr>
            <a:spLocks noGrp="1" noRot="1" noChangeAspect="1" noChangeArrowheads="1" noTextEdit="1"/>
          </p:cNvSpPr>
          <p:nvPr>
            <p:ph type="sldImg"/>
          </p:nvPr>
        </p:nvSpPr>
        <p:spPr/>
      </p:sp>
      <p:sp>
        <p:nvSpPr>
          <p:cNvPr id="6148" name="Rectangle 1027"/>
          <p:cNvSpPr>
            <a:spLocks noGrp="1" noChangeArrowheads="1"/>
          </p:cNvSpPr>
          <p:nvPr>
            <p:ph type="body" idx="1"/>
          </p:nvPr>
        </p:nvSpPr>
        <p:spPr>
          <a:noFill/>
        </p:spPr>
        <p:txBody>
          <a:bodyPr/>
          <a:lstStyle/>
          <a:p>
            <a:pPr eaLnBrk="1" hangingPunct="1"/>
            <a:r>
              <a:rPr lang="zh-CN" altLang="en-US" b="1" smtClean="0"/>
              <a:t>在讨论数据链路层的基本概念和协议之前，需要讨论一个问题：为什么要设计数据链路层？</a:t>
            </a:r>
            <a:endParaRPr lang="zh-CN" altLang="en-US" b="1" smtClean="0"/>
          </a:p>
          <a:p>
            <a:pPr eaLnBrk="1" hangingPunct="1"/>
            <a:r>
              <a:rPr lang="zh-CN" altLang="en-US" smtClean="0"/>
              <a:t>这个问题我们从</a:t>
            </a:r>
            <a:r>
              <a:rPr lang="en-US" altLang="zh-CN" smtClean="0"/>
              <a:t>3</a:t>
            </a:r>
            <a:r>
              <a:rPr lang="zh-CN" altLang="en-US" smtClean="0"/>
              <a:t>个方面来回答：</a:t>
            </a:r>
            <a:endParaRPr lang="zh-CN" altLang="en-US" smtClean="0"/>
          </a:p>
          <a:p>
            <a:pPr eaLnBrk="1" hangingPunct="1"/>
            <a:r>
              <a:rPr lang="zh-CN" altLang="en-US" smtClean="0"/>
              <a:t>（</a:t>
            </a:r>
            <a:r>
              <a:rPr lang="en-US" altLang="zh-CN" smtClean="0"/>
              <a:t>1</a:t>
            </a:r>
            <a:r>
              <a:rPr lang="zh-CN" altLang="en-US" smtClean="0"/>
              <a:t>）在原始的物理传输线路上传输数据信号是有差错的，存在一定的误码率；</a:t>
            </a:r>
            <a:endParaRPr lang="zh-CN" altLang="en-US" smtClean="0"/>
          </a:p>
          <a:p>
            <a:pPr eaLnBrk="1" hangingPunct="1"/>
            <a:r>
              <a:rPr lang="zh-CN" altLang="en-US" smtClean="0"/>
              <a:t>据（</a:t>
            </a:r>
            <a:r>
              <a:rPr lang="en-US" altLang="zh-CN" smtClean="0"/>
              <a:t>2</a:t>
            </a:r>
            <a:r>
              <a:rPr lang="zh-CN" altLang="en-US" smtClean="0"/>
              <a:t>）设计数据链路层的目的就是</a:t>
            </a:r>
            <a:r>
              <a:rPr lang="zh-CN" altLang="en-US" sz="1000" smtClean="0">
                <a:solidFill>
                  <a:schemeClr val="hlink"/>
                </a:solidFill>
              </a:rPr>
              <a:t>如何在有差错的线路上，进行无差错传输。向网络层提供高质量的服务。</a:t>
            </a:r>
            <a:endParaRPr lang="zh-CN" altLang="en-US" sz="1000" smtClean="0">
              <a:solidFill>
                <a:schemeClr val="hlink"/>
              </a:solidFill>
            </a:endParaRPr>
          </a:p>
          <a:p>
            <a:pPr eaLnBrk="1" hangingPunct="1"/>
            <a:r>
              <a:rPr lang="zh-CN" altLang="en-US" sz="1000" smtClean="0">
                <a:solidFill>
                  <a:schemeClr val="hlink"/>
                </a:solidFill>
              </a:rPr>
              <a:t>（</a:t>
            </a:r>
            <a:r>
              <a:rPr lang="en-US" altLang="zh-CN" sz="1000" smtClean="0">
                <a:solidFill>
                  <a:schemeClr val="hlink"/>
                </a:solidFill>
              </a:rPr>
              <a:t>3</a:t>
            </a:r>
            <a:r>
              <a:rPr lang="zh-CN" altLang="en-US" sz="1000" smtClean="0">
                <a:solidFill>
                  <a:schemeClr val="hlink"/>
                </a:solidFill>
              </a:rPr>
              <a:t>）从网络参考来看，物理层之上的各层都有改善数据传输质量的要求，数据链路层是重要的一层。</a:t>
            </a:r>
            <a:endParaRPr lang="zh-CN" altLang="en-US" sz="1000" smtClean="0">
              <a:solidFill>
                <a:schemeClr val="hlink"/>
              </a:solidFill>
            </a:endParaRPr>
          </a:p>
          <a:p>
            <a:pPr eaLnBrk="1" hangingPunct="1"/>
            <a:endParaRPr lang="zh-CN" altLang="en-US" smtClean="0"/>
          </a:p>
          <a:p>
            <a:pPr eaLnBrk="1" hangingPunct="1"/>
            <a:endParaRPr lang="zh-CN" altLang="en-US" smtClean="0"/>
          </a:p>
          <a:p>
            <a:pPr eaLnBrk="1" hangingPunct="1"/>
            <a:r>
              <a:rPr lang="zh-CN" altLang="en-US" smtClean="0"/>
              <a:t>至于</a:t>
            </a:r>
            <a:r>
              <a:rPr lang="zh-CN" altLang="en-US" smtClean="0">
                <a:latin typeface="Arial" panose="020B0604020202020204" pitchFamily="34" charset="0"/>
              </a:rPr>
              <a:t>“</a:t>
            </a:r>
            <a:r>
              <a:rPr lang="zh-CN" altLang="en-US" smtClean="0"/>
              <a:t>流量控制</a:t>
            </a:r>
            <a:r>
              <a:rPr lang="zh-CN" altLang="en-US" smtClean="0">
                <a:latin typeface="Arial" panose="020B0604020202020204" pitchFamily="34" charset="0"/>
              </a:rPr>
              <a:t>”</a:t>
            </a:r>
            <a:r>
              <a:rPr lang="zh-CN" altLang="en-US" smtClean="0"/>
              <a:t>，我们在第一章讲</a:t>
            </a:r>
            <a:r>
              <a:rPr lang="en-US" altLang="zh-CN" smtClean="0"/>
              <a:t>OSI</a:t>
            </a:r>
            <a:r>
              <a:rPr lang="zh-CN" altLang="en-US" smtClean="0"/>
              <a:t>分层时重点讲过，流控对于多层都有，只不过是所管辖的范围不同。数据链路层负责相邻结点之间的流量控制，网络层负责源结点到目标结点，传输层负责源端到目的端。</a:t>
            </a:r>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570A78BB-C60D-4FA5-982F-40AE7422F5FB}"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31747" name="Rectangle 2"/>
          <p:cNvSpPr>
            <a:spLocks noGrp="1" noRot="1" noChangeAspect="1" noChangeArrowheads="1" noTextEdit="1"/>
          </p:cNvSpPr>
          <p:nvPr>
            <p:ph type="sldImg"/>
          </p:nvPr>
        </p:nvSpPr>
        <p:spPr/>
      </p:sp>
      <p:sp>
        <p:nvSpPr>
          <p:cNvPr id="31748" name="Rectangle 3"/>
          <p:cNvSpPr>
            <a:spLocks noGrp="1" noChangeArrowheads="1"/>
          </p:cNvSpPr>
          <p:nvPr>
            <p:ph type="body" idx="1"/>
          </p:nvPr>
        </p:nvSpPr>
        <p:spPr>
          <a:noFill/>
        </p:spPr>
        <p:txBody>
          <a:bodyPr/>
          <a:lstStyle/>
          <a:p>
            <a:pPr eaLnBrk="1" hangingPunct="1"/>
            <a:r>
              <a:rPr lang="zh-CN" altLang="en-US" b="1" smtClean="0"/>
              <a:t>提问：</a:t>
            </a:r>
            <a:r>
              <a:rPr lang="zh-CN" altLang="en-US" smtClean="0"/>
              <a:t>同学思考一下，采用什么方法可以进行差错控制，或检错和纠错？</a:t>
            </a:r>
            <a:endParaRPr lang="zh-CN" altLang="en-US" smtClean="0"/>
          </a:p>
          <a:p>
            <a:pPr eaLnBrk="1" hangingPunct="1"/>
            <a:r>
              <a:rPr lang="zh-CN" altLang="en-US" b="1" smtClean="0"/>
              <a:t>启发：</a:t>
            </a:r>
            <a:r>
              <a:rPr lang="zh-CN" altLang="en-US" smtClean="0"/>
              <a:t>一种很简单的思路是每个数据单元都发送两次或更多，因为在两次传输的数据中具有完全相同的比特出错率是很小的。</a:t>
            </a:r>
            <a:endParaRPr lang="zh-CN" altLang="en-US" smtClean="0"/>
          </a:p>
          <a:p>
            <a:pPr eaLnBrk="1" hangingPunct="1"/>
            <a:r>
              <a:rPr lang="zh-CN" altLang="en-US" smtClean="0"/>
              <a:t>但是这样带来的一个明显的缺点是传输时间加倍，还要进行数据对比，占有时间和资源。那么，设想可不可以在原始数据中增加一些冗余位，来帮助接受方知道差错存在或甚至纠错。可想而知，纠错肯定比检错所需的冗余位要</a:t>
            </a:r>
            <a:r>
              <a:rPr lang="zh-CN" altLang="en-US" b="1" smtClean="0"/>
              <a:t>多</a:t>
            </a:r>
            <a:r>
              <a:rPr lang="zh-CN" altLang="en-US" smtClean="0"/>
              <a:t>。</a:t>
            </a:r>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58D019A4-E778-4788-919B-E514AA9648D6}"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p:spPr>
        <p:txBody>
          <a:bodyPr/>
          <a:lstStyle/>
          <a:p>
            <a:pPr eaLnBrk="1" hangingPunct="1"/>
            <a:r>
              <a:rPr lang="zh-CN" altLang="en-US" smtClean="0"/>
              <a:t>首先要明确</a:t>
            </a:r>
            <a:r>
              <a:rPr lang="zh-CN" altLang="en-US" b="1" smtClean="0"/>
              <a:t>海明距离就是标识码的差异</a:t>
            </a:r>
            <a:r>
              <a:rPr lang="zh-CN" altLang="en-US" smtClean="0"/>
              <a:t>，码之间的差异越大，一旦出错就会由有效码转换为无效码，但有最接近的码，越容易发现和就近还原。</a:t>
            </a:r>
            <a:endParaRPr lang="zh-CN" altLang="en-US" smtClean="0"/>
          </a:p>
          <a:p>
            <a:pPr eaLnBrk="1" hangingPunct="1"/>
            <a:endParaRPr lang="zh-CN" altLang="en-US" smtClean="0"/>
          </a:p>
          <a:p>
            <a:pPr eaLnBrk="1" hangingPunct="1"/>
            <a:r>
              <a:rPr lang="zh-CN" altLang="en-US" b="1" smtClean="0"/>
              <a:t>需要给学生详细讲解为什么是</a:t>
            </a:r>
            <a:r>
              <a:rPr lang="en-US" altLang="zh-CN" b="1" smtClean="0"/>
              <a:t>d+1,2d+1?</a:t>
            </a:r>
            <a:r>
              <a:rPr lang="zh-CN" altLang="en-US" b="1" smtClean="0"/>
              <a:t>前提：发收方应拥有共同的有效编码集。</a:t>
            </a:r>
            <a:endParaRPr lang="zh-CN" altLang="en-US" b="1" smtClean="0"/>
          </a:p>
          <a:p>
            <a:pPr algn="r" eaLnBrk="1" hangingPunct="1"/>
            <a:endParaRPr lang="zh-CN" altLang="en-US" b="1" smtClean="0"/>
          </a:p>
          <a:p>
            <a:pPr lvl="1" eaLnBrk="1" hangingPunct="1">
              <a:buClr>
                <a:schemeClr val="folHlink"/>
              </a:buClr>
            </a:pPr>
            <a:r>
              <a:rPr lang="zh-CN" altLang="en-US" u="sng" smtClean="0"/>
              <a:t>编码方案</a:t>
            </a:r>
            <a:r>
              <a:rPr lang="zh-CN" altLang="en-US" smtClean="0"/>
              <a:t>的海明距离应至少为</a:t>
            </a:r>
            <a:r>
              <a:rPr lang="en-US" altLang="zh-CN" smtClean="0"/>
              <a:t>d+1</a:t>
            </a:r>
            <a:r>
              <a:rPr lang="zh-CN" altLang="en-US" smtClean="0"/>
              <a:t>，意味着需要</a:t>
            </a:r>
            <a:r>
              <a:rPr lang="en-US" altLang="zh-CN" smtClean="0"/>
              <a:t>d+1</a:t>
            </a:r>
            <a:r>
              <a:rPr lang="zh-CN" altLang="en-US" smtClean="0"/>
              <a:t>位变化才能将一个有效码字转换为另一个有效码字； 而当发生</a:t>
            </a:r>
            <a:r>
              <a:rPr lang="en-US" altLang="zh-CN" smtClean="0"/>
              <a:t>d</a:t>
            </a:r>
            <a:r>
              <a:rPr lang="zh-CN" altLang="en-US" smtClean="0"/>
              <a:t>位错时，不会由一种合法编码变为另一种合法编码。当接收方收到一个无效码时认为传输差错。</a:t>
            </a:r>
            <a:endParaRPr lang="zh-CN" altLang="en-US" smtClean="0"/>
          </a:p>
          <a:p>
            <a:pPr lvl="1" eaLnBrk="1" hangingPunct="1">
              <a:buClr>
                <a:schemeClr val="folHlink"/>
              </a:buClr>
            </a:pPr>
            <a:endParaRPr lang="zh-CN" altLang="en-US" smtClean="0"/>
          </a:p>
          <a:p>
            <a:pPr lvl="1" eaLnBrk="1" hangingPunct="1">
              <a:buClr>
                <a:schemeClr val="folHlink"/>
              </a:buClr>
            </a:pPr>
            <a:r>
              <a:rPr lang="zh-CN" altLang="en-US" u="sng" smtClean="0"/>
              <a:t>编码方案</a:t>
            </a:r>
            <a:r>
              <a:rPr lang="zh-CN" altLang="en-US" smtClean="0"/>
              <a:t>的海明距离应至少为</a:t>
            </a:r>
            <a:r>
              <a:rPr lang="en-US" altLang="zh-CN" smtClean="0"/>
              <a:t>2d+1</a:t>
            </a:r>
            <a:r>
              <a:rPr lang="zh-CN" altLang="en-US" smtClean="0"/>
              <a:t>；当发生</a:t>
            </a:r>
            <a:r>
              <a:rPr lang="en-US" altLang="zh-CN" smtClean="0"/>
              <a:t>d</a:t>
            </a:r>
            <a:r>
              <a:rPr lang="zh-CN" altLang="en-US" smtClean="0"/>
              <a:t>位错时，出错编码仍然最接近于原始的正确编码，这时认为可以通过还原为最接近的码而实现纠错。</a:t>
            </a:r>
            <a:endParaRPr lang="zh-CN" altLang="en-US" smtClean="0"/>
          </a:p>
          <a:p>
            <a:pPr eaLnBrk="1" hangingPunct="1"/>
            <a:endParaRPr lang="zh-CN" altLang="en-US" u="sng" smtClean="0"/>
          </a:p>
          <a:p>
            <a:pPr eaLnBrk="1" hangingPunct="1"/>
            <a:r>
              <a:rPr lang="zh-CN" altLang="en-US" b="1" u="sng" smtClean="0"/>
              <a:t>注意：是至少</a:t>
            </a:r>
            <a:r>
              <a:rPr lang="en-US" altLang="zh-CN" b="1" u="sng" smtClean="0"/>
              <a:t>......</a:t>
            </a:r>
            <a:endParaRPr lang="en-US" altLang="zh-CN" b="1" u="sng" smtClean="0"/>
          </a:p>
          <a:p>
            <a:pPr eaLnBrk="1" hangingPunct="1"/>
            <a:endParaRPr lang="en-US" altLang="zh-CN" b="1" u="sng" smtClean="0"/>
          </a:p>
          <a:p>
            <a:pPr eaLnBrk="1" hangingPunct="1"/>
            <a:r>
              <a:rPr lang="zh-CN" altLang="en-US" smtClean="0"/>
              <a:t>举例说明，而不是证明</a:t>
            </a:r>
            <a:endParaRPr lang="zh-CN" altLang="en-US" smtClean="0"/>
          </a:p>
          <a:p>
            <a:pPr eaLnBrk="1" hangingPunct="1"/>
            <a:r>
              <a:rPr lang="zh-CN" altLang="en-US" smtClean="0"/>
              <a:t>检错：例如奇偶校验，</a:t>
            </a:r>
            <a:r>
              <a:rPr lang="en-US" altLang="zh-CN" smtClean="0"/>
              <a:t>d</a:t>
            </a:r>
            <a:r>
              <a:rPr lang="zh-CN" altLang="en-US" smtClean="0"/>
              <a:t>＝</a:t>
            </a:r>
            <a:r>
              <a:rPr lang="en-US" altLang="zh-CN" smtClean="0"/>
              <a:t>1</a:t>
            </a:r>
            <a:endParaRPr lang="en-US" altLang="zh-CN" smtClean="0"/>
          </a:p>
          <a:p>
            <a:pPr eaLnBrk="1" hangingPunct="1"/>
            <a:r>
              <a:rPr lang="zh-CN" altLang="en-US" smtClean="0"/>
              <a:t>纠错：见书</a:t>
            </a:r>
            <a:r>
              <a:rPr lang="en-US" altLang="zh-CN" smtClean="0"/>
              <a:t>p138</a:t>
            </a:r>
            <a:endParaRPr lang="en-US" altLang="zh-CN" smtClean="0"/>
          </a:p>
          <a:p>
            <a:pPr eaLnBrk="1" hangingPunct="1"/>
            <a:endParaRPr lang="en-US" altLang="zh-CN" smtClean="0"/>
          </a:p>
          <a:p>
            <a:pPr eaLnBrk="1" hangingPunct="1"/>
            <a:endParaRPr lang="en-US" altLang="zh-CN" smtClean="0"/>
          </a:p>
          <a:p>
            <a:pPr eaLnBrk="1" hangingPunct="1"/>
            <a:r>
              <a:rPr lang="zh-CN" altLang="en-US" smtClean="0"/>
              <a:t>注意区分编码与编码方案的海明举例是不一样的。</a:t>
            </a:r>
            <a:endParaRPr lang="zh-CN" altLang="en-US" smtClean="0"/>
          </a:p>
          <a:p>
            <a:pPr eaLnBrk="1" hangingPunct="1"/>
            <a:endParaRPr lang="zh-CN" altLang="en-US" smtClean="0"/>
          </a:p>
          <a:p>
            <a:pPr lvl="1" eaLnBrk="1" hangingPunct="1">
              <a:buClr>
                <a:schemeClr val="folHlink"/>
              </a:buClr>
            </a:pPr>
            <a:endParaRPr lang="zh-CN" altLang="en-US" smtClean="0"/>
          </a:p>
          <a:p>
            <a:pPr eaLnBrk="1" hangingPunct="1"/>
            <a:endParaRPr lang="zh-CN" altLang="en-US" smtClean="0"/>
          </a:p>
          <a:p>
            <a:pPr eaLnBrk="1" hangingPunct="1"/>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9536A0A1-5C8E-42B6-BF99-BA3B5D976CDF}"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35843" name="Rectangle 2"/>
          <p:cNvSpPr>
            <a:spLocks noGrp="1" noRot="1" noChangeAspect="1" noChangeArrowheads="1" noTextEdit="1"/>
          </p:cNvSpPr>
          <p:nvPr>
            <p:ph type="sldImg"/>
          </p:nvPr>
        </p:nvSpPr>
        <p:spPr/>
      </p:sp>
      <p:sp>
        <p:nvSpPr>
          <p:cNvPr id="3584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57C3C7CD-C954-4278-B3CF-8CE65D37137D}"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39939" name="Rectangle 1026"/>
          <p:cNvSpPr>
            <a:spLocks noGrp="1" noRot="1" noChangeAspect="1" noChangeArrowheads="1" noTextEdit="1"/>
          </p:cNvSpPr>
          <p:nvPr>
            <p:ph type="sldImg"/>
          </p:nvPr>
        </p:nvSpPr>
        <p:spPr/>
      </p:sp>
      <p:sp>
        <p:nvSpPr>
          <p:cNvPr id="39940" name="Rectangle 1027"/>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2390BD1C-2B27-4178-B1AB-C7AB85881147}"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41987" name="Rectangle 2"/>
          <p:cNvSpPr>
            <a:spLocks noGrp="1" noRot="1" noChangeAspect="1" noChangeArrowheads="1" noTextEdit="1"/>
          </p:cNvSpPr>
          <p:nvPr>
            <p:ph type="sldImg"/>
          </p:nvPr>
        </p:nvSpPr>
        <p:spPr/>
      </p:sp>
      <p:sp>
        <p:nvSpPr>
          <p:cNvPr id="41988" name="Rectangle 3"/>
          <p:cNvSpPr>
            <a:spLocks noGrp="1" noChangeArrowheads="1"/>
          </p:cNvSpPr>
          <p:nvPr>
            <p:ph type="body" idx="1"/>
          </p:nvPr>
        </p:nvSpPr>
        <p:spPr>
          <a:noFill/>
        </p:spPr>
        <p:txBody>
          <a:bodyPr/>
          <a:lstStyle/>
          <a:p>
            <a:pPr eaLnBrk="1" hangingPunct="1"/>
            <a:r>
              <a:rPr lang="zh-CN" altLang="en-US" sz="1400" smtClean="0">
                <a:latin typeface="仿宋_GB2312" pitchFamily="49" charset="-122"/>
              </a:rPr>
              <a:t>填充的</a:t>
            </a:r>
            <a:r>
              <a:rPr lang="en-US" altLang="zh-CN" sz="1400" smtClean="0">
                <a:latin typeface="仿宋_GB2312" pitchFamily="49" charset="-122"/>
              </a:rPr>
              <a:t>0</a:t>
            </a:r>
            <a:r>
              <a:rPr lang="zh-CN" altLang="en-US" sz="1400" smtClean="0">
                <a:latin typeface="仿宋_GB2312" pitchFamily="49" charset="-122"/>
              </a:rPr>
              <a:t>仅参与计算，不参与传输；</a:t>
            </a:r>
            <a:endParaRPr lang="zh-CN" altLang="en-US" sz="1400" smtClean="0">
              <a:latin typeface="仿宋_GB2312" pitchFamily="49" charset="-122"/>
            </a:endParaRPr>
          </a:p>
          <a:p>
            <a:pPr eaLnBrk="1" hangingPunct="1"/>
            <a:r>
              <a:rPr lang="zh-CN" altLang="en-US" sz="1400" smtClean="0">
                <a:latin typeface="仿宋_GB2312" pitchFamily="49" charset="-122"/>
              </a:rPr>
              <a:t>检验字段自身不参与计算；常见分片长度：</a:t>
            </a:r>
            <a:r>
              <a:rPr lang="en-US" altLang="zh-CN" sz="1400" smtClean="0">
                <a:latin typeface="仿宋_GB2312" pitchFamily="49" charset="-122"/>
              </a:rPr>
              <a:t>8</a:t>
            </a:r>
            <a:r>
              <a:rPr lang="zh-CN" altLang="en-US" sz="1400" smtClean="0">
                <a:latin typeface="仿宋_GB2312" pitchFamily="49" charset="-122"/>
              </a:rPr>
              <a:t>位、</a:t>
            </a:r>
            <a:r>
              <a:rPr lang="en-US" altLang="zh-CN" sz="1400" smtClean="0">
                <a:latin typeface="仿宋_GB2312" pitchFamily="49" charset="-122"/>
              </a:rPr>
              <a:t>16</a:t>
            </a:r>
            <a:r>
              <a:rPr lang="zh-CN" altLang="en-US" sz="1400" smtClean="0">
                <a:latin typeface="仿宋_GB2312" pitchFamily="49" charset="-122"/>
              </a:rPr>
              <a:t>位和</a:t>
            </a:r>
            <a:r>
              <a:rPr lang="en-US" altLang="zh-CN" sz="1400" smtClean="0">
                <a:latin typeface="仿宋_GB2312" pitchFamily="49" charset="-122"/>
              </a:rPr>
              <a:t>32</a:t>
            </a:r>
            <a:r>
              <a:rPr lang="zh-CN" altLang="en-US" sz="1400" smtClean="0">
                <a:latin typeface="仿宋_GB2312" pitchFamily="49" charset="-122"/>
              </a:rPr>
              <a:t>位。</a:t>
            </a:r>
            <a:endParaRPr lang="zh-CN" altLang="en-US" sz="1400" smtClean="0">
              <a:latin typeface="仿宋_GB2312" pitchFamily="49"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C8C3B204-51A6-4510-AB60-0F91D86E2BF6}"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44035" name="Rectangle 2"/>
          <p:cNvSpPr>
            <a:spLocks noGrp="1" noRot="1" noChangeAspect="1" noChangeArrowheads="1" noTextEdit="1"/>
          </p:cNvSpPr>
          <p:nvPr>
            <p:ph type="sldImg"/>
          </p:nvPr>
        </p:nvSpPr>
        <p:spPr/>
      </p:sp>
      <p:sp>
        <p:nvSpPr>
          <p:cNvPr id="44036" name="Rectangle 3"/>
          <p:cNvSpPr>
            <a:spLocks noGrp="1" noChangeArrowheads="1"/>
          </p:cNvSpPr>
          <p:nvPr>
            <p:ph type="body" idx="1"/>
          </p:nvPr>
        </p:nvSpPr>
        <p:spPr>
          <a:noFill/>
        </p:spPr>
        <p:txBody>
          <a:bodyPr/>
          <a:lstStyle/>
          <a:p>
            <a:pPr eaLnBrk="1" hangingPunct="1"/>
            <a:r>
              <a:rPr lang="en-US" altLang="zh-CN" smtClean="0"/>
              <a:t> </a:t>
            </a:r>
            <a:endParaRPr lang="en-US" altLang="zh-CN" b="1"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1358DBBF-F80B-4074-8C90-77DA930D216A}"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48131" name="Rectangle 2"/>
          <p:cNvSpPr>
            <a:spLocks noGrp="1" noRot="1" noChangeAspect="1" noChangeArrowheads="1" noTextEdit="1"/>
          </p:cNvSpPr>
          <p:nvPr>
            <p:ph type="sldImg"/>
          </p:nvPr>
        </p:nvSpPr>
        <p:spPr/>
      </p:sp>
      <p:sp>
        <p:nvSpPr>
          <p:cNvPr id="48132" name="Rectangle 3"/>
          <p:cNvSpPr>
            <a:spLocks noGrp="1" noChangeArrowheads="1"/>
          </p:cNvSpPr>
          <p:nvPr>
            <p:ph type="body" idx="1"/>
          </p:nvPr>
        </p:nvSpPr>
        <p:spPr>
          <a:noFill/>
        </p:spPr>
        <p:txBody>
          <a:bodyPr/>
          <a:lstStyle/>
          <a:p>
            <a:pPr eaLnBrk="1" hangingPunct="1"/>
            <a:r>
              <a:rPr lang="en-US" altLang="zh-CN" smtClean="0"/>
              <a:t> </a:t>
            </a:r>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96F5F5DF-FFA9-42E6-8954-1640EB4E66CA}"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52227" name="Rectangle 2"/>
          <p:cNvSpPr>
            <a:spLocks noGrp="1" noRot="1" noChangeAspect="1" noChangeArrowheads="1" noTextEdit="1"/>
          </p:cNvSpPr>
          <p:nvPr>
            <p:ph type="sldImg"/>
          </p:nvPr>
        </p:nvSpPr>
        <p:spPr/>
      </p:sp>
      <p:sp>
        <p:nvSpPr>
          <p:cNvPr id="52228" name="Rectangle 3"/>
          <p:cNvSpPr>
            <a:spLocks noGrp="1" noChangeArrowheads="1"/>
          </p:cNvSpPr>
          <p:nvPr>
            <p:ph type="body" idx="1"/>
          </p:nvPr>
        </p:nvSpPr>
        <p:spPr>
          <a:noFill/>
        </p:spPr>
        <p:txBody>
          <a:bodyPr/>
          <a:lstStyle/>
          <a:p>
            <a:pPr eaLnBrk="1" hangingPunct="1"/>
            <a:endParaRPr lang="zh-CN" altLang="zh-CN" sz="100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24D7C01F-D7E8-4F97-B661-76A2F5C761EC}"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54275" name="Rectangle 2"/>
          <p:cNvSpPr>
            <a:spLocks noGrp="1" noRot="1" noChangeAspect="1" noChangeArrowheads="1" noTextEdit="1"/>
          </p:cNvSpPr>
          <p:nvPr>
            <p:ph type="sldImg"/>
          </p:nvPr>
        </p:nvSpPr>
        <p:spPr/>
      </p:sp>
      <p:sp>
        <p:nvSpPr>
          <p:cNvPr id="54276" name="Rectangle 3"/>
          <p:cNvSpPr>
            <a:spLocks noGrp="1" noChangeArrowheads="1"/>
          </p:cNvSpPr>
          <p:nvPr>
            <p:ph type="body" idx="1"/>
          </p:nvPr>
        </p:nvSpPr>
        <p:spPr>
          <a:noFill/>
        </p:spPr>
        <p:txBody>
          <a:bodyPr/>
          <a:lstStyle/>
          <a:p>
            <a:pPr eaLnBrk="1" hangingPunct="1"/>
            <a:r>
              <a:rPr lang="en-US" altLang="zh-CN" smtClean="0"/>
              <a:t> </a:t>
            </a:r>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8A005AFC-9F0B-471C-B45E-7C83D3DB9CF9}"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56323" name="Rectangle 2"/>
          <p:cNvSpPr>
            <a:spLocks noGrp="1" noRot="1" noChangeAspect="1" noChangeArrowheads="1" noTextEdit="1"/>
          </p:cNvSpPr>
          <p:nvPr>
            <p:ph type="sldImg"/>
          </p:nvPr>
        </p:nvSpPr>
        <p:spPr/>
      </p:sp>
      <p:sp>
        <p:nvSpPr>
          <p:cNvPr id="56324" name="Rectangle 3"/>
          <p:cNvSpPr>
            <a:spLocks noGrp="1" noChangeArrowheads="1"/>
          </p:cNvSpPr>
          <p:nvPr>
            <p:ph type="body" idx="1"/>
          </p:nvPr>
        </p:nvSpPr>
        <p:spPr>
          <a:noFill/>
        </p:spPr>
        <p:txBody>
          <a:bodyPr/>
          <a:lstStyle/>
          <a:p>
            <a:pPr marL="228600" indent="-228600" eaLnBrk="1" hangingPunct="1"/>
            <a:r>
              <a:rPr lang="en-US" altLang="zh-CN" b="1" smtClean="0"/>
              <a:t> </a:t>
            </a:r>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0E9A96BA-2488-440E-87BE-04A0C77EDDB0}"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9219" name="Rectangle 2"/>
          <p:cNvSpPr>
            <a:spLocks noGrp="1" noRot="1" noChangeAspect="1" noChangeArrowheads="1" noTextEdit="1"/>
          </p:cNvSpPr>
          <p:nvPr>
            <p:ph type="sldImg"/>
          </p:nvPr>
        </p:nvSpPr>
        <p:spPr/>
      </p:sp>
      <p:sp>
        <p:nvSpPr>
          <p:cNvPr id="922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E386552E-A336-4825-8BC3-35CE265319EF}"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58371" name="Rectangle 2"/>
          <p:cNvSpPr>
            <a:spLocks noGrp="1" noRot="1" noChangeAspect="1" noChangeArrowheads="1" noTextEdit="1"/>
          </p:cNvSpPr>
          <p:nvPr>
            <p:ph type="sldImg"/>
          </p:nvPr>
        </p:nvSpPr>
        <p:spPr/>
      </p:sp>
      <p:sp>
        <p:nvSpPr>
          <p:cNvPr id="5837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6C89C4E9-B16E-422B-8744-4F9FDB988093}"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60419" name="Rectangle 2"/>
          <p:cNvSpPr>
            <a:spLocks noGrp="1" noRot="1" noChangeAspect="1" noChangeArrowheads="1" noTextEdit="1"/>
          </p:cNvSpPr>
          <p:nvPr>
            <p:ph type="sldImg"/>
          </p:nvPr>
        </p:nvSpPr>
        <p:spPr/>
      </p:sp>
      <p:sp>
        <p:nvSpPr>
          <p:cNvPr id="60420" name="Rectangle 3"/>
          <p:cNvSpPr>
            <a:spLocks noGrp="1" noChangeArrowheads="1"/>
          </p:cNvSpPr>
          <p:nvPr>
            <p:ph type="body" idx="1"/>
          </p:nvPr>
        </p:nvSpPr>
        <p:spPr>
          <a:noFill/>
        </p:spPr>
        <p:txBody>
          <a:bodyPr/>
          <a:lstStyle/>
          <a:p>
            <a:pPr eaLnBrk="1" hangingPunct="1"/>
            <a:r>
              <a:rPr lang="en-US" altLang="zh-CN" b="1" smtClean="0"/>
              <a:t> </a:t>
            </a:r>
            <a:endParaRPr lang="en-US"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C0F4600B-A5DE-4407-A1D5-6C3D42EDE322}"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63491" name="Rectangle 1026"/>
          <p:cNvSpPr>
            <a:spLocks noGrp="1" noRot="1" noChangeAspect="1" noChangeArrowheads="1" noTextEdit="1"/>
          </p:cNvSpPr>
          <p:nvPr>
            <p:ph type="sldImg"/>
          </p:nvPr>
        </p:nvSpPr>
        <p:spPr/>
      </p:sp>
      <p:sp>
        <p:nvSpPr>
          <p:cNvPr id="63492" name="Rectangle 1027"/>
          <p:cNvSpPr>
            <a:spLocks noGrp="1" noChangeArrowheads="1"/>
          </p:cNvSpPr>
          <p:nvPr>
            <p:ph type="body" idx="1"/>
          </p:nvPr>
        </p:nvSpPr>
        <p:spPr>
          <a:noFill/>
        </p:spPr>
        <p:txBody>
          <a:bodyPr/>
          <a:lstStyle/>
          <a:p>
            <a:pPr eaLnBrk="1" hangingPunct="1"/>
            <a:r>
              <a:rPr lang="en-US" altLang="zh-CN" b="1" smtClean="0"/>
              <a:t> </a:t>
            </a:r>
            <a:endParaRPr lang="en-US"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noTextEdit="1"/>
          </p:cNvSpPr>
          <p:nvPr>
            <p:ph type="sldImg"/>
          </p:nvPr>
        </p:nvSpPr>
        <p:spPr/>
      </p:sp>
      <p:sp>
        <p:nvSpPr>
          <p:cNvPr id="22530" name="文本占位符 2"/>
          <p:cNvSpPr>
            <a:spLocks noGrp="1"/>
          </p:cNvSpPr>
          <p:nvPr>
            <p:ph type="body"/>
          </p:nvPr>
        </p:nvSpPr>
        <p:spPr/>
        <p:txBody>
          <a:bodyPr wrap="square" lIns="91440" tIns="45720" rIns="91440" bIns="45720" anchor="t"/>
          <a:lstStyle/>
          <a:p>
            <a:pPr lvl="0"/>
            <a:r>
              <a:rPr lang="zh-CN" altLang="en-US"/>
              <a:t>Aloha协议或称Aloha技术、Aloha网，是世界上最早的无线电计算机通信网。它是1968年美国夏威夷大学的一项研究计划的名字。由该校Norman Amramson等人为他们的地面无线分组网设计的。70年代初研制成功一种使用无线广播技术的分组交换计算机网络，也是最早最基本的无线数据通信协议。</a:t>
            </a:r>
            <a:endParaRPr lang="zh-CN" altLang="en-US"/>
          </a:p>
          <a:p>
            <a:pPr lvl="0"/>
            <a:r>
              <a:rPr lang="zh-CN" altLang="en-US"/>
              <a:t>取名Aloha，是夏威夷人表示致意的问候语，这项研究计划的目的是要解决夏威夷群岛之间的通信问题。Aloha网络可以使分散在各岛的多个用户通过无线电信道来使用中心计算机，从而实现一点到多点的数据通信。 由此可见，ALOHA采用的是一种随机接入的信道访问方式。</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TextEdit="1"/>
          </p:cNvSpPr>
          <p:nvPr>
            <p:ph type="sldImg"/>
          </p:nvPr>
        </p:nvSpPr>
        <p:spPr/>
      </p:sp>
      <p:sp>
        <p:nvSpPr>
          <p:cNvPr id="27650" name="文本占位符 2"/>
          <p:cNvSpPr>
            <a:spLocks noGrp="1"/>
          </p:cNvSpPr>
          <p:nvPr>
            <p:ph type="body"/>
          </p:nvPr>
        </p:nvSpPr>
        <p:spPr/>
        <p:txBody>
          <a:bodyPr wrap="square" lIns="91440" tIns="45720" rIns="91440" bIns="45720" anchor="t"/>
          <a:lstStyle/>
          <a:p>
            <a:pPr lvl="0"/>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6687B644-6689-406B-9136-11E0EEA4CFB5}"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67587" name="Rectangle 2"/>
          <p:cNvSpPr>
            <a:spLocks noGrp="1" noRot="1" noChangeAspect="1" noChangeArrowheads="1" noTextEdit="1"/>
          </p:cNvSpPr>
          <p:nvPr>
            <p:ph type="sldImg"/>
          </p:nvPr>
        </p:nvSpPr>
        <p:spPr>
          <a:solidFill>
            <a:srgbClr val="FFFFFF"/>
          </a:solidFill>
        </p:spPr>
      </p:sp>
      <p:sp>
        <p:nvSpPr>
          <p:cNvPr id="67588"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r>
              <a:rPr lang="zh-CN" altLang="en-US" smtClean="0"/>
              <a:t>无论是</a:t>
            </a:r>
            <a:r>
              <a:rPr lang="zh-CN" altLang="en-US" sz="1000" smtClean="0"/>
              <a:t>路由器到路由器还是通过</a:t>
            </a:r>
            <a:r>
              <a:rPr lang="en-US" altLang="zh-CN" sz="1000" smtClean="0"/>
              <a:t>modem</a:t>
            </a:r>
            <a:r>
              <a:rPr lang="zh-CN" altLang="en-US" sz="1000" smtClean="0"/>
              <a:t>拨号上网，连到路由器或接入服务器，在线路上都需要一些点到点的数据链路层协议，完成成帧、差错控制等功能。有两个协议普遍使用，</a:t>
            </a:r>
            <a:r>
              <a:rPr lang="en-US" altLang="zh-CN" sz="1000" smtClean="0"/>
              <a:t>SLIP</a:t>
            </a:r>
            <a:r>
              <a:rPr lang="zh-CN" altLang="en-US" sz="1000" smtClean="0"/>
              <a:t>和</a:t>
            </a:r>
            <a:r>
              <a:rPr lang="en-US" altLang="zh-CN" sz="1000" smtClean="0"/>
              <a:t>PPP</a:t>
            </a:r>
            <a:r>
              <a:rPr lang="zh-CN" altLang="en-US" sz="1000" smtClean="0"/>
              <a:t>。</a:t>
            </a:r>
            <a:endParaRPr lang="zh-CN" altLang="en-US" sz="1000" smtClean="0"/>
          </a:p>
          <a:p>
            <a:pPr eaLnBrk="1" hangingPunct="1"/>
            <a:endParaRPr lang="en-US" altLang="zh-CN" sz="100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0551D3AE-71BD-492E-A62B-77C569071FDD}"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69635" name="Rectangle 2"/>
          <p:cNvSpPr>
            <a:spLocks noGrp="1" noRot="1" noChangeAspect="1" noChangeArrowheads="1" noTextEdit="1"/>
          </p:cNvSpPr>
          <p:nvPr>
            <p:ph type="sldImg"/>
          </p:nvPr>
        </p:nvSpPr>
        <p:spPr>
          <a:solidFill>
            <a:srgbClr val="FFFFFF"/>
          </a:solidFill>
        </p:spPr>
      </p:sp>
      <p:sp>
        <p:nvSpPr>
          <p:cNvPr id="69636"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r>
              <a:rPr lang="en-US" altLang="zh-CN" smtClean="0"/>
              <a:t>SLIP</a:t>
            </a:r>
            <a:r>
              <a:rPr lang="zh-CN" altLang="en-US" smtClean="0"/>
              <a:t>：串行线路</a:t>
            </a:r>
            <a:r>
              <a:rPr lang="en-US" altLang="zh-CN" smtClean="0"/>
              <a:t>IP</a:t>
            </a:r>
            <a:endParaRPr lang="en-US" altLang="zh-CN" smtClean="0"/>
          </a:p>
          <a:p>
            <a:pPr eaLnBrk="1" hangingPunct="1"/>
            <a:r>
              <a:rPr lang="zh-CN" altLang="en-US" smtClean="0"/>
              <a:t>新版本提供</a:t>
            </a:r>
            <a:r>
              <a:rPr lang="en-US" altLang="zh-CN" smtClean="0"/>
              <a:t>TCP</a:t>
            </a:r>
            <a:r>
              <a:rPr lang="zh-CN" altLang="en-US" smtClean="0"/>
              <a:t>和</a:t>
            </a:r>
            <a:r>
              <a:rPr lang="en-US" altLang="zh-CN" smtClean="0"/>
              <a:t>IP</a:t>
            </a:r>
            <a:r>
              <a:rPr lang="zh-CN" altLang="en-US" smtClean="0"/>
              <a:t>头压缩技术，连续分组常常共用许多头部字段。也采用增量发送。</a:t>
            </a:r>
            <a:endParaRPr lang="zh-CN" altLang="en-US" smtClean="0"/>
          </a:p>
          <a:p>
            <a:pPr eaLnBrk="1" hangingPunct="1"/>
            <a:r>
              <a:rPr lang="en-US" altLang="zh-CN" smtClean="0"/>
              <a:t>SLIP</a:t>
            </a:r>
            <a:r>
              <a:rPr lang="zh-CN" altLang="en-US" smtClean="0"/>
              <a:t>出现较早，目的是使用</a:t>
            </a:r>
            <a:r>
              <a:rPr lang="en-US" altLang="zh-CN" smtClean="0"/>
              <a:t>modem</a:t>
            </a:r>
            <a:r>
              <a:rPr lang="zh-CN" altLang="en-US" smtClean="0"/>
              <a:t>连接到</a:t>
            </a:r>
            <a:r>
              <a:rPr lang="en-US" altLang="zh-CN" smtClean="0"/>
              <a:t>internet</a:t>
            </a:r>
            <a:r>
              <a:rPr lang="zh-CN" altLang="en-US" smtClean="0"/>
              <a:t>。</a:t>
            </a:r>
            <a:endParaRPr lang="en-US"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0A880A22-449E-44F7-999F-5C9DCB5C3EF7}"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71683" name="Rectangle 2"/>
          <p:cNvSpPr>
            <a:spLocks noGrp="1" noRot="1" noChangeAspect="1" noChangeArrowheads="1" noTextEdit="1"/>
          </p:cNvSpPr>
          <p:nvPr>
            <p:ph type="sldImg"/>
          </p:nvPr>
        </p:nvSpPr>
        <p:spPr/>
      </p:sp>
      <p:sp>
        <p:nvSpPr>
          <p:cNvPr id="71684" name="Rectangle 3"/>
          <p:cNvSpPr>
            <a:spLocks noGrp="1" noChangeArrowheads="1"/>
          </p:cNvSpPr>
          <p:nvPr>
            <p:ph type="body" idx="1"/>
          </p:nvPr>
        </p:nvSpPr>
        <p:spPr>
          <a:noFill/>
        </p:spPr>
        <p:txBody>
          <a:bodyPr/>
          <a:lstStyle/>
          <a:p>
            <a:pPr lvl="1" eaLnBrk="1" hangingPunct="1"/>
            <a:r>
              <a:rPr lang="en-US" altLang="zh-CN" smtClean="0"/>
              <a:t>https://baijiahao.baidu.com/s?id=1666494976423005715&amp;wfr=spider&amp;for=pc</a:t>
            </a:r>
            <a:endParaRPr lang="en-US" altLang="zh-CN" smtClean="0"/>
          </a:p>
          <a:p>
            <a:pPr lvl="1" eaLnBrk="1" hangingPunct="1"/>
            <a:r>
              <a:rPr lang="en-US" altLang="zh-CN" smtClean="0"/>
              <a:t>https://blog.csdn.net/weixin_34082854/article/details/92792970</a:t>
            </a:r>
            <a:endParaRPr lang="en-US"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1160B66B-CBD7-44B1-8EB5-C5387E7BE116}"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73731" name="Rectangle 2"/>
          <p:cNvSpPr>
            <a:spLocks noGrp="1" noRot="1" noChangeAspect="1" noChangeArrowheads="1" noTextEdit="1"/>
          </p:cNvSpPr>
          <p:nvPr>
            <p:ph type="sldImg"/>
          </p:nvPr>
        </p:nvSpPr>
        <p:spPr>
          <a:solidFill>
            <a:srgbClr val="FFFFFF"/>
          </a:solidFill>
        </p:spPr>
      </p:sp>
      <p:sp>
        <p:nvSpPr>
          <p:cNvPr id="73732"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r>
              <a:rPr lang="zh-CN" altLang="en-US" smtClean="0"/>
              <a:t>地址域是</a:t>
            </a:r>
            <a:r>
              <a:rPr lang="en-US" altLang="zh-CN" smtClean="0"/>
              <a:t>11111111</a:t>
            </a:r>
            <a:r>
              <a:rPr lang="zh-CN" altLang="en-US" smtClean="0"/>
              <a:t>，表明所有站的状态都是为了接收帧，类似于广播。</a:t>
            </a:r>
            <a:endParaRPr lang="zh-CN" altLang="en-US" smtClean="0"/>
          </a:p>
          <a:p>
            <a:pPr eaLnBrk="1" hangingPunct="1"/>
            <a:r>
              <a:rPr lang="zh-CN" altLang="en-US" smtClean="0"/>
              <a:t>控制域：</a:t>
            </a:r>
            <a:r>
              <a:rPr lang="zh-CN" altLang="en-US" smtClean="0">
                <a:solidFill>
                  <a:srgbClr val="000000"/>
                </a:solidFill>
              </a:rPr>
              <a:t>二进制序列</a:t>
            </a:r>
            <a:r>
              <a:rPr lang="en-US" altLang="zh-CN" smtClean="0">
                <a:solidFill>
                  <a:srgbClr val="000000"/>
                </a:solidFill>
              </a:rPr>
              <a:t>00000011</a:t>
            </a:r>
            <a:r>
              <a:rPr lang="zh-CN" altLang="en-US" smtClean="0">
                <a:solidFill>
                  <a:srgbClr val="000000"/>
                </a:solidFill>
              </a:rPr>
              <a:t>，要求用户数据传输采用无序帧。 </a:t>
            </a:r>
            <a:endParaRPr lang="zh-CN" altLang="en-US" smtClean="0">
              <a:solidFill>
                <a:srgbClr val="000000"/>
              </a:solidFill>
            </a:endParaRPr>
          </a:p>
          <a:p>
            <a:pPr eaLnBrk="1" hangingPunct="1"/>
            <a:endParaRPr lang="zh-CN" altLang="en-US" smtClean="0"/>
          </a:p>
          <a:p>
            <a:pPr eaLnBrk="1" hangingPunct="1"/>
            <a:r>
              <a:rPr lang="zh-CN" altLang="en-US" smtClean="0"/>
              <a:t>净负荷域：也称为有效载荷</a:t>
            </a:r>
            <a:endParaRPr lang="zh-CN"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E7155C70-1D08-4A00-9703-952EB34710CC}"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75779" name="Rectangle 2"/>
          <p:cNvSpPr>
            <a:spLocks noGrp="1" noRot="1" noChangeAspect="1" noChangeArrowheads="1" noTextEdit="1"/>
          </p:cNvSpPr>
          <p:nvPr>
            <p:ph type="sldImg"/>
          </p:nvPr>
        </p:nvSpPr>
        <p:spPr>
          <a:solidFill>
            <a:srgbClr val="FFFFFF"/>
          </a:solidFill>
        </p:spPr>
      </p:sp>
      <p:sp>
        <p:nvSpPr>
          <p:cNvPr id="75780"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r>
              <a:rPr lang="zh-CN" altLang="en-US" smtClean="0"/>
              <a:t>参见</a:t>
            </a:r>
            <a:r>
              <a:rPr lang="en-US" altLang="zh-CN" smtClean="0"/>
              <a:t>p176</a:t>
            </a:r>
            <a:endParaRPr lang="en-US" altLang="zh-CN" smtClean="0"/>
          </a:p>
          <a:p>
            <a:pPr eaLnBrk="1" hangingPunct="1"/>
            <a:r>
              <a:rPr lang="en-US" altLang="zh-CN" smtClean="0"/>
              <a:t>LCP</a:t>
            </a:r>
            <a:r>
              <a:rPr lang="zh-CN" altLang="en-US" smtClean="0"/>
              <a:t>进行商议的选项包括对数据帧设置最大的有效载荷大小，身份验证，选择使用的协议，进行线路质量监控，以及选择各种头部压缩方式。</a:t>
            </a:r>
            <a:endParaRPr lang="zh-CN" altLang="en-US" smtClean="0"/>
          </a:p>
          <a:p>
            <a:pPr eaLnBrk="1" hangingPunct="1"/>
            <a:r>
              <a:rPr lang="en-US" altLang="zh-CN" smtClean="0"/>
              <a:t>NCP</a:t>
            </a:r>
            <a:r>
              <a:rPr lang="zh-CN" altLang="en-US" smtClean="0">
                <a:solidFill>
                  <a:srgbClr val="000000"/>
                </a:solidFill>
              </a:rPr>
              <a:t>网络控制协议用来协商是否采用报头压缩，也可以动态地协商确定链路每一端的</a:t>
            </a:r>
            <a:r>
              <a:rPr lang="en-US" altLang="zh-CN" smtClean="0">
                <a:solidFill>
                  <a:srgbClr val="000000"/>
                </a:solidFill>
              </a:rPr>
              <a:t>IP</a:t>
            </a:r>
            <a:r>
              <a:rPr lang="zh-CN" altLang="en-US" smtClean="0">
                <a:solidFill>
                  <a:srgbClr val="000000"/>
                </a:solidFill>
              </a:rPr>
              <a:t>地址。</a:t>
            </a:r>
            <a:endParaRPr lang="zh-CN" altLang="en-US" smtClean="0"/>
          </a:p>
          <a:p>
            <a:pPr eaLnBrk="1" hangingPunct="1"/>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04ACCF11-F977-490F-AA2B-ECE57D692AE4}"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13315" name="Rectangle 2"/>
          <p:cNvSpPr>
            <a:spLocks noGrp="1" noRot="1" noChangeAspect="1" noChangeArrowheads="1" noTextEdit="1"/>
          </p:cNvSpPr>
          <p:nvPr>
            <p:ph type="sldImg"/>
          </p:nvPr>
        </p:nvSpPr>
        <p:spPr/>
      </p:sp>
      <p:sp>
        <p:nvSpPr>
          <p:cNvPr id="1331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6687B644-6689-406B-9136-11E0EEA4CFB5}"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67587" name="Rectangle 2"/>
          <p:cNvSpPr>
            <a:spLocks noGrp="1" noRot="1" noChangeAspect="1" noChangeArrowheads="1" noTextEdit="1"/>
          </p:cNvSpPr>
          <p:nvPr>
            <p:ph type="sldImg"/>
          </p:nvPr>
        </p:nvSpPr>
        <p:spPr>
          <a:solidFill>
            <a:srgbClr val="FFFFFF"/>
          </a:solidFill>
        </p:spPr>
      </p:sp>
      <p:sp>
        <p:nvSpPr>
          <p:cNvPr id="67588"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r>
              <a:rPr lang="zh-CN" altLang="en-US" smtClean="0"/>
              <a:t>无论是</a:t>
            </a:r>
            <a:r>
              <a:rPr lang="zh-CN" altLang="en-US" sz="1000" smtClean="0"/>
              <a:t>路由器到路由器还是通过</a:t>
            </a:r>
            <a:r>
              <a:rPr lang="en-US" altLang="zh-CN" sz="1000" smtClean="0"/>
              <a:t>modem</a:t>
            </a:r>
            <a:r>
              <a:rPr lang="zh-CN" altLang="en-US" sz="1000" smtClean="0"/>
              <a:t>拨号上网，连到路由器或接入服务器，在线路上都需要一些点到点的数据链路层协议，完成成帧、差错控制等功能。有两个协议普遍使用，</a:t>
            </a:r>
            <a:r>
              <a:rPr lang="en-US" altLang="zh-CN" sz="1000" smtClean="0"/>
              <a:t>SLIP</a:t>
            </a:r>
            <a:r>
              <a:rPr lang="zh-CN" altLang="en-US" sz="1000" smtClean="0"/>
              <a:t>和</a:t>
            </a:r>
            <a:r>
              <a:rPr lang="en-US" altLang="zh-CN" sz="1000" smtClean="0"/>
              <a:t>PPP</a:t>
            </a:r>
            <a:r>
              <a:rPr lang="zh-CN" altLang="en-US" sz="1000" smtClean="0"/>
              <a:t>。</a:t>
            </a:r>
            <a:endParaRPr lang="zh-CN" altLang="en-US" sz="1000" smtClean="0"/>
          </a:p>
          <a:p>
            <a:pPr eaLnBrk="1" hangingPunct="1"/>
            <a:endParaRPr lang="en-US" altLang="zh-CN" sz="100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3"/>
          </p:nvPr>
        </p:nvSpPr>
        <p:spPr/>
        <p:txBody>
          <a:bodyPr/>
          <a:lstStyle/>
          <a:p>
            <a:r>
              <a:rPr lang="zh-CN" altLang="en-US" dirty="0"/>
              <a:t>TPID － 为固定值，用来指明标签类型，值为8100（hex）。当帧中的Type 也为8100时，该帧传送标签 IEEE 802.1Q/802.1P。     </a:t>
            </a:r>
            <a:endParaRPr lang="zh-CN" altLang="en-US" dirty="0"/>
          </a:p>
          <a:p>
            <a:r>
              <a:rPr lang="zh-CN" altLang="en-US" dirty="0"/>
              <a:t>TCI － 标签控制信息字段，包括以下字段：   </a:t>
            </a:r>
            <a:endParaRPr lang="zh-CN" altLang="en-US" dirty="0"/>
          </a:p>
          <a:p>
            <a:r>
              <a:rPr lang="zh-CN" altLang="en-US" dirty="0"/>
              <a:t>o用户优先级User Priority：定义了8级用户优先级。     </a:t>
            </a:r>
            <a:endParaRPr lang="zh-CN" altLang="en-US" dirty="0"/>
          </a:p>
          <a:p>
            <a:r>
              <a:rPr lang="zh-CN" altLang="en-US" dirty="0"/>
              <a:t>o规范格式指示器CFI：以太网交换机中，规范格式指示器总被设置为0。由于兼容特性，CFI 常用于以太网和令牌环之间，如果在以太网端口接收的帧具有 CFI，那么设置为1，表示该帧不进行转发，这是因为以太网端口是一个无标签端口。     </a:t>
            </a:r>
            <a:endParaRPr lang="zh-CN" altLang="en-US" dirty="0"/>
          </a:p>
          <a:p>
            <a:r>
              <a:rPr lang="zh-CN" altLang="en-US" dirty="0"/>
              <a:t>oVLAN ID（VID）：VLAN ID 是 VLAN 的标识符，用于指明帧属于哪个VLAN，该字段为12位，因此支持4096（212） 个VLAN 。</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16EF4D98-F96D-48A6-86C6-B854AA7F8EDA}"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p:spPr>
        <p:txBody>
          <a:bodyPr/>
          <a:lstStyle/>
          <a:p>
            <a:pPr eaLnBrk="1" hangingPunct="1"/>
            <a:endParaRPr lang="zh-CN" altLang="zh-CN" sz="100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84A93C57-0FAF-4997-ACF9-51974BA8EFD7}"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21507" name="Rectangle 2"/>
          <p:cNvSpPr>
            <a:spLocks noGrp="1" noRot="1" noChangeAspect="1" noChangeArrowheads="1" noTextEdit="1"/>
          </p:cNvSpPr>
          <p:nvPr>
            <p:ph type="sldImg"/>
          </p:nvPr>
        </p:nvSpPr>
        <p:spPr/>
      </p:sp>
      <p:sp>
        <p:nvSpPr>
          <p:cNvPr id="21508" name="Rectangle 3"/>
          <p:cNvSpPr>
            <a:spLocks noGrp="1" noChangeArrowheads="1"/>
          </p:cNvSpPr>
          <p:nvPr>
            <p:ph type="body" idx="1"/>
          </p:nvPr>
        </p:nvSpPr>
        <p:spPr>
          <a:noFill/>
        </p:spPr>
        <p:txBody>
          <a:bodyPr/>
          <a:lstStyle/>
          <a:p>
            <a:pPr eaLnBrk="1" hangingPunct="1"/>
            <a:r>
              <a:rPr lang="zh-CN" altLang="en-US" sz="1400" smtClean="0"/>
              <a:t>局限于</a:t>
            </a:r>
            <a:r>
              <a:rPr lang="en-US" altLang="zh-CN" sz="1400" smtClean="0"/>
              <a:t>8</a:t>
            </a:r>
            <a:r>
              <a:rPr lang="zh-CN" altLang="en-US" sz="1400" smtClean="0"/>
              <a:t>位字符和</a:t>
            </a:r>
            <a:r>
              <a:rPr lang="en-US" altLang="zh-CN" sz="1400" smtClean="0"/>
              <a:t>ASCII</a:t>
            </a:r>
            <a:r>
              <a:rPr lang="zh-CN" altLang="en-US" sz="1400" smtClean="0"/>
              <a:t>字符传送是指接发双方必须有相同的字符集。</a:t>
            </a:r>
            <a:endParaRPr lang="zh-CN" altLang="en-US" sz="140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6B68037D-B6BD-40B5-BAD7-98017CF76937}"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23555" name="Rectangle 2"/>
          <p:cNvSpPr>
            <a:spLocks noGrp="1" noRot="1" noChangeAspect="1" noChangeArrowheads="1" noTextEdit="1"/>
          </p:cNvSpPr>
          <p:nvPr>
            <p:ph type="sldImg"/>
          </p:nvPr>
        </p:nvSpPr>
        <p:spPr/>
      </p:sp>
      <p:sp>
        <p:nvSpPr>
          <p:cNvPr id="23556" name="Rectangle 3"/>
          <p:cNvSpPr>
            <a:spLocks noGrp="1" noChangeArrowheads="1"/>
          </p:cNvSpPr>
          <p:nvPr>
            <p:ph type="body" idx="1"/>
          </p:nvPr>
        </p:nvSpPr>
        <p:spPr>
          <a:noFill/>
        </p:spPr>
        <p:txBody>
          <a:bodyPr/>
          <a:lstStyle/>
          <a:p>
            <a:pPr eaLnBrk="1" hangingPunct="1"/>
            <a:endParaRPr lang="zh-CN" altLang="zh-CN" sz="100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012160EC-8F6A-4CAF-97A8-572E4788DBC1}"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25603" name="Rectangle 2"/>
          <p:cNvSpPr>
            <a:spLocks noGrp="1" noRot="1" noChangeAspect="1" noChangeArrowheads="1" noTextEdit="1"/>
          </p:cNvSpPr>
          <p:nvPr>
            <p:ph type="sldImg"/>
          </p:nvPr>
        </p:nvSpPr>
        <p:spPr/>
      </p:sp>
      <p:sp>
        <p:nvSpPr>
          <p:cNvPr id="25604" name="Rectangle 3"/>
          <p:cNvSpPr>
            <a:spLocks noGrp="1" noChangeArrowheads="1"/>
          </p:cNvSpPr>
          <p:nvPr>
            <p:ph type="body" idx="1"/>
          </p:nvPr>
        </p:nvSpPr>
        <p:spPr>
          <a:noFill/>
        </p:spPr>
        <p:txBody>
          <a:bodyPr/>
          <a:lstStyle/>
          <a:p>
            <a:pPr eaLnBrk="1" hangingPunct="1"/>
            <a:endParaRPr lang="zh-CN" altLang="zh-CN" sz="100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6E49C565-25E0-40D7-8681-A38499625FE7}"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27651" name="Rectangle 2"/>
          <p:cNvSpPr>
            <a:spLocks noGrp="1" noRot="1" noChangeAspect="1" noChangeArrowheads="1" noTextEdit="1"/>
          </p:cNvSpPr>
          <p:nvPr>
            <p:ph type="sldImg"/>
          </p:nvPr>
        </p:nvSpPr>
        <p:spPr/>
      </p:sp>
      <p:sp>
        <p:nvSpPr>
          <p:cNvPr id="2765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31"/>
          <p:cNvSpPr>
            <a:spLocks noGrp="1" noChangeArrowheads="1"/>
          </p:cNvSpPr>
          <p:nvPr>
            <p:ph type="sldNum" sz="quarter" idx="5"/>
          </p:nvPr>
        </p:nvSpPr>
        <p:spPr>
          <a:noFill/>
        </p:spPr>
        <p:txBody>
          <a:bodyPr/>
          <a:lstStyle>
            <a:lvl1pPr>
              <a:defRPr kumimoji="1" sz="2800" b="1">
                <a:solidFill>
                  <a:schemeClr val="accent2"/>
                </a:solidFill>
                <a:latin typeface="Times New Roman" panose="02020603050405020304" pitchFamily="18" charset="0"/>
                <a:ea typeface="黑体" panose="02010609060101010101" pitchFamily="49" charset="-122"/>
              </a:defRPr>
            </a:lvl1pPr>
            <a:lvl2pPr marL="742950" indent="-285750">
              <a:defRPr kumimoji="1" sz="2800" b="1">
                <a:solidFill>
                  <a:schemeClr val="accent2"/>
                </a:solidFill>
                <a:latin typeface="Times New Roman" panose="02020603050405020304" pitchFamily="18" charset="0"/>
                <a:ea typeface="黑体" panose="02010609060101010101" pitchFamily="49" charset="-122"/>
              </a:defRPr>
            </a:lvl2pPr>
            <a:lvl3pPr marL="1143000" indent="-228600">
              <a:defRPr kumimoji="1" sz="2800" b="1">
                <a:solidFill>
                  <a:schemeClr val="accent2"/>
                </a:solidFill>
                <a:latin typeface="Times New Roman" panose="02020603050405020304" pitchFamily="18" charset="0"/>
                <a:ea typeface="黑体" panose="02010609060101010101" pitchFamily="49" charset="-122"/>
              </a:defRPr>
            </a:lvl3pPr>
            <a:lvl4pPr marL="1600200" indent="-228600">
              <a:defRPr kumimoji="1" sz="2800" b="1">
                <a:solidFill>
                  <a:schemeClr val="accent2"/>
                </a:solidFill>
                <a:latin typeface="Times New Roman" panose="02020603050405020304" pitchFamily="18" charset="0"/>
                <a:ea typeface="黑体" panose="02010609060101010101" pitchFamily="49" charset="-122"/>
              </a:defRPr>
            </a:lvl4pPr>
            <a:lvl5pPr marL="2057400" indent="-228600">
              <a:defRPr kumimoji="1" sz="2800" b="1">
                <a:solidFill>
                  <a:schemeClr val="accent2"/>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accent2"/>
                </a:solidFill>
                <a:latin typeface="Times New Roman" panose="02020603050405020304" pitchFamily="18" charset="0"/>
                <a:ea typeface="黑体" panose="02010609060101010101" pitchFamily="49" charset="-122"/>
              </a:defRPr>
            </a:lvl9pPr>
          </a:lstStyle>
          <a:p>
            <a:fld id="{AA9F3F6E-4B4C-47AD-9B5F-EC8EE284996E}" type="slidenum">
              <a:rPr lang="en-US" altLang="zh-CN" sz="1200" b="0" smtClean="0">
                <a:solidFill>
                  <a:schemeClr val="tx1"/>
                </a:solidFill>
                <a:ea typeface="宋体" panose="02010600030101010101" pitchFamily="2" charset="-122"/>
              </a:rPr>
            </a:fld>
            <a:endParaRPr lang="en-US" altLang="zh-CN" sz="1200" b="0" smtClean="0">
              <a:solidFill>
                <a:schemeClr val="tx1"/>
              </a:solidFill>
              <a:ea typeface="宋体" panose="02010600030101010101" pitchFamily="2" charset="-122"/>
            </a:endParaRPr>
          </a:p>
        </p:txBody>
      </p:sp>
      <p:sp>
        <p:nvSpPr>
          <p:cNvPr id="29699" name="Rectangle 2"/>
          <p:cNvSpPr>
            <a:spLocks noGrp="1" noRot="1" noChangeAspect="1" noChangeArrowheads="1" noTextEdit="1"/>
          </p:cNvSpPr>
          <p:nvPr>
            <p:ph type="sldImg"/>
          </p:nvPr>
        </p:nvSpPr>
        <p:spPr/>
      </p:sp>
      <p:sp>
        <p:nvSpPr>
          <p:cNvPr id="29700" name="Rectangle 3"/>
          <p:cNvSpPr>
            <a:spLocks noGrp="1" noChangeArrowheads="1"/>
          </p:cNvSpPr>
          <p:nvPr>
            <p:ph type="body" idx="1"/>
          </p:nvPr>
        </p:nvSpPr>
        <p:spPr>
          <a:noFill/>
        </p:spPr>
        <p:txBody>
          <a:bodyPr/>
          <a:lstStyle/>
          <a:p>
            <a:pPr eaLnBrk="1" hangingPunct="1"/>
            <a:r>
              <a:rPr lang="zh-CN" altLang="en-US" smtClean="0">
                <a:latin typeface="仿宋_GB2312" pitchFamily="49" charset="-122"/>
              </a:rPr>
              <a:t>检错反馈重发</a:t>
            </a:r>
            <a:endParaRPr lang="zh-CN" altLang="en-US" smtClean="0">
              <a:latin typeface="仿宋_GB2312" pitchFamily="49" charset="-122"/>
            </a:endParaRPr>
          </a:p>
          <a:p>
            <a:pPr lvl="1" eaLnBrk="1" hangingPunct="1"/>
            <a:r>
              <a:rPr lang="zh-CN" altLang="en-US" smtClean="0">
                <a:latin typeface="仿宋_GB2312" pitchFamily="49" charset="-122"/>
              </a:rPr>
              <a:t>该方法又称作自动请求重发（</a:t>
            </a:r>
            <a:r>
              <a:rPr lang="en-US" altLang="zh-CN" smtClean="0">
                <a:latin typeface="仿宋_GB2312" pitchFamily="49" charset="-122"/>
              </a:rPr>
              <a:t>ARQ </a:t>
            </a:r>
            <a:r>
              <a:rPr lang="en-US" altLang="zh-CN" smtClean="0">
                <a:latin typeface="Arial" panose="020B0604020202020204" pitchFamily="34" charset="0"/>
              </a:rPr>
              <a:t>–</a:t>
            </a:r>
            <a:r>
              <a:rPr lang="en-US" altLang="zh-CN" smtClean="0">
                <a:latin typeface="仿宋_GB2312" pitchFamily="49" charset="-122"/>
              </a:rPr>
              <a:t>Automatic Repeat Request</a:t>
            </a:r>
            <a:r>
              <a:rPr lang="zh-CN" altLang="en-US" smtClean="0">
                <a:latin typeface="仿宋_GB2312" pitchFamily="49" charset="-122"/>
              </a:rPr>
              <a:t>），出错后通过发送方重发来恢复差错。</a:t>
            </a:r>
            <a:endParaRPr lang="zh-CN" altLang="en-US" smtClean="0">
              <a:latin typeface="仿宋_GB2312" pitchFamily="49" charset="-122"/>
            </a:endParaRPr>
          </a:p>
          <a:p>
            <a:pPr eaLnBrk="1" hangingPunct="1"/>
            <a:r>
              <a:rPr lang="zh-CN" altLang="en-US" smtClean="0">
                <a:latin typeface="仿宋_GB2312" pitchFamily="49" charset="-122"/>
              </a:rPr>
              <a:t>自动纠错 </a:t>
            </a:r>
            <a:endParaRPr lang="zh-CN" altLang="en-US" smtClean="0">
              <a:latin typeface="仿宋_GB2312" pitchFamily="49" charset="-122"/>
            </a:endParaRPr>
          </a:p>
          <a:p>
            <a:pPr lvl="1" eaLnBrk="1" hangingPunct="1"/>
            <a:r>
              <a:rPr lang="zh-CN" altLang="en-US" smtClean="0">
                <a:latin typeface="仿宋_GB2312" pitchFamily="49" charset="-122"/>
              </a:rPr>
              <a:t>该方法又称作前向纠错（</a:t>
            </a:r>
            <a:r>
              <a:rPr lang="en-US" altLang="zh-CN" smtClean="0">
                <a:latin typeface="仿宋_GB2312" pitchFamily="49" charset="-122"/>
              </a:rPr>
              <a:t>FEC- Forward Error Control</a:t>
            </a:r>
            <a:r>
              <a:rPr lang="zh-CN" altLang="en-US" smtClean="0">
                <a:latin typeface="仿宋_GB2312" pitchFamily="49" charset="-122"/>
              </a:rPr>
              <a:t>），由接收端自动恢复差错。</a:t>
            </a:r>
            <a:endParaRPr lang="zh-CN" altLang="en-US" smtClean="0">
              <a:latin typeface="仿宋_GB2312" pitchFamily="49" charset="-122"/>
            </a:endParaRPr>
          </a:p>
          <a:p>
            <a:pPr eaLnBrk="1" hangingPunct="1"/>
            <a:r>
              <a:rPr lang="zh-CN" altLang="en-US" smtClean="0">
                <a:latin typeface="仿宋_GB2312" pitchFamily="49" charset="-122"/>
              </a:rPr>
              <a:t>混合方式（</a:t>
            </a:r>
            <a:r>
              <a:rPr lang="en-US" altLang="zh-CN" smtClean="0">
                <a:latin typeface="仿宋_GB2312" pitchFamily="49" charset="-122"/>
              </a:rPr>
              <a:t>Hybrid  FEC</a:t>
            </a:r>
            <a:r>
              <a:rPr lang="zh-CN" altLang="en-US" smtClean="0">
                <a:latin typeface="仿宋_GB2312" pitchFamily="49" charset="-122"/>
              </a:rPr>
              <a:t>一</a:t>
            </a:r>
            <a:r>
              <a:rPr lang="en-US" altLang="zh-CN" smtClean="0">
                <a:latin typeface="仿宋_GB2312" pitchFamily="49" charset="-122"/>
              </a:rPr>
              <a:t>ARQ</a:t>
            </a:r>
            <a:r>
              <a:rPr lang="zh-CN" altLang="en-US" smtClean="0">
                <a:latin typeface="仿宋_GB2312" pitchFamily="49" charset="-122"/>
              </a:rPr>
              <a:t>）</a:t>
            </a:r>
            <a:endParaRPr lang="zh-CN" altLang="en-US" smtClean="0">
              <a:latin typeface="仿宋_GB2312" pitchFamily="49" charset="-122"/>
            </a:endParaRPr>
          </a:p>
          <a:p>
            <a:pPr lvl="1" eaLnBrk="1" hangingPunct="1"/>
            <a:r>
              <a:rPr lang="zh-CN" altLang="en-US" smtClean="0">
                <a:latin typeface="仿宋_GB2312" pitchFamily="49" charset="-122"/>
              </a:rPr>
              <a:t>少量纠错在接收端自动纠正，差错较严重，超出自行纠正能力时，就向发信端发出询问信号，要求重发。</a:t>
            </a:r>
            <a:br>
              <a:rPr lang="zh-CN" altLang="en-US" smtClean="0">
                <a:latin typeface="仿宋_GB2312" pitchFamily="49" charset="-122"/>
              </a:rPr>
            </a:br>
            <a:endParaRPr lang="zh-CN" altLang="en-US" smtClean="0">
              <a:latin typeface="仿宋_GB2312" pitchFamily="49" charset="-122"/>
            </a:endParaRPr>
          </a:p>
          <a:p>
            <a:pPr eaLnBrk="1" hangingPunct="1"/>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72738" name="Rectangle 2"/>
          <p:cNvSpPr>
            <a:spLocks noGrp="1" noChangeArrowheads="1"/>
          </p:cNvSpPr>
          <p:nvPr>
            <p:ph type="ctrTitle" sz="quarter"/>
          </p:nvPr>
        </p:nvSpPr>
        <p:spPr>
          <a:xfrm>
            <a:off x="685800" y="1981200"/>
            <a:ext cx="7772400" cy="1143000"/>
          </a:xfrm>
          <a:effectLst>
            <a:outerShdw dist="35921" dir="2700000" algn="ctr" rotWithShape="0">
              <a:schemeClr val="bg2"/>
            </a:outerShdw>
          </a:effectLst>
        </p:spPr>
        <p:txBody>
          <a:bodyPr anchor="b"/>
          <a:lstStyle>
            <a:lvl1pPr>
              <a:defRPr sz="3600"/>
            </a:lvl1pPr>
          </a:lstStyle>
          <a:p>
            <a:pPr lvl="0"/>
            <a:r>
              <a:rPr lang="zh-CN" altLang="en-US" noProof="0" smtClean="0"/>
              <a:t>单击此处编辑母版标题样式</a:t>
            </a:r>
            <a:endParaRPr lang="zh-CN" altLang="en-US" noProof="0" smtClean="0"/>
          </a:p>
        </p:txBody>
      </p:sp>
      <p:sp>
        <p:nvSpPr>
          <p:cNvPr id="372739" name="Rectangle 3"/>
          <p:cNvSpPr>
            <a:spLocks noGrp="1" noChangeArrowheads="1"/>
          </p:cNvSpPr>
          <p:nvPr>
            <p:ph type="subTitle" sz="quarter" idx="1"/>
          </p:nvPr>
        </p:nvSpPr>
        <p:spPr>
          <a:xfrm>
            <a:off x="1371600" y="3429000"/>
            <a:ext cx="6400800" cy="1752600"/>
          </a:xfrm>
          <a:extLst>
            <a:ext uri="{AF507438-7753-43E0-B8FC-AC1667EBCBE1}">
              <a14:hiddenEffects xmlns:a14="http://schemas.microsoft.com/office/drawing/2010/main">
                <a:effectLst>
                  <a:outerShdw dist="28398" dir="3806097" algn="ctr" rotWithShape="0">
                    <a:srgbClr val="CCFFFF">
                      <a:alpha val="50000"/>
                    </a:srgbClr>
                  </a:outerShdw>
                </a:effectLst>
              </a14:hiddenEffects>
            </a:ext>
          </a:extLst>
        </p:spPr>
        <p:txBody>
          <a:bodyPr lIns="92075" tIns="46038" rIns="92075" bIns="46038" anchor="ctr"/>
          <a:lstStyle>
            <a:lvl1pPr marL="0" indent="0" algn="ctr">
              <a:buFont typeface="Wingdings" panose="05000000000000000000" pitchFamily="2" charset="2"/>
              <a:buNone/>
              <a:defRPr b="0">
                <a:ea typeface="黑体" panose="02010609060101010101" pitchFamily="49" charset="-122"/>
              </a:defRPr>
            </a:lvl1pPr>
          </a:lstStyle>
          <a:p>
            <a:pPr lvl="0"/>
            <a:r>
              <a:rPr lang="zh-CN" altLang="en-US" noProof="0" smtClean="0"/>
              <a:t>单击此处编辑母版副标题样式</a:t>
            </a:r>
            <a:endParaRPr lang="zh-CN" altLang="en-US" noProof="0" smtClean="0"/>
          </a:p>
        </p:txBody>
      </p:sp>
      <p:sp>
        <p:nvSpPr>
          <p:cNvPr id="4" name="Rectangle 4"/>
          <p:cNvSpPr>
            <a:spLocks noGrp="1" noChangeArrowheads="1"/>
          </p:cNvSpPr>
          <p:nvPr>
            <p:ph type="dt" sz="quarter" idx="10"/>
          </p:nvPr>
        </p:nvSpPr>
        <p:spPr/>
        <p:txBody>
          <a:bodyPr/>
          <a:lstStyle>
            <a:lvl1pPr>
              <a:defRPr b="0"/>
            </a:lvl1pPr>
          </a:lstStyle>
          <a:p>
            <a:pPr>
              <a:defRPr/>
            </a:pPr>
            <a:endParaRPr lang="en-US" altLang="zh-CN"/>
          </a:p>
        </p:txBody>
      </p:sp>
      <p:sp>
        <p:nvSpPr>
          <p:cNvPr id="5" name="Rectangle 5"/>
          <p:cNvSpPr>
            <a:spLocks noGrp="1" noChangeArrowheads="1"/>
          </p:cNvSpPr>
          <p:nvPr>
            <p:ph type="ftr" sz="quarter" idx="11"/>
          </p:nvPr>
        </p:nvSpPr>
        <p:spPr/>
        <p:txBody>
          <a:bodyPr/>
          <a:lstStyle>
            <a:lvl1pPr>
              <a:defRPr b="0"/>
            </a:lvl1pPr>
          </a:lstStyle>
          <a:p>
            <a:pPr>
              <a:defRPr/>
            </a:pPr>
            <a:endParaRPr lang="en-US" altLang="zh-CN"/>
          </a:p>
        </p:txBody>
      </p:sp>
      <p:sp>
        <p:nvSpPr>
          <p:cNvPr id="6" name="Rectangle 6"/>
          <p:cNvSpPr>
            <a:spLocks noGrp="1" noChangeArrowheads="1"/>
          </p:cNvSpPr>
          <p:nvPr>
            <p:ph type="sldNum" sz="quarter" idx="12"/>
          </p:nvPr>
        </p:nvSpPr>
        <p:spPr bwMode="auto">
          <a:xfrm>
            <a:off x="65532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lstStyle>
            <a:lvl1pPr algn="r" eaLnBrk="1" hangingPunct="1">
              <a:spcBef>
                <a:spcPct val="0"/>
              </a:spcBef>
              <a:buClrTx/>
              <a:buFontTx/>
              <a:buNone/>
              <a:defRPr kumimoji="0" sz="1400" b="0">
                <a:solidFill>
                  <a:schemeClr val="bg2"/>
                </a:solidFill>
                <a:ea typeface="+mn-ea"/>
              </a:defRPr>
            </a:lvl1pPr>
          </a:lstStyle>
          <a:p>
            <a:pPr>
              <a:defRPr/>
            </a:pPr>
            <a:fld id="{8C6F1A03-5486-4045-8D35-84E961F903A8}"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noChangeArrowheads="1"/>
          </p:cNvSpPr>
          <p:nvPr>
            <p:ph type="dt" sz="half" idx="10"/>
          </p:nvPr>
        </p:nvSpPr>
        <p:spPr/>
        <p:txBody>
          <a:bodyPr/>
          <a:lstStyle>
            <a:lvl1pPr>
              <a:defRPr/>
            </a:lvl1pPr>
          </a:lstStyle>
          <a:p>
            <a:pPr>
              <a:defRPr/>
            </a:pPr>
            <a:endParaRPr lang="en-US" altLang="zh-CN"/>
          </a:p>
        </p:txBody>
      </p:sp>
      <p:sp>
        <p:nvSpPr>
          <p:cNvPr id="5" name="Rectangle 4"/>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46913" y="260350"/>
            <a:ext cx="2097087" cy="5195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755650" y="260350"/>
            <a:ext cx="6138863" cy="519588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noChangeArrowheads="1"/>
          </p:cNvSpPr>
          <p:nvPr>
            <p:ph type="dt" sz="half" idx="10"/>
          </p:nvPr>
        </p:nvSpPr>
        <p:spPr/>
        <p:txBody>
          <a:bodyPr/>
          <a:lstStyle>
            <a:lvl1pPr>
              <a:defRPr/>
            </a:lvl1pPr>
          </a:lstStyle>
          <a:p>
            <a:pPr>
              <a:defRPr/>
            </a:pPr>
            <a:endParaRPr lang="en-US" altLang="zh-CN"/>
          </a:p>
        </p:txBody>
      </p:sp>
      <p:sp>
        <p:nvSpPr>
          <p:cNvPr id="5" name="Rectangle 4"/>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47800" y="260350"/>
            <a:ext cx="7696200" cy="7207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hasCustomPrompt="1"/>
          </p:nvPr>
        </p:nvSpPr>
        <p:spPr>
          <a:xfrm>
            <a:off x="755650" y="1341438"/>
            <a:ext cx="3810000" cy="4114800"/>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4718050" y="1341438"/>
            <a:ext cx="3810000" cy="4114800"/>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3"/>
          <p:cNvSpPr>
            <a:spLocks noGrp="1" noChangeArrowheads="1"/>
          </p:cNvSpPr>
          <p:nvPr>
            <p:ph type="dt" sz="half" idx="10"/>
          </p:nvPr>
        </p:nvSpPr>
        <p:spPr/>
        <p:txBody>
          <a:bodyPr/>
          <a:lstStyle>
            <a:lvl1pPr>
              <a:defRPr/>
            </a:lvl1pPr>
          </a:lstStyle>
          <a:p>
            <a:pPr>
              <a:defRPr/>
            </a:pPr>
            <a:endParaRPr lang="en-US" altLang="zh-CN"/>
          </a:p>
        </p:txBody>
      </p:sp>
      <p:sp>
        <p:nvSpPr>
          <p:cNvPr id="6" name="Rectangle 4"/>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19138" y="7938"/>
            <a:ext cx="7815262" cy="54832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1" i="0" u="none" strike="noStrike" kern="1200" cap="none" spc="0" normalizeH="0" baseline="0" noProof="0">
              <a:ln>
                <a:noFill/>
              </a:ln>
              <a:solidFill>
                <a:schemeClr val="bg2"/>
              </a:solidFill>
              <a:effectLst/>
              <a:uLnTx/>
              <a:uFillTx/>
              <a:latin typeface="Times New Roman" panose="02020603050405020304" pitchFamily="18"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1" i="0" u="none" strike="noStrike" kern="1200" cap="none" spc="0" normalizeH="0" baseline="0" noProof="0">
              <a:ln>
                <a:noFill/>
              </a:ln>
              <a:solidFill>
                <a:schemeClr val="bg2"/>
              </a:solidFill>
              <a:effectLst/>
              <a:uLnTx/>
              <a:uFillTx/>
              <a:latin typeface="Times New Roman" panose="02020603050405020304" pitchFamily="18"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noChangeArrowheads="1"/>
          </p:cNvSpPr>
          <p:nvPr>
            <p:ph type="dt" sz="half" idx="10"/>
          </p:nvPr>
        </p:nvSpPr>
        <p:spPr/>
        <p:txBody>
          <a:bodyPr/>
          <a:lstStyle>
            <a:lvl1pPr>
              <a:defRPr/>
            </a:lvl1pPr>
          </a:lstStyle>
          <a:p>
            <a:pPr>
              <a:defRPr/>
            </a:pPr>
            <a:endParaRPr lang="en-US" altLang="zh-CN"/>
          </a:p>
        </p:txBody>
      </p:sp>
      <p:sp>
        <p:nvSpPr>
          <p:cNvPr id="5" name="Rectangle 4"/>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endParaRPr lang="zh-CN" altLang="en-US" smtClean="0"/>
          </a:p>
        </p:txBody>
      </p:sp>
      <p:sp>
        <p:nvSpPr>
          <p:cNvPr id="4" name="Rectangle 3"/>
          <p:cNvSpPr>
            <a:spLocks noGrp="1" noChangeArrowheads="1"/>
          </p:cNvSpPr>
          <p:nvPr>
            <p:ph type="dt" sz="half" idx="10"/>
          </p:nvPr>
        </p:nvSpPr>
        <p:spPr/>
        <p:txBody>
          <a:bodyPr/>
          <a:lstStyle>
            <a:lvl1pPr>
              <a:defRPr/>
            </a:lvl1pPr>
          </a:lstStyle>
          <a:p>
            <a:pPr>
              <a:defRPr/>
            </a:pPr>
            <a:endParaRPr lang="en-US" altLang="zh-CN"/>
          </a:p>
        </p:txBody>
      </p:sp>
      <p:sp>
        <p:nvSpPr>
          <p:cNvPr id="5" name="Rectangle 4"/>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755650" y="1341438"/>
            <a:ext cx="3810000" cy="4114800"/>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4718050" y="1341438"/>
            <a:ext cx="3810000" cy="4114800"/>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3"/>
          <p:cNvSpPr>
            <a:spLocks noGrp="1" noChangeArrowheads="1"/>
          </p:cNvSpPr>
          <p:nvPr>
            <p:ph type="dt" sz="half" idx="10"/>
          </p:nvPr>
        </p:nvSpPr>
        <p:spPr/>
        <p:txBody>
          <a:bodyPr/>
          <a:lstStyle>
            <a:lvl1pPr>
              <a:defRPr/>
            </a:lvl1pPr>
          </a:lstStyle>
          <a:p>
            <a:pPr>
              <a:defRPr/>
            </a:pPr>
            <a:endParaRPr lang="en-US" altLang="zh-CN"/>
          </a:p>
        </p:txBody>
      </p:sp>
      <p:sp>
        <p:nvSpPr>
          <p:cNvPr id="6" name="Rectangle 4"/>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630238" y="2505075"/>
            <a:ext cx="386873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4629150" y="2505075"/>
            <a:ext cx="38877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3"/>
          <p:cNvSpPr>
            <a:spLocks noGrp="1" noChangeArrowheads="1"/>
          </p:cNvSpPr>
          <p:nvPr>
            <p:ph type="dt" sz="half" idx="10"/>
          </p:nvPr>
        </p:nvSpPr>
        <p:spPr/>
        <p:txBody>
          <a:bodyPr/>
          <a:lstStyle>
            <a:lvl1pPr>
              <a:defRPr/>
            </a:lvl1pPr>
          </a:lstStyle>
          <a:p>
            <a:pPr>
              <a:defRPr/>
            </a:pPr>
            <a:endParaRPr lang="en-US" altLang="zh-CN"/>
          </a:p>
        </p:txBody>
      </p:sp>
      <p:sp>
        <p:nvSpPr>
          <p:cNvPr id="8" name="Rectangle 4"/>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3"/>
          <p:cNvSpPr>
            <a:spLocks noGrp="1" noChangeArrowheads="1"/>
          </p:cNvSpPr>
          <p:nvPr>
            <p:ph type="dt" sz="half" idx="10"/>
          </p:nvPr>
        </p:nvSpPr>
        <p:spPr/>
        <p:txBody>
          <a:bodyPr/>
          <a:lstStyle>
            <a:lvl1pPr>
              <a:defRPr/>
            </a:lvl1pPr>
          </a:lstStyle>
          <a:p>
            <a:pPr>
              <a:defRPr/>
            </a:pPr>
            <a:endParaRPr lang="en-US" altLang="zh-CN"/>
          </a:p>
        </p:txBody>
      </p:sp>
      <p:sp>
        <p:nvSpPr>
          <p:cNvPr id="4" name="Rectangle 4"/>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a:lvl1pPr>
          </a:lstStyle>
          <a:p>
            <a:pPr>
              <a:defRPr/>
            </a:pPr>
            <a:endParaRPr lang="en-US" altLang="zh-CN"/>
          </a:p>
        </p:txBody>
      </p:sp>
      <p:sp>
        <p:nvSpPr>
          <p:cNvPr id="3" name="Rectangle 4"/>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Rectangle 3"/>
          <p:cNvSpPr>
            <a:spLocks noGrp="1" noChangeArrowheads="1"/>
          </p:cNvSpPr>
          <p:nvPr>
            <p:ph type="dt" sz="half" idx="10"/>
          </p:nvPr>
        </p:nvSpPr>
        <p:spPr/>
        <p:txBody>
          <a:bodyPr/>
          <a:lstStyle>
            <a:lvl1pPr>
              <a:defRPr/>
            </a:lvl1pPr>
          </a:lstStyle>
          <a:p>
            <a:pPr>
              <a:defRPr/>
            </a:pPr>
            <a:endParaRPr lang="en-US" altLang="zh-CN"/>
          </a:p>
        </p:txBody>
      </p:sp>
      <p:sp>
        <p:nvSpPr>
          <p:cNvPr id="6" name="Rectangle 4"/>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Rectangle 3"/>
          <p:cNvSpPr>
            <a:spLocks noGrp="1" noChangeArrowheads="1"/>
          </p:cNvSpPr>
          <p:nvPr>
            <p:ph type="dt" sz="half" idx="10"/>
          </p:nvPr>
        </p:nvSpPr>
        <p:spPr/>
        <p:txBody>
          <a:bodyPr/>
          <a:lstStyle>
            <a:lvl1pPr>
              <a:defRPr/>
            </a:lvl1pPr>
          </a:lstStyle>
          <a:p>
            <a:pPr>
              <a:defRPr/>
            </a:pPr>
            <a:endParaRPr lang="en-US" altLang="zh-CN"/>
          </a:p>
        </p:txBody>
      </p:sp>
      <p:sp>
        <p:nvSpPr>
          <p:cNvPr id="6" name="Rectangle 4"/>
          <p:cNvSpPr>
            <a:spLocks noGrp="1" noChangeArrowheads="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vmlDrawing" Target="../drawings/vmlDrawing1.vml"/><Relationship Id="rId16" Type="http://schemas.openxmlformats.org/officeDocument/2006/relationships/image" Target="../media/image2.png"/><Relationship Id="rId15" Type="http://schemas.openxmlformats.org/officeDocument/2006/relationships/oleObject" Target="../embeddings/oleObject1.bin"/><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447800" y="260350"/>
            <a:ext cx="7696200" cy="7207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075" tIns="46038" rIns="92075" bIns="46038" numCol="1" anchor="ctr" anchorCtr="0" compatLnSpc="1"/>
          <a:lstStyle/>
          <a:p>
            <a:pPr lvl="0"/>
            <a:r>
              <a:rPr lang="zh-CN" altLang="en-US" smtClean="0"/>
              <a:t>单击此处编辑母版标题样式</a:t>
            </a:r>
            <a:endParaRPr lang="zh-CN" altLang="en-US" smtClean="0"/>
          </a:p>
        </p:txBody>
      </p:sp>
      <p:sp>
        <p:nvSpPr>
          <p:cNvPr id="371715" name="Rectangle 3"/>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lstStyle>
            <a:lvl1pPr algn="l" eaLnBrk="1" hangingPunct="1">
              <a:spcBef>
                <a:spcPct val="0"/>
              </a:spcBef>
              <a:buClrTx/>
              <a:buFontTx/>
              <a:buNone/>
              <a:defRPr kumimoji="0" sz="1400">
                <a:solidFill>
                  <a:schemeClr val="bg2"/>
                </a:solidFill>
                <a:ea typeface="+mn-ea"/>
              </a:defRPr>
            </a:lvl1pPr>
          </a:lstStyle>
          <a:p>
            <a:pPr>
              <a:defRPr/>
            </a:pPr>
            <a:endParaRPr lang="en-US" altLang="zh-CN"/>
          </a:p>
        </p:txBody>
      </p:sp>
      <p:sp>
        <p:nvSpPr>
          <p:cNvPr id="371716" name="Rectangle 4"/>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lstStyle>
            <a:lvl1pPr algn="ctr" eaLnBrk="1" hangingPunct="1">
              <a:spcBef>
                <a:spcPct val="0"/>
              </a:spcBef>
              <a:buClrTx/>
              <a:buFontTx/>
              <a:buNone/>
              <a:defRPr kumimoji="0" sz="1400">
                <a:solidFill>
                  <a:schemeClr val="bg2"/>
                </a:solidFill>
                <a:ea typeface="+mn-ea"/>
              </a:defRPr>
            </a:lvl1pPr>
          </a:lstStyle>
          <a:p>
            <a:pPr>
              <a:defRPr/>
            </a:pPr>
            <a:endParaRPr lang="en-US" altLang="zh-CN"/>
          </a:p>
        </p:txBody>
      </p:sp>
      <p:sp>
        <p:nvSpPr>
          <p:cNvPr id="1029" name="Rectangle 5"/>
          <p:cNvSpPr>
            <a:spLocks noGrp="1" noChangeArrowheads="1"/>
          </p:cNvSpPr>
          <p:nvPr>
            <p:ph type="body" idx="1"/>
          </p:nvPr>
        </p:nvSpPr>
        <p:spPr bwMode="auto">
          <a:xfrm>
            <a:off x="755650" y="1341438"/>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371718" name="Rectangle 6"/>
          <p:cNvSpPr>
            <a:spLocks noChangeArrowheads="1"/>
          </p:cNvSpPr>
          <p:nvPr/>
        </p:nvSpPr>
        <p:spPr bwMode="auto">
          <a:xfrm>
            <a:off x="0" y="682625"/>
            <a:ext cx="9144000" cy="46038"/>
          </a:xfrm>
          <a:prstGeom prst="rect">
            <a:avLst/>
          </a:prstGeom>
          <a:gradFill rotWithShape="1">
            <a:gsLst>
              <a:gs pos="0">
                <a:srgbClr val="0066FF"/>
              </a:gs>
              <a:gs pos="50000">
                <a:srgbClr val="99CCFF"/>
              </a:gs>
              <a:gs pos="100000">
                <a:srgbClr val="0066FF"/>
              </a:gs>
            </a:gsLst>
            <a:lin ang="0" scaled="1"/>
          </a:gradFill>
          <a:ln>
            <a:noFill/>
          </a:ln>
          <a:effectLst>
            <a:outerShdw dist="56796" dir="1593903" algn="ctr" rotWithShape="0">
              <a:srgbClr val="DDDDDD"/>
            </a:outerShdw>
          </a:effectLst>
          <a:extLst>
            <a:ext uri="{91240B29-F687-4F45-9708-019B960494DF}">
              <a14:hiddenLine xmlns:a14="http://schemas.microsoft.com/office/drawing/2010/main" w="9525">
                <a:solidFill>
                  <a:schemeClr val="bg1"/>
                </a:solidFill>
                <a:miter lim="800000"/>
                <a:headEnd/>
                <a:tailEnd/>
              </a14:hiddenLine>
            </a:ext>
          </a:extLst>
        </p:spPr>
        <p:txBody>
          <a:bodyPr wrap="none" anchor="ct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Clr>
                <a:srgbClr val="3366FF"/>
              </a:buClr>
              <a:buFont typeface="Wingdings" panose="05000000000000000000" pitchFamily="2" charset="2"/>
              <a:buChar char="l"/>
              <a:defRPr/>
            </a:pPr>
            <a:endParaRPr lang="zh-CN" altLang="zh-CN" sz="2800" b="0" smtClean="0">
              <a:solidFill>
                <a:schemeClr val="accent2"/>
              </a:solidFill>
              <a:ea typeface="黑体" panose="02010609060101010101" pitchFamily="49" charset="-122"/>
            </a:endParaRPr>
          </a:p>
        </p:txBody>
      </p:sp>
      <p:sp>
        <p:nvSpPr>
          <p:cNvPr id="371727" name="Rectangle 15"/>
          <p:cNvSpPr>
            <a:spLocks noChangeArrowheads="1"/>
          </p:cNvSpPr>
          <p:nvPr/>
        </p:nvSpPr>
        <p:spPr bwMode="auto">
          <a:xfrm>
            <a:off x="1447800" y="260350"/>
            <a:ext cx="7696200" cy="7207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spcBef>
                <a:spcPct val="0"/>
              </a:spcBef>
              <a:defRPr kumimoji="1" sz="3200">
                <a:solidFill>
                  <a:schemeClr val="bg1"/>
                </a:solidFill>
                <a:latin typeface="Arial" panose="020B0604020202020204" pitchFamily="34" charset="0"/>
                <a:ea typeface="黑体" panose="02010609060101010101" pitchFamily="49" charset="-122"/>
              </a:defRPr>
            </a:lvl1pPr>
            <a:lvl2pPr>
              <a:spcBef>
                <a:spcPct val="0"/>
              </a:spcBef>
              <a:defRPr kumimoji="1" sz="3200">
                <a:solidFill>
                  <a:schemeClr val="bg1"/>
                </a:solidFill>
                <a:latin typeface="Arial" panose="020B0604020202020204" pitchFamily="34" charset="0"/>
                <a:ea typeface="黑体" panose="02010609060101010101" pitchFamily="49" charset="-122"/>
              </a:defRPr>
            </a:lvl2pPr>
            <a:lvl3pPr>
              <a:spcBef>
                <a:spcPct val="0"/>
              </a:spcBef>
              <a:defRPr kumimoji="1" sz="3200">
                <a:solidFill>
                  <a:schemeClr val="bg1"/>
                </a:solidFill>
                <a:latin typeface="Arial" panose="020B0604020202020204" pitchFamily="34" charset="0"/>
                <a:ea typeface="黑体" panose="02010609060101010101" pitchFamily="49" charset="-122"/>
              </a:defRPr>
            </a:lvl3pPr>
            <a:lvl4pPr>
              <a:spcBef>
                <a:spcPct val="0"/>
              </a:spcBef>
              <a:defRPr kumimoji="1" sz="3200">
                <a:solidFill>
                  <a:schemeClr val="bg1"/>
                </a:solidFill>
                <a:latin typeface="Arial" panose="020B0604020202020204" pitchFamily="34" charset="0"/>
                <a:ea typeface="黑体" panose="02010609060101010101" pitchFamily="49" charset="-122"/>
              </a:defRPr>
            </a:lvl4pPr>
            <a:lvl5pPr>
              <a:spcBef>
                <a:spcPct val="0"/>
              </a:spcBef>
              <a:defRPr kumimoji="1" sz="3200">
                <a:solidFill>
                  <a:schemeClr val="bg1"/>
                </a:solidFill>
                <a:latin typeface="Arial" panose="020B0604020202020204" pitchFamily="34" charset="0"/>
                <a:ea typeface="黑体" panose="02010609060101010101" pitchFamily="49" charset="-122"/>
              </a:defRPr>
            </a:lvl5pPr>
            <a:lvl6pPr marL="457200" algn="r" fontAlgn="base">
              <a:spcBef>
                <a:spcPct val="0"/>
              </a:spcBef>
              <a:spcAft>
                <a:spcPct val="0"/>
              </a:spcAft>
              <a:defRPr kumimoji="1" sz="3200">
                <a:solidFill>
                  <a:schemeClr val="bg1"/>
                </a:solidFill>
                <a:latin typeface="Arial" panose="020B0604020202020204" pitchFamily="34" charset="0"/>
                <a:ea typeface="黑体" panose="02010609060101010101" pitchFamily="49" charset="-122"/>
              </a:defRPr>
            </a:lvl6pPr>
            <a:lvl7pPr marL="914400" algn="r" fontAlgn="base">
              <a:spcBef>
                <a:spcPct val="0"/>
              </a:spcBef>
              <a:spcAft>
                <a:spcPct val="0"/>
              </a:spcAft>
              <a:defRPr kumimoji="1" sz="3200">
                <a:solidFill>
                  <a:schemeClr val="bg1"/>
                </a:solidFill>
                <a:latin typeface="Arial" panose="020B0604020202020204" pitchFamily="34" charset="0"/>
                <a:ea typeface="黑体" panose="02010609060101010101" pitchFamily="49" charset="-122"/>
              </a:defRPr>
            </a:lvl7pPr>
            <a:lvl8pPr marL="1371600" algn="r" fontAlgn="base">
              <a:spcBef>
                <a:spcPct val="0"/>
              </a:spcBef>
              <a:spcAft>
                <a:spcPct val="0"/>
              </a:spcAft>
              <a:defRPr kumimoji="1" sz="3200">
                <a:solidFill>
                  <a:schemeClr val="bg1"/>
                </a:solidFill>
                <a:latin typeface="Arial" panose="020B0604020202020204" pitchFamily="34" charset="0"/>
                <a:ea typeface="黑体" panose="02010609060101010101" pitchFamily="49" charset="-122"/>
              </a:defRPr>
            </a:lvl8pPr>
            <a:lvl9pPr marL="1828800" algn="r" fontAlgn="base">
              <a:spcBef>
                <a:spcPct val="0"/>
              </a:spcBef>
              <a:spcAft>
                <a:spcPct val="0"/>
              </a:spcAft>
              <a:defRPr kumimoji="1" sz="3200">
                <a:solidFill>
                  <a:schemeClr val="bg1"/>
                </a:solidFill>
                <a:latin typeface="Arial" panose="020B0604020202020204" pitchFamily="34" charset="0"/>
                <a:ea typeface="黑体" panose="02010609060101010101" pitchFamily="49" charset="-122"/>
              </a:defRPr>
            </a:lvl9pPr>
          </a:lstStyle>
          <a:p>
            <a:pPr algn="r" eaLnBrk="1" hangingPunct="1">
              <a:defRPr/>
            </a:pPr>
            <a:r>
              <a:rPr lang="zh-CN" altLang="en-US" b="0" smtClean="0"/>
              <a:t>单击此处编辑母版标题样式</a:t>
            </a:r>
            <a:endParaRPr lang="zh-CN" altLang="en-US" b="0" smtClean="0"/>
          </a:p>
        </p:txBody>
      </p:sp>
      <p:sp>
        <p:nvSpPr>
          <p:cNvPr id="371728" name="Rectangle 16"/>
          <p:cNvSpPr>
            <a:spLocks noChangeArrowheads="1"/>
          </p:cNvSpPr>
          <p:nvPr/>
        </p:nvSpPr>
        <p:spPr bwMode="auto">
          <a:xfrm>
            <a:off x="1447800" y="260350"/>
            <a:ext cx="7696200" cy="7207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spcBef>
                <a:spcPct val="0"/>
              </a:spcBef>
              <a:defRPr kumimoji="1" sz="3200">
                <a:solidFill>
                  <a:schemeClr val="bg1"/>
                </a:solidFill>
                <a:latin typeface="Arial" panose="020B0604020202020204" pitchFamily="34" charset="0"/>
                <a:ea typeface="黑体" panose="02010609060101010101" pitchFamily="49" charset="-122"/>
              </a:defRPr>
            </a:lvl1pPr>
            <a:lvl2pPr>
              <a:spcBef>
                <a:spcPct val="0"/>
              </a:spcBef>
              <a:defRPr kumimoji="1" sz="3200">
                <a:solidFill>
                  <a:schemeClr val="bg1"/>
                </a:solidFill>
                <a:latin typeface="Arial" panose="020B0604020202020204" pitchFamily="34" charset="0"/>
                <a:ea typeface="黑体" panose="02010609060101010101" pitchFamily="49" charset="-122"/>
              </a:defRPr>
            </a:lvl2pPr>
            <a:lvl3pPr>
              <a:spcBef>
                <a:spcPct val="0"/>
              </a:spcBef>
              <a:defRPr kumimoji="1" sz="3200">
                <a:solidFill>
                  <a:schemeClr val="bg1"/>
                </a:solidFill>
                <a:latin typeface="Arial" panose="020B0604020202020204" pitchFamily="34" charset="0"/>
                <a:ea typeface="黑体" panose="02010609060101010101" pitchFamily="49" charset="-122"/>
              </a:defRPr>
            </a:lvl3pPr>
            <a:lvl4pPr>
              <a:spcBef>
                <a:spcPct val="0"/>
              </a:spcBef>
              <a:defRPr kumimoji="1" sz="3200">
                <a:solidFill>
                  <a:schemeClr val="bg1"/>
                </a:solidFill>
                <a:latin typeface="Arial" panose="020B0604020202020204" pitchFamily="34" charset="0"/>
                <a:ea typeface="黑体" panose="02010609060101010101" pitchFamily="49" charset="-122"/>
              </a:defRPr>
            </a:lvl4pPr>
            <a:lvl5pPr>
              <a:spcBef>
                <a:spcPct val="0"/>
              </a:spcBef>
              <a:defRPr kumimoji="1" sz="3200">
                <a:solidFill>
                  <a:schemeClr val="bg1"/>
                </a:solidFill>
                <a:latin typeface="Arial" panose="020B0604020202020204" pitchFamily="34" charset="0"/>
                <a:ea typeface="黑体" panose="02010609060101010101" pitchFamily="49" charset="-122"/>
              </a:defRPr>
            </a:lvl5pPr>
            <a:lvl6pPr marL="457200" algn="r" fontAlgn="base">
              <a:spcBef>
                <a:spcPct val="0"/>
              </a:spcBef>
              <a:spcAft>
                <a:spcPct val="0"/>
              </a:spcAft>
              <a:defRPr kumimoji="1" sz="3200">
                <a:solidFill>
                  <a:schemeClr val="bg1"/>
                </a:solidFill>
                <a:latin typeface="Arial" panose="020B0604020202020204" pitchFamily="34" charset="0"/>
                <a:ea typeface="黑体" panose="02010609060101010101" pitchFamily="49" charset="-122"/>
              </a:defRPr>
            </a:lvl6pPr>
            <a:lvl7pPr marL="914400" algn="r" fontAlgn="base">
              <a:spcBef>
                <a:spcPct val="0"/>
              </a:spcBef>
              <a:spcAft>
                <a:spcPct val="0"/>
              </a:spcAft>
              <a:defRPr kumimoji="1" sz="3200">
                <a:solidFill>
                  <a:schemeClr val="bg1"/>
                </a:solidFill>
                <a:latin typeface="Arial" panose="020B0604020202020204" pitchFamily="34" charset="0"/>
                <a:ea typeface="黑体" panose="02010609060101010101" pitchFamily="49" charset="-122"/>
              </a:defRPr>
            </a:lvl7pPr>
            <a:lvl8pPr marL="1371600" algn="r" fontAlgn="base">
              <a:spcBef>
                <a:spcPct val="0"/>
              </a:spcBef>
              <a:spcAft>
                <a:spcPct val="0"/>
              </a:spcAft>
              <a:defRPr kumimoji="1" sz="3200">
                <a:solidFill>
                  <a:schemeClr val="bg1"/>
                </a:solidFill>
                <a:latin typeface="Arial" panose="020B0604020202020204" pitchFamily="34" charset="0"/>
                <a:ea typeface="黑体" panose="02010609060101010101" pitchFamily="49" charset="-122"/>
              </a:defRPr>
            </a:lvl8pPr>
            <a:lvl9pPr marL="1828800" algn="r" fontAlgn="base">
              <a:spcBef>
                <a:spcPct val="0"/>
              </a:spcBef>
              <a:spcAft>
                <a:spcPct val="0"/>
              </a:spcAft>
              <a:defRPr kumimoji="1" sz="3200">
                <a:solidFill>
                  <a:schemeClr val="bg1"/>
                </a:solidFill>
                <a:latin typeface="Arial" panose="020B0604020202020204" pitchFamily="34" charset="0"/>
                <a:ea typeface="黑体" panose="02010609060101010101" pitchFamily="49" charset="-122"/>
              </a:defRPr>
            </a:lvl9pPr>
          </a:lstStyle>
          <a:p>
            <a:pPr algn="r" eaLnBrk="1" hangingPunct="1">
              <a:defRPr/>
            </a:pPr>
            <a:r>
              <a:rPr lang="zh-CN" altLang="en-US" b="0" smtClean="0"/>
              <a:t>单击此处编辑母版标题样式</a:t>
            </a:r>
            <a:endParaRPr lang="zh-CN" altLang="en-US" b="0" smtClean="0"/>
          </a:p>
        </p:txBody>
      </p:sp>
      <p:sp>
        <p:nvSpPr>
          <p:cNvPr id="371729" name="Rectangle 17"/>
          <p:cNvSpPr>
            <a:spLocks noChangeArrowheads="1"/>
          </p:cNvSpPr>
          <p:nvPr/>
        </p:nvSpPr>
        <p:spPr bwMode="auto">
          <a:xfrm>
            <a:off x="0" y="682625"/>
            <a:ext cx="9144000" cy="46038"/>
          </a:xfrm>
          <a:prstGeom prst="rect">
            <a:avLst/>
          </a:prstGeom>
          <a:gradFill rotWithShape="1">
            <a:gsLst>
              <a:gs pos="0">
                <a:srgbClr val="0066FF"/>
              </a:gs>
              <a:gs pos="50000">
                <a:srgbClr val="99CCFF"/>
              </a:gs>
              <a:gs pos="100000">
                <a:srgbClr val="0066FF"/>
              </a:gs>
            </a:gsLst>
            <a:lin ang="0" scaled="1"/>
          </a:gradFill>
          <a:ln>
            <a:noFill/>
          </a:ln>
          <a:effectLst>
            <a:outerShdw dist="56796" dir="1593903" algn="ctr" rotWithShape="0">
              <a:srgbClr val="DDDDDD"/>
            </a:outerShdw>
          </a:effectLst>
          <a:extLst>
            <a:ext uri="{91240B29-F687-4F45-9708-019B960494DF}">
              <a14:hiddenLine xmlns:a14="http://schemas.microsoft.com/office/drawing/2010/main" w="9525">
                <a:solidFill>
                  <a:schemeClr val="bg1"/>
                </a:solidFill>
                <a:miter lim="800000"/>
                <a:headEnd/>
                <a:tailEnd/>
              </a14:hiddenLine>
            </a:ext>
          </a:extLst>
        </p:spPr>
        <p:txBody>
          <a:bodyPr wrap="none" anchor="ct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Clr>
                <a:srgbClr val="3366FF"/>
              </a:buClr>
              <a:buFont typeface="Wingdings" panose="05000000000000000000" pitchFamily="2" charset="2"/>
              <a:buChar char="l"/>
              <a:defRPr/>
            </a:pPr>
            <a:endParaRPr lang="zh-CN" altLang="zh-CN" sz="2800" smtClean="0">
              <a:solidFill>
                <a:schemeClr val="accent2"/>
              </a:solidFill>
              <a:ea typeface="黑体" panose="02010609060101010101" pitchFamily="49" charset="-122"/>
            </a:endParaRPr>
          </a:p>
        </p:txBody>
      </p:sp>
      <p:sp>
        <p:nvSpPr>
          <p:cNvPr id="371730" name="Rectangle 18"/>
          <p:cNvSpPr>
            <a:spLocks noChangeArrowheads="1"/>
          </p:cNvSpPr>
          <p:nvPr/>
        </p:nvSpPr>
        <p:spPr bwMode="auto">
          <a:xfrm>
            <a:off x="719138" y="7938"/>
            <a:ext cx="7696200" cy="72072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nchor="ctr"/>
          <a:lstStyle>
            <a:lvl1pPr>
              <a:spcBef>
                <a:spcPct val="0"/>
              </a:spcBef>
              <a:defRPr kumimoji="1" sz="3200">
                <a:solidFill>
                  <a:schemeClr val="bg1"/>
                </a:solidFill>
                <a:latin typeface="Arial" panose="020B0604020202020204" pitchFamily="34" charset="0"/>
                <a:ea typeface="黑体" panose="02010609060101010101" pitchFamily="49" charset="-122"/>
              </a:defRPr>
            </a:lvl1pPr>
            <a:lvl2pPr>
              <a:spcBef>
                <a:spcPct val="0"/>
              </a:spcBef>
              <a:defRPr kumimoji="1" sz="3200">
                <a:solidFill>
                  <a:schemeClr val="bg1"/>
                </a:solidFill>
                <a:latin typeface="Arial" panose="020B0604020202020204" pitchFamily="34" charset="0"/>
                <a:ea typeface="黑体" panose="02010609060101010101" pitchFamily="49" charset="-122"/>
              </a:defRPr>
            </a:lvl2pPr>
            <a:lvl3pPr>
              <a:spcBef>
                <a:spcPct val="0"/>
              </a:spcBef>
              <a:defRPr kumimoji="1" sz="3200">
                <a:solidFill>
                  <a:schemeClr val="bg1"/>
                </a:solidFill>
                <a:latin typeface="Arial" panose="020B0604020202020204" pitchFamily="34" charset="0"/>
                <a:ea typeface="黑体" panose="02010609060101010101" pitchFamily="49" charset="-122"/>
              </a:defRPr>
            </a:lvl3pPr>
            <a:lvl4pPr>
              <a:spcBef>
                <a:spcPct val="0"/>
              </a:spcBef>
              <a:defRPr kumimoji="1" sz="3200">
                <a:solidFill>
                  <a:schemeClr val="bg1"/>
                </a:solidFill>
                <a:latin typeface="Arial" panose="020B0604020202020204" pitchFamily="34" charset="0"/>
                <a:ea typeface="黑体" panose="02010609060101010101" pitchFamily="49" charset="-122"/>
              </a:defRPr>
            </a:lvl4pPr>
            <a:lvl5pPr>
              <a:spcBef>
                <a:spcPct val="0"/>
              </a:spcBef>
              <a:defRPr kumimoji="1" sz="3200">
                <a:solidFill>
                  <a:schemeClr val="bg1"/>
                </a:solidFill>
                <a:latin typeface="Arial" panose="020B0604020202020204" pitchFamily="34" charset="0"/>
                <a:ea typeface="黑体" panose="02010609060101010101" pitchFamily="49" charset="-122"/>
              </a:defRPr>
            </a:lvl5pPr>
            <a:lvl6pPr marL="457200" algn="r" fontAlgn="base">
              <a:spcBef>
                <a:spcPct val="0"/>
              </a:spcBef>
              <a:spcAft>
                <a:spcPct val="0"/>
              </a:spcAft>
              <a:defRPr kumimoji="1" sz="3200">
                <a:solidFill>
                  <a:schemeClr val="bg1"/>
                </a:solidFill>
                <a:latin typeface="Arial" panose="020B0604020202020204" pitchFamily="34" charset="0"/>
                <a:ea typeface="黑体" panose="02010609060101010101" pitchFamily="49" charset="-122"/>
              </a:defRPr>
            </a:lvl6pPr>
            <a:lvl7pPr marL="914400" algn="r" fontAlgn="base">
              <a:spcBef>
                <a:spcPct val="0"/>
              </a:spcBef>
              <a:spcAft>
                <a:spcPct val="0"/>
              </a:spcAft>
              <a:defRPr kumimoji="1" sz="3200">
                <a:solidFill>
                  <a:schemeClr val="bg1"/>
                </a:solidFill>
                <a:latin typeface="Arial" panose="020B0604020202020204" pitchFamily="34" charset="0"/>
                <a:ea typeface="黑体" panose="02010609060101010101" pitchFamily="49" charset="-122"/>
              </a:defRPr>
            </a:lvl7pPr>
            <a:lvl8pPr marL="1371600" algn="r" fontAlgn="base">
              <a:spcBef>
                <a:spcPct val="0"/>
              </a:spcBef>
              <a:spcAft>
                <a:spcPct val="0"/>
              </a:spcAft>
              <a:defRPr kumimoji="1" sz="3200">
                <a:solidFill>
                  <a:schemeClr val="bg1"/>
                </a:solidFill>
                <a:latin typeface="Arial" panose="020B0604020202020204" pitchFamily="34" charset="0"/>
                <a:ea typeface="黑体" panose="02010609060101010101" pitchFamily="49" charset="-122"/>
              </a:defRPr>
            </a:lvl8pPr>
            <a:lvl9pPr marL="1828800" algn="r" fontAlgn="base">
              <a:spcBef>
                <a:spcPct val="0"/>
              </a:spcBef>
              <a:spcAft>
                <a:spcPct val="0"/>
              </a:spcAft>
              <a:defRPr kumimoji="1" sz="3200">
                <a:solidFill>
                  <a:schemeClr val="bg1"/>
                </a:solidFill>
                <a:latin typeface="Arial" panose="020B0604020202020204" pitchFamily="34" charset="0"/>
                <a:ea typeface="黑体" panose="02010609060101010101" pitchFamily="49" charset="-122"/>
              </a:defRPr>
            </a:lvl9pPr>
          </a:lstStyle>
          <a:p>
            <a:pPr algn="r" eaLnBrk="1" hangingPunct="1">
              <a:defRPr/>
            </a:pPr>
            <a:r>
              <a:rPr lang="zh-CN" altLang="en-US" b="0" smtClean="0"/>
              <a:t>单击此处编辑母版标题样式</a:t>
            </a:r>
            <a:endParaRPr lang="zh-CN" altLang="en-US" b="0" smtClean="0"/>
          </a:p>
        </p:txBody>
      </p:sp>
      <p:sp>
        <p:nvSpPr>
          <p:cNvPr id="371731" name="Rectangle 19"/>
          <p:cNvSpPr>
            <a:spLocks noChangeArrowheads="1"/>
          </p:cNvSpPr>
          <p:nvPr/>
        </p:nvSpPr>
        <p:spPr bwMode="auto">
          <a:xfrm>
            <a:off x="0" y="682625"/>
            <a:ext cx="9144000" cy="46038"/>
          </a:xfrm>
          <a:prstGeom prst="rect">
            <a:avLst/>
          </a:prstGeom>
          <a:gradFill rotWithShape="1">
            <a:gsLst>
              <a:gs pos="0">
                <a:srgbClr val="0066FF"/>
              </a:gs>
              <a:gs pos="50000">
                <a:srgbClr val="99CCFF"/>
              </a:gs>
              <a:gs pos="100000">
                <a:srgbClr val="0066FF"/>
              </a:gs>
            </a:gsLst>
            <a:lin ang="0" scaled="1"/>
          </a:gradFill>
          <a:ln>
            <a:noFill/>
          </a:ln>
          <a:effectLst>
            <a:outerShdw dist="56796" dir="1593903" algn="ctr" rotWithShape="0">
              <a:srgbClr val="DDDDDD"/>
            </a:outerShdw>
          </a:effectLst>
          <a:extLst>
            <a:ext uri="{91240B29-F687-4F45-9708-019B960494DF}">
              <a14:hiddenLine xmlns:a14="http://schemas.microsoft.com/office/drawing/2010/main" w="9525">
                <a:solidFill>
                  <a:schemeClr val="bg1"/>
                </a:solidFill>
                <a:miter lim="800000"/>
                <a:headEnd/>
                <a:tailEnd/>
              </a14:hiddenLine>
            </a:ext>
          </a:extLst>
        </p:spPr>
        <p:txBody>
          <a:bodyPr wrap="none" anchor="ct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Clr>
                <a:srgbClr val="3366FF"/>
              </a:buClr>
              <a:buFont typeface="Wingdings" panose="05000000000000000000" pitchFamily="2" charset="2"/>
              <a:buChar char="l"/>
              <a:defRPr/>
            </a:pPr>
            <a:endParaRPr lang="zh-CN" altLang="zh-CN" sz="2800" b="0" smtClean="0">
              <a:solidFill>
                <a:schemeClr val="accent2"/>
              </a:solidFill>
              <a:ea typeface="黑体" panose="02010609060101010101" pitchFamily="49" charset="-122"/>
            </a:endParaRPr>
          </a:p>
        </p:txBody>
      </p:sp>
      <p:graphicFrame>
        <p:nvGraphicFramePr>
          <p:cNvPr id="1036" name="Object 20"/>
          <p:cNvGraphicFramePr>
            <a:graphicFrameLocks noChangeAspect="1"/>
          </p:cNvGraphicFramePr>
          <p:nvPr/>
        </p:nvGraphicFramePr>
        <p:xfrm>
          <a:off x="0" y="188913"/>
          <a:ext cx="9144000" cy="1008062"/>
        </p:xfrm>
        <a:graphic>
          <a:graphicData uri="http://schemas.openxmlformats.org/presentationml/2006/ole">
            <mc:AlternateContent xmlns:mc="http://schemas.openxmlformats.org/markup-compatibility/2006">
              <mc:Choice xmlns:v="urn:schemas-microsoft-com:vml" Requires="v">
                <p:oleObj spid="_x0000_s1064" name="Image" r:id="rId15" imgW="15290800" imgH="1549400" progId="Photoshop.Image.7">
                  <p:embed/>
                </p:oleObj>
              </mc:Choice>
              <mc:Fallback>
                <p:oleObj name="Image" r:id="rId15" imgW="15290800" imgH="1549400" progId="Photoshop.Image.7">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188913"/>
                        <a:ext cx="9144000"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7" name="Rectangle 21"/>
          <p:cNvSpPr>
            <a:spLocks noChangeArrowheads="1"/>
          </p:cNvSpPr>
          <p:nvPr/>
        </p:nvSpPr>
        <p:spPr bwMode="ltGray">
          <a:xfrm>
            <a:off x="0" y="0"/>
            <a:ext cx="9144000" cy="241300"/>
          </a:xfrm>
          <a:prstGeom prst="rect">
            <a:avLst/>
          </a:prstGeom>
          <a:solidFill>
            <a:srgbClr val="FF99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spcBef>
                <a:spcPct val="20000"/>
              </a:spcBef>
              <a:buClr>
                <a:srgbClr val="3366FF"/>
              </a:buClr>
              <a:buFont typeface="Wingdings" panose="05000000000000000000" pitchFamily="2" charset="2"/>
              <a:buChar char="l"/>
              <a:defRPr kumimoji="1" sz="2800" b="1">
                <a:solidFill>
                  <a:schemeClr val="accent2"/>
                </a:solidFill>
                <a:latin typeface="Times New Roman" panose="02020603050405020304" pitchFamily="18" charset="0"/>
                <a:ea typeface="黑体" panose="02010609060101010101" pitchFamily="49" charset="-122"/>
              </a:defRPr>
            </a:lvl1pPr>
            <a:lvl2pPr marL="742950" indent="-285750" algn="r">
              <a:spcBef>
                <a:spcPct val="20000"/>
              </a:spcBef>
              <a:buClr>
                <a:srgbClr val="3366FF"/>
              </a:buClr>
              <a:buFont typeface="Wingdings" panose="05000000000000000000" pitchFamily="2" charset="2"/>
              <a:buChar char="l"/>
              <a:defRPr kumimoji="1" sz="2800" b="1">
                <a:solidFill>
                  <a:schemeClr val="accent2"/>
                </a:solidFill>
                <a:latin typeface="Times New Roman" panose="02020603050405020304" pitchFamily="18" charset="0"/>
                <a:ea typeface="黑体" panose="02010609060101010101" pitchFamily="49" charset="-122"/>
              </a:defRPr>
            </a:lvl2pPr>
            <a:lvl3pPr marL="1143000" indent="-228600" algn="r">
              <a:spcBef>
                <a:spcPct val="20000"/>
              </a:spcBef>
              <a:buClr>
                <a:srgbClr val="3366FF"/>
              </a:buClr>
              <a:buFont typeface="Wingdings" panose="05000000000000000000" pitchFamily="2" charset="2"/>
              <a:buChar char="l"/>
              <a:defRPr kumimoji="1" sz="2800" b="1">
                <a:solidFill>
                  <a:schemeClr val="accent2"/>
                </a:solidFill>
                <a:latin typeface="Times New Roman" panose="02020603050405020304" pitchFamily="18" charset="0"/>
                <a:ea typeface="黑体" panose="02010609060101010101" pitchFamily="49" charset="-122"/>
              </a:defRPr>
            </a:lvl3pPr>
            <a:lvl4pPr marL="1600200" indent="-228600" algn="r">
              <a:spcBef>
                <a:spcPct val="20000"/>
              </a:spcBef>
              <a:buClr>
                <a:srgbClr val="3366FF"/>
              </a:buClr>
              <a:buFont typeface="Wingdings" panose="05000000000000000000" pitchFamily="2" charset="2"/>
              <a:buChar char="l"/>
              <a:defRPr kumimoji="1" sz="2800" b="1">
                <a:solidFill>
                  <a:schemeClr val="accent2"/>
                </a:solidFill>
                <a:latin typeface="Times New Roman" panose="02020603050405020304" pitchFamily="18" charset="0"/>
                <a:ea typeface="黑体" panose="02010609060101010101" pitchFamily="49" charset="-122"/>
              </a:defRPr>
            </a:lvl4pPr>
            <a:lvl5pPr marL="2057400" indent="-228600" algn="r">
              <a:spcBef>
                <a:spcPct val="20000"/>
              </a:spcBef>
              <a:buClr>
                <a:srgbClr val="3366FF"/>
              </a:buClr>
              <a:buFont typeface="Wingdings" panose="05000000000000000000" pitchFamily="2" charset="2"/>
              <a:buChar char="l"/>
              <a:defRPr kumimoji="1" sz="2800" b="1">
                <a:solidFill>
                  <a:schemeClr val="accent2"/>
                </a:solidFill>
                <a:latin typeface="Times New Roman" panose="02020603050405020304" pitchFamily="18" charset="0"/>
                <a:ea typeface="黑体" panose="02010609060101010101" pitchFamily="49" charset="-122"/>
              </a:defRPr>
            </a:lvl5pPr>
            <a:lvl6pPr marL="2514600" indent="-228600" algn="r" eaLnBrk="0" fontAlgn="base" hangingPunct="0">
              <a:spcBef>
                <a:spcPct val="20000"/>
              </a:spcBef>
              <a:spcAft>
                <a:spcPct val="0"/>
              </a:spcAft>
              <a:buClr>
                <a:srgbClr val="3366FF"/>
              </a:buClr>
              <a:buFont typeface="Wingdings" panose="05000000000000000000" pitchFamily="2" charset="2"/>
              <a:buChar char="l"/>
              <a:defRPr kumimoji="1" sz="2800" b="1">
                <a:solidFill>
                  <a:schemeClr val="accent2"/>
                </a:solidFill>
                <a:latin typeface="Times New Roman" panose="02020603050405020304" pitchFamily="18" charset="0"/>
                <a:ea typeface="黑体" panose="02010609060101010101" pitchFamily="49" charset="-122"/>
              </a:defRPr>
            </a:lvl6pPr>
            <a:lvl7pPr marL="2971800" indent="-228600" algn="r" eaLnBrk="0" fontAlgn="base" hangingPunct="0">
              <a:spcBef>
                <a:spcPct val="20000"/>
              </a:spcBef>
              <a:spcAft>
                <a:spcPct val="0"/>
              </a:spcAft>
              <a:buClr>
                <a:srgbClr val="3366FF"/>
              </a:buClr>
              <a:buFont typeface="Wingdings" panose="05000000000000000000" pitchFamily="2" charset="2"/>
              <a:buChar char="l"/>
              <a:defRPr kumimoji="1" sz="2800" b="1">
                <a:solidFill>
                  <a:schemeClr val="accent2"/>
                </a:solidFill>
                <a:latin typeface="Times New Roman" panose="02020603050405020304" pitchFamily="18" charset="0"/>
                <a:ea typeface="黑体" panose="02010609060101010101" pitchFamily="49" charset="-122"/>
              </a:defRPr>
            </a:lvl7pPr>
            <a:lvl8pPr marL="3429000" indent="-228600" algn="r" eaLnBrk="0" fontAlgn="base" hangingPunct="0">
              <a:spcBef>
                <a:spcPct val="20000"/>
              </a:spcBef>
              <a:spcAft>
                <a:spcPct val="0"/>
              </a:spcAft>
              <a:buClr>
                <a:srgbClr val="3366FF"/>
              </a:buClr>
              <a:buFont typeface="Wingdings" panose="05000000000000000000" pitchFamily="2" charset="2"/>
              <a:buChar char="l"/>
              <a:defRPr kumimoji="1" sz="2800" b="1">
                <a:solidFill>
                  <a:schemeClr val="accent2"/>
                </a:solidFill>
                <a:latin typeface="Times New Roman" panose="02020603050405020304" pitchFamily="18" charset="0"/>
                <a:ea typeface="黑体" panose="02010609060101010101" pitchFamily="49" charset="-122"/>
              </a:defRPr>
            </a:lvl8pPr>
            <a:lvl9pPr marL="3886200" indent="-228600" algn="r" eaLnBrk="0" fontAlgn="base" hangingPunct="0">
              <a:spcBef>
                <a:spcPct val="20000"/>
              </a:spcBef>
              <a:spcAft>
                <a:spcPct val="0"/>
              </a:spcAft>
              <a:buClr>
                <a:srgbClr val="3366FF"/>
              </a:buClr>
              <a:buFont typeface="Wingdings" panose="05000000000000000000" pitchFamily="2" charset="2"/>
              <a:buChar char="l"/>
              <a:defRPr kumimoji="1" sz="2800" b="1">
                <a:solidFill>
                  <a:schemeClr val="accent2"/>
                </a:solidFill>
                <a:latin typeface="Times New Roman" panose="02020603050405020304" pitchFamily="18" charset="0"/>
                <a:ea typeface="黑体" panose="02010609060101010101" pitchFamily="49" charset="-122"/>
              </a:defRPr>
            </a:lvl9pPr>
          </a:lstStyle>
          <a:p>
            <a:pPr algn="ctr" eaLnBrk="1" hangingPunct="1">
              <a:spcBef>
                <a:spcPct val="0"/>
              </a:spcBef>
              <a:buClrTx/>
              <a:buFontTx/>
              <a:buNone/>
              <a:defRPr/>
            </a:pPr>
            <a:endParaRPr kumimoji="0" lang="zh-CN" altLang="zh-CN" sz="1800" b="0" smtClean="0">
              <a:solidFill>
                <a:schemeClr val="tx1"/>
              </a:solidFill>
              <a:latin typeface="Arial" panose="020B0604020202020204" pitchFamily="34" charset="0"/>
              <a:ea typeface="宋体" panose="02010600030101010101" pitchFamily="2" charset="-122"/>
            </a:endParaRPr>
          </a:p>
        </p:txBody>
      </p:sp>
      <p:sp>
        <p:nvSpPr>
          <p:cNvPr id="1038" name="Freeform 22"/>
          <p:cNvSpPr/>
          <p:nvPr/>
        </p:nvSpPr>
        <p:spPr bwMode="white">
          <a:xfrm>
            <a:off x="0" y="908050"/>
            <a:ext cx="9144000" cy="461963"/>
          </a:xfrm>
          <a:custGeom>
            <a:avLst/>
            <a:gdLst>
              <a:gd name="T0" fmla="*/ 10052376 w 5768"/>
              <a:gd name="T1" fmla="*/ 581494033 h 366"/>
              <a:gd name="T2" fmla="*/ 0 w 5768"/>
              <a:gd name="T3" fmla="*/ 391911234 h 366"/>
              <a:gd name="T4" fmla="*/ 2147483646 w 5768"/>
              <a:gd name="T5" fmla="*/ 50980015 h 366"/>
              <a:gd name="T6" fmla="*/ 2147483646 w 5768"/>
              <a:gd name="T7" fmla="*/ 82842840 h 366"/>
              <a:gd name="T8" fmla="*/ 2147483646 w 5768"/>
              <a:gd name="T9" fmla="*/ 368014115 h 366"/>
              <a:gd name="T10" fmla="*/ 2147483646 w 5768"/>
              <a:gd name="T11" fmla="*/ 583086922 h 366"/>
              <a:gd name="T12" fmla="*/ 10052376 w 5768"/>
              <a:gd name="T13" fmla="*/ 581494033 h 3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68" h="366">
                <a:moveTo>
                  <a:pt x="4" y="365"/>
                </a:moveTo>
                <a:lnTo>
                  <a:pt x="0" y="246"/>
                </a:lnTo>
                <a:cubicBezTo>
                  <a:pt x="304" y="192"/>
                  <a:pt x="1175" y="64"/>
                  <a:pt x="1837" y="32"/>
                </a:cubicBezTo>
                <a:cubicBezTo>
                  <a:pt x="2499" y="0"/>
                  <a:pt x="3316" y="19"/>
                  <a:pt x="3970" y="52"/>
                </a:cubicBezTo>
                <a:cubicBezTo>
                  <a:pt x="4624" y="85"/>
                  <a:pt x="5464" y="179"/>
                  <a:pt x="5764" y="231"/>
                </a:cubicBezTo>
                <a:lnTo>
                  <a:pt x="5768" y="366"/>
                </a:lnTo>
                <a:lnTo>
                  <a:pt x="4" y="365"/>
                </a:ln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r" rtl="0" eaLnBrk="0" fontAlgn="base" hangingPunct="0">
        <a:spcBef>
          <a:spcPct val="0"/>
        </a:spcBef>
        <a:spcAft>
          <a:spcPct val="0"/>
        </a:spcAft>
        <a:defRPr kumimoji="1" sz="3200" kern="1200">
          <a:solidFill>
            <a:schemeClr val="bg1"/>
          </a:solidFill>
          <a:latin typeface="+mj-lt"/>
          <a:ea typeface="+mj-ea"/>
          <a:cs typeface="+mj-cs"/>
        </a:defRPr>
      </a:lvl1pPr>
      <a:lvl2pPr algn="r" rtl="0" eaLnBrk="0" fontAlgn="base" hangingPunct="0">
        <a:spcBef>
          <a:spcPct val="0"/>
        </a:spcBef>
        <a:spcAft>
          <a:spcPct val="0"/>
        </a:spcAft>
        <a:defRPr kumimoji="1" sz="3200">
          <a:solidFill>
            <a:schemeClr val="bg1"/>
          </a:solidFill>
          <a:latin typeface="Arial" panose="020B0604020202020204" pitchFamily="34" charset="0"/>
          <a:ea typeface="黑体" panose="02010609060101010101" pitchFamily="49" charset="-122"/>
        </a:defRPr>
      </a:lvl2pPr>
      <a:lvl3pPr algn="r" rtl="0" eaLnBrk="0" fontAlgn="base" hangingPunct="0">
        <a:spcBef>
          <a:spcPct val="0"/>
        </a:spcBef>
        <a:spcAft>
          <a:spcPct val="0"/>
        </a:spcAft>
        <a:defRPr kumimoji="1" sz="3200">
          <a:solidFill>
            <a:schemeClr val="bg1"/>
          </a:solidFill>
          <a:latin typeface="Arial" panose="020B0604020202020204" pitchFamily="34" charset="0"/>
          <a:ea typeface="黑体" panose="02010609060101010101" pitchFamily="49" charset="-122"/>
        </a:defRPr>
      </a:lvl3pPr>
      <a:lvl4pPr algn="r" rtl="0" eaLnBrk="0" fontAlgn="base" hangingPunct="0">
        <a:spcBef>
          <a:spcPct val="0"/>
        </a:spcBef>
        <a:spcAft>
          <a:spcPct val="0"/>
        </a:spcAft>
        <a:defRPr kumimoji="1" sz="3200">
          <a:solidFill>
            <a:schemeClr val="bg1"/>
          </a:solidFill>
          <a:latin typeface="Arial" panose="020B0604020202020204" pitchFamily="34" charset="0"/>
          <a:ea typeface="黑体" panose="02010609060101010101" pitchFamily="49" charset="-122"/>
        </a:defRPr>
      </a:lvl4pPr>
      <a:lvl5pPr algn="r" rtl="0" eaLnBrk="0" fontAlgn="base" hangingPunct="0">
        <a:spcBef>
          <a:spcPct val="0"/>
        </a:spcBef>
        <a:spcAft>
          <a:spcPct val="0"/>
        </a:spcAft>
        <a:defRPr kumimoji="1" sz="3200">
          <a:solidFill>
            <a:schemeClr val="bg1"/>
          </a:solidFill>
          <a:latin typeface="Arial" panose="020B0604020202020204" pitchFamily="34" charset="0"/>
          <a:ea typeface="黑体" panose="02010609060101010101" pitchFamily="49" charset="-122"/>
        </a:defRPr>
      </a:lvl5pPr>
      <a:lvl6pPr marL="457200" algn="r" rtl="0" fontAlgn="base">
        <a:spcBef>
          <a:spcPct val="0"/>
        </a:spcBef>
        <a:spcAft>
          <a:spcPct val="0"/>
        </a:spcAft>
        <a:defRPr kumimoji="1" sz="3200">
          <a:solidFill>
            <a:schemeClr val="bg1"/>
          </a:solidFill>
          <a:latin typeface="Arial" panose="020B0604020202020204" pitchFamily="34" charset="0"/>
          <a:ea typeface="黑体" panose="02010609060101010101" pitchFamily="49" charset="-122"/>
        </a:defRPr>
      </a:lvl6pPr>
      <a:lvl7pPr marL="914400" algn="r" rtl="0" fontAlgn="base">
        <a:spcBef>
          <a:spcPct val="0"/>
        </a:spcBef>
        <a:spcAft>
          <a:spcPct val="0"/>
        </a:spcAft>
        <a:defRPr kumimoji="1" sz="3200">
          <a:solidFill>
            <a:schemeClr val="bg1"/>
          </a:solidFill>
          <a:latin typeface="Arial" panose="020B0604020202020204" pitchFamily="34" charset="0"/>
          <a:ea typeface="黑体" panose="02010609060101010101" pitchFamily="49" charset="-122"/>
        </a:defRPr>
      </a:lvl7pPr>
      <a:lvl8pPr marL="1371600" algn="r" rtl="0" fontAlgn="base">
        <a:spcBef>
          <a:spcPct val="0"/>
        </a:spcBef>
        <a:spcAft>
          <a:spcPct val="0"/>
        </a:spcAft>
        <a:defRPr kumimoji="1" sz="3200">
          <a:solidFill>
            <a:schemeClr val="bg1"/>
          </a:solidFill>
          <a:latin typeface="Arial" panose="020B0604020202020204" pitchFamily="34" charset="0"/>
          <a:ea typeface="黑体" panose="02010609060101010101" pitchFamily="49" charset="-122"/>
        </a:defRPr>
      </a:lvl8pPr>
      <a:lvl9pPr marL="1828800" algn="r" rtl="0" fontAlgn="base">
        <a:spcBef>
          <a:spcPct val="0"/>
        </a:spcBef>
        <a:spcAft>
          <a:spcPct val="0"/>
        </a:spcAft>
        <a:defRPr kumimoji="1" sz="3200">
          <a:solidFill>
            <a:schemeClr val="bg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3366FF"/>
        </a:buClr>
        <a:buFont typeface="Wingdings" panose="05000000000000000000" pitchFamily="2" charset="2"/>
        <a:buChar char="l"/>
        <a:defRPr kumimoji="1" sz="3200" b="1" kern="1200">
          <a:solidFill>
            <a:schemeClr val="bg2"/>
          </a:solidFill>
          <a:latin typeface="+mn-lt"/>
          <a:ea typeface="+mn-ea"/>
          <a:cs typeface="+mn-cs"/>
        </a:defRPr>
      </a:lvl1pPr>
      <a:lvl2pPr marL="742950" indent="-285750" algn="l" rtl="0" eaLnBrk="0" fontAlgn="base" hangingPunct="0">
        <a:spcBef>
          <a:spcPct val="20000"/>
        </a:spcBef>
        <a:spcAft>
          <a:spcPct val="0"/>
        </a:spcAft>
        <a:buClr>
          <a:srgbClr val="003399"/>
        </a:buClr>
        <a:buFont typeface="Wingdings" panose="05000000000000000000" pitchFamily="2" charset="2"/>
        <a:buChar char="ü"/>
        <a:defRPr kumimoji="1" sz="2800" b="1" kern="1200">
          <a:solidFill>
            <a:srgbClr val="003399"/>
          </a:solidFill>
          <a:latin typeface="+mn-lt"/>
          <a:ea typeface="+mn-ea"/>
          <a:cs typeface="+mn-cs"/>
        </a:defRPr>
      </a:lvl2pPr>
      <a:lvl3pPr marL="1143000" indent="-228600" algn="l" rtl="0" eaLnBrk="0" fontAlgn="base" hangingPunct="0">
        <a:spcBef>
          <a:spcPct val="20000"/>
        </a:spcBef>
        <a:spcAft>
          <a:spcPct val="0"/>
        </a:spcAft>
        <a:buClr>
          <a:srgbClr val="CC6600"/>
        </a:buClr>
        <a:buFont typeface="Wingdings" panose="05000000000000000000" pitchFamily="2" charset="2"/>
        <a:buChar char="q"/>
        <a:defRPr kumimoji="1" sz="2400" b="1" kern="1200">
          <a:solidFill>
            <a:srgbClr val="CC6600"/>
          </a:solidFill>
          <a:latin typeface="+mn-lt"/>
          <a:ea typeface="+mn-ea"/>
          <a:cs typeface="+mn-cs"/>
        </a:defRPr>
      </a:lvl3pPr>
      <a:lvl4pPr marL="1600200" indent="-228600" algn="l" rtl="0" eaLnBrk="0" fontAlgn="base" hangingPunct="0">
        <a:spcBef>
          <a:spcPct val="20000"/>
        </a:spcBef>
        <a:spcAft>
          <a:spcPct val="0"/>
        </a:spcAft>
        <a:buClr>
          <a:srgbClr val="256EFF"/>
        </a:buClr>
        <a:buChar char="–"/>
        <a:defRPr kumimoji="1" sz="2000" b="1" kern="1200">
          <a:solidFill>
            <a:schemeClr val="bg2"/>
          </a:solidFill>
          <a:latin typeface="+mn-lt"/>
          <a:ea typeface="+mn-ea"/>
          <a:cs typeface="+mn-cs"/>
        </a:defRPr>
      </a:lvl4pPr>
      <a:lvl5pPr marL="2057400" indent="-228600" algn="l" rtl="0" eaLnBrk="0" fontAlgn="base" hangingPunct="0">
        <a:spcBef>
          <a:spcPct val="20000"/>
        </a:spcBef>
        <a:spcAft>
          <a:spcPct val="0"/>
        </a:spcAft>
        <a:buClr>
          <a:srgbClr val="256EFF"/>
        </a:buClr>
        <a:buChar char="•"/>
        <a:defRPr kumimoji="1" sz="2000" b="1"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6.emf"/><Relationship Id="rId1"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13.emf"/><Relationship Id="rId1"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4.emf"/><Relationship Id="rId1" Type="http://schemas.openxmlformats.org/officeDocument/2006/relationships/oleObject" Target="../embeddings/oleObject4.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15.emf"/><Relationship Id="rId1" Type="http://schemas.openxmlformats.org/officeDocument/2006/relationships/oleObject" Target="../embeddings/oleObject5.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16.emf"/><Relationship Id="rId1"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7.xml"/><Relationship Id="rId2" Type="http://schemas.openxmlformats.org/officeDocument/2006/relationships/image" Target="../media/image17.emf"/><Relationship Id="rId1" Type="http://schemas.openxmlformats.org/officeDocument/2006/relationships/oleObject" Target="../embeddings/oleObject7.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19.emf"/><Relationship Id="rId1" Type="http://schemas.openxmlformats.org/officeDocument/2006/relationships/oleObject" Target="../embeddings/oleObject8.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20.emf"/><Relationship Id="rId1" Type="http://schemas.openxmlformats.org/officeDocument/2006/relationships/oleObject" Target="../embeddings/oleObject9.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3.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13.xml"/><Relationship Id="rId2" Type="http://schemas.openxmlformats.org/officeDocument/2006/relationships/image" Target="../media/image22.emf"/><Relationship Id="rId1" Type="http://schemas.openxmlformats.org/officeDocument/2006/relationships/oleObject" Target="../embeddings/oleObject10.bin"/></Relationships>
</file>

<file path=ppt/slides/_rels/slide54.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12.xml"/><Relationship Id="rId2" Type="http://schemas.openxmlformats.org/officeDocument/2006/relationships/image" Target="../media/image23.emf"/><Relationship Id="rId1" Type="http://schemas.openxmlformats.org/officeDocument/2006/relationships/oleObject" Target="../embeddings/oleObject11.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58.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25.emf"/><Relationship Id="rId1" Type="http://schemas.openxmlformats.org/officeDocument/2006/relationships/oleObject" Target="../embeddings/oleObject12.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61.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27.wmf"/><Relationship Id="rId1" Type="http://schemas.openxmlformats.org/officeDocument/2006/relationships/oleObject" Target="../embeddings/oleObject13.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28.wmf"/><Relationship Id="rId1" Type="http://schemas.openxmlformats.org/officeDocument/2006/relationships/oleObject" Target="../embeddings/oleObject14.bin"/></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29.emf"/><Relationship Id="rId1" Type="http://schemas.openxmlformats.org/officeDocument/2006/relationships/oleObject" Target="../embeddings/oleObject15.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30.emf"/><Relationship Id="rId1" Type="http://schemas.openxmlformats.org/officeDocument/2006/relationships/oleObject" Target="../embeddings/oleObject16.bin"/></Relationships>
</file>

<file path=ppt/slides/_rels/slide81.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2.xml"/><Relationship Id="rId2" Type="http://schemas.openxmlformats.org/officeDocument/2006/relationships/image" Target="../media/image31.emf"/><Relationship Id="rId1" Type="http://schemas.openxmlformats.org/officeDocument/2006/relationships/oleObject" Target="../embeddings/oleObject17.bin"/></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32.wmf"/><Relationship Id="rId1" Type="http://schemas.openxmlformats.org/officeDocument/2006/relationships/oleObject" Target="../embeddings/oleObject18.bin"/></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emf"/></Relationships>
</file>

<file path=ppt/slides/_rels/slide86.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oleObject" Target="../embeddings/oleObject19.bin"/></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35.emf"/><Relationship Id="rId1" Type="http://schemas.openxmlformats.org/officeDocument/2006/relationships/oleObject" Target="../embeddings/oleObject20.bin"/></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2.xml"/><Relationship Id="rId2" Type="http://schemas.openxmlformats.org/officeDocument/2006/relationships/image" Target="../media/image36.emf"/><Relationship Id="rId1" Type="http://schemas.openxmlformats.org/officeDocument/2006/relationships/oleObject" Target="../embeddings/oleObject21.bin"/></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6" Type="http://schemas.openxmlformats.org/officeDocument/2006/relationships/vmlDrawing" Target="../drawings/vmlDrawing22.vml"/><Relationship Id="rId5" Type="http://schemas.openxmlformats.org/officeDocument/2006/relationships/slideLayout" Target="../slideLayouts/slideLayout2.xml"/><Relationship Id="rId4" Type="http://schemas.openxmlformats.org/officeDocument/2006/relationships/image" Target="../media/image39.emf"/><Relationship Id="rId3" Type="http://schemas.openxmlformats.org/officeDocument/2006/relationships/oleObject" Target="../embeddings/oleObject23.bin"/><Relationship Id="rId2" Type="http://schemas.openxmlformats.org/officeDocument/2006/relationships/image" Target="../media/image38.emf"/><Relationship Id="rId1" Type="http://schemas.openxmlformats.org/officeDocument/2006/relationships/oleObject" Target="../embeddings/oleObject22.bin"/></Relationships>
</file>

<file path=ppt/slides/_rels/slide96.xml.rels><?xml version="1.0" encoding="UTF-8" standalone="yes"?>
<Relationships xmlns="http://schemas.openxmlformats.org/package/2006/relationships"><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40.emf"/><Relationship Id="rId1" Type="http://schemas.openxmlformats.org/officeDocument/2006/relationships/oleObject" Target="../embeddings/oleObject24.bin"/></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baike.baidu.com/item/%E7%A7%BB%E5%8A%A8%E9%80%9A%E4%BF%A1" TargetMode="Externa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Rot="1"/>
          </p:cNvSpPr>
          <p:nvPr>
            <p:ph type="ctrTitle"/>
          </p:nvPr>
        </p:nvSpPr>
        <p:spPr/>
        <p:txBody>
          <a:bodyPr lIns="91440" tIns="45720" rIns="91440" bIns="45720"/>
          <a:lstStyle/>
          <a:p>
            <a:pPr eaLnBrk="1" hangingPunct="1">
              <a:defRPr/>
            </a:pPr>
            <a:r>
              <a:rPr lang="zh-CN" altLang="en-US" sz="7200" b="1" kern="1200" dirty="0">
                <a:solidFill>
                  <a:srgbClr val="000099"/>
                </a:solidFill>
                <a:latin typeface="华文中宋" panose="02010600040101010101" charset="-122"/>
                <a:ea typeface="华文中宋" panose="02010600040101010101" charset="-122"/>
              </a:rPr>
              <a:t>计算机网络</a:t>
            </a:r>
            <a:endParaRPr lang="zh-CN" altLang="en-US" sz="7200" b="1" kern="1200" dirty="0">
              <a:solidFill>
                <a:srgbClr val="000099"/>
              </a:solidFill>
              <a:latin typeface="华文中宋" panose="02010600040101010101" charset="-122"/>
              <a:ea typeface="华文中宋" panose="02010600040101010101" charset="-122"/>
            </a:endParaRPr>
          </a:p>
        </p:txBody>
      </p:sp>
      <p:sp>
        <p:nvSpPr>
          <p:cNvPr id="4100" name="Rectangle 3"/>
          <p:cNvSpPr>
            <a:spLocks noGrp="1" noRot="1"/>
          </p:cNvSpPr>
          <p:nvPr>
            <p:ph type="subTitle" idx="1"/>
          </p:nvPr>
        </p:nvSpPr>
        <p:spPr/>
        <p:txBody>
          <a:bodyPr/>
          <a:lstStyle/>
          <a:p>
            <a:pPr eaLnBrk="1" hangingPunct="1">
              <a:defRPr/>
            </a:pPr>
            <a:r>
              <a:rPr lang="zh-CN" altLang="en-US" sz="2800" kern="1200" dirty="0">
                <a:solidFill>
                  <a:srgbClr val="000099"/>
                </a:solidFill>
              </a:rPr>
              <a:t>西安交通大学</a:t>
            </a:r>
            <a:endParaRPr lang="zh-CN" altLang="en-US" sz="2800" kern="1200" dirty="0">
              <a:solidFill>
                <a:srgbClr val="000099"/>
              </a:solidFill>
            </a:endParaRPr>
          </a:p>
          <a:p>
            <a:pPr eaLnBrk="1" hangingPunct="1">
              <a:defRPr/>
            </a:pPr>
            <a:r>
              <a:rPr lang="zh-CN" altLang="en-US" sz="2800" kern="1200" dirty="0">
                <a:solidFill>
                  <a:srgbClr val="000099"/>
                </a:solidFill>
              </a:rPr>
              <a:t>计算机科学与技术学院</a:t>
            </a:r>
            <a:endParaRPr lang="zh-CN" altLang="en-US" sz="2800" kern="1200" dirty="0">
              <a:solidFill>
                <a:srgbClr val="000099"/>
              </a:solidFill>
            </a:endParaRPr>
          </a:p>
        </p:txBody>
      </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dirty="0" smtClean="0"/>
              <a:t>帧边界划分方法</a:t>
            </a:r>
            <a:endParaRPr lang="zh-CN" altLang="en-US" dirty="0" smtClean="0"/>
          </a:p>
        </p:txBody>
      </p:sp>
      <p:sp>
        <p:nvSpPr>
          <p:cNvPr id="15363" name="Rectangle 3"/>
          <p:cNvSpPr>
            <a:spLocks noGrp="1" noChangeArrowheads="1"/>
          </p:cNvSpPr>
          <p:nvPr>
            <p:ph type="body" idx="1"/>
          </p:nvPr>
        </p:nvSpPr>
        <p:spPr>
          <a:xfrm>
            <a:off x="323850" y="1412875"/>
            <a:ext cx="8496300" cy="4525963"/>
          </a:xfrm>
        </p:spPr>
        <p:txBody>
          <a:bodyPr/>
          <a:lstStyle/>
          <a:p>
            <a:pPr eaLnBrk="1" hangingPunct="1">
              <a:spcBef>
                <a:spcPts val="1200"/>
              </a:spcBef>
              <a:buClr>
                <a:schemeClr val="tx2"/>
              </a:buClr>
              <a:buFont typeface="Wingdings" panose="05000000000000000000" pitchFamily="2" charset="2"/>
              <a:buNone/>
              <a:defRPr/>
            </a:pPr>
            <a:r>
              <a:rPr lang="en-US" altLang="zh-CN" dirty="0" smtClean="0">
                <a:solidFill>
                  <a:srgbClr val="000099"/>
                </a:solidFill>
                <a:latin typeface="仿宋_GB2312" pitchFamily="49" charset="-122"/>
              </a:rPr>
              <a:t>4</a:t>
            </a:r>
            <a:r>
              <a:rPr lang="zh-CN" altLang="en-US" dirty="0" smtClean="0">
                <a:solidFill>
                  <a:srgbClr val="000099"/>
                </a:solidFill>
                <a:latin typeface="仿宋_GB2312" pitchFamily="49" charset="-122"/>
              </a:rPr>
              <a:t>）物理层编码违例法</a:t>
            </a:r>
            <a:endParaRPr lang="zh-CN" altLang="en-US" dirty="0" smtClean="0">
              <a:solidFill>
                <a:srgbClr val="000099"/>
              </a:solidFill>
              <a:latin typeface="仿宋_GB2312" pitchFamily="49" charset="-122"/>
            </a:endParaRPr>
          </a:p>
          <a:p>
            <a:pPr lvl="1" eaLnBrk="1" hangingPunct="1">
              <a:spcBef>
                <a:spcPts val="1200"/>
              </a:spcBef>
              <a:buClr>
                <a:srgbClr val="000099"/>
              </a:buClr>
              <a:defRPr/>
            </a:pPr>
            <a:r>
              <a:rPr lang="zh-CN" altLang="en-US" dirty="0" smtClean="0">
                <a:solidFill>
                  <a:srgbClr val="000099"/>
                </a:solidFill>
                <a:latin typeface="仿宋_GB2312" pitchFamily="49" charset="-122"/>
              </a:rPr>
              <a:t>只适用于物理层编码有冗余的网络，如曼彻斯特编码</a:t>
            </a:r>
            <a:endParaRPr lang="zh-CN" altLang="en-US" dirty="0" smtClean="0">
              <a:solidFill>
                <a:srgbClr val="000099"/>
              </a:solidFill>
              <a:latin typeface="仿宋_GB2312" pitchFamily="49" charset="-122"/>
            </a:endParaRPr>
          </a:p>
          <a:p>
            <a:pPr marL="514350" lvl="1" indent="0" eaLnBrk="1" hangingPunct="1">
              <a:lnSpc>
                <a:spcPct val="90000"/>
              </a:lnSpc>
              <a:buClr>
                <a:srgbClr val="000099"/>
              </a:buClr>
              <a:buFont typeface="Wingdings" panose="05000000000000000000" pitchFamily="2" charset="2"/>
              <a:buNone/>
              <a:defRPr/>
            </a:pPr>
            <a:endParaRPr lang="en-US" altLang="zh-CN" dirty="0" smtClean="0">
              <a:solidFill>
                <a:srgbClr val="000099"/>
              </a:solidFill>
              <a:latin typeface="仿宋_GB2312" pitchFamily="49" charset="-122"/>
            </a:endParaRPr>
          </a:p>
          <a:p>
            <a:pPr marL="514350" lvl="1" indent="0" eaLnBrk="1" hangingPunct="1">
              <a:lnSpc>
                <a:spcPct val="90000"/>
              </a:lnSpc>
              <a:buClr>
                <a:srgbClr val="000099"/>
              </a:buClr>
              <a:buFont typeface="Wingdings" panose="05000000000000000000" pitchFamily="2" charset="2"/>
              <a:buNone/>
              <a:defRPr/>
            </a:pPr>
            <a:endParaRPr lang="en-US" altLang="zh-CN" dirty="0" smtClean="0">
              <a:solidFill>
                <a:srgbClr val="000099"/>
              </a:solidFill>
              <a:latin typeface="仿宋_GB2312" pitchFamily="49" charset="-122"/>
            </a:endParaRPr>
          </a:p>
          <a:p>
            <a:pPr marL="514350" lvl="1" indent="0" eaLnBrk="1" hangingPunct="1">
              <a:lnSpc>
                <a:spcPct val="90000"/>
              </a:lnSpc>
              <a:buClr>
                <a:srgbClr val="000099"/>
              </a:buClr>
              <a:buFont typeface="Wingdings" panose="05000000000000000000" pitchFamily="2" charset="2"/>
              <a:buNone/>
              <a:defRPr/>
            </a:pPr>
            <a:endParaRPr lang="en-US" altLang="zh-CN" dirty="0" smtClean="0">
              <a:solidFill>
                <a:srgbClr val="000099"/>
              </a:solidFill>
              <a:latin typeface="仿宋_GB2312" pitchFamily="49" charset="-122"/>
            </a:endParaRPr>
          </a:p>
          <a:p>
            <a:pPr marL="514350" lvl="1" indent="0" eaLnBrk="1" hangingPunct="1">
              <a:lnSpc>
                <a:spcPct val="90000"/>
              </a:lnSpc>
              <a:buClr>
                <a:srgbClr val="000099"/>
              </a:buClr>
              <a:buFont typeface="Wingdings" panose="05000000000000000000" pitchFamily="2" charset="2"/>
              <a:buNone/>
              <a:defRPr/>
            </a:pPr>
            <a:endParaRPr lang="zh-CN" altLang="en-US" dirty="0" smtClean="0">
              <a:solidFill>
                <a:srgbClr val="000099"/>
              </a:solidFill>
              <a:latin typeface="仿宋_GB2312" pitchFamily="49" charset="-122"/>
            </a:endParaRPr>
          </a:p>
          <a:p>
            <a:pPr eaLnBrk="1" hangingPunct="1">
              <a:lnSpc>
                <a:spcPct val="90000"/>
              </a:lnSpc>
              <a:buFont typeface="Wingdings" panose="05000000000000000000" pitchFamily="2" charset="2"/>
              <a:buChar char="ü"/>
              <a:defRPr/>
            </a:pPr>
            <a:r>
              <a:rPr lang="zh-CN" altLang="en-US" sz="2800" i="1" dirty="0" smtClean="0">
                <a:latin typeface="仿宋_GB2312" pitchFamily="49" charset="-122"/>
              </a:rPr>
              <a:t>注意</a:t>
            </a:r>
            <a:r>
              <a:rPr lang="zh-CN" altLang="en-US" sz="2800" b="0" i="1" dirty="0" smtClean="0">
                <a:latin typeface="仿宋_GB2312" pitchFamily="49" charset="-122"/>
              </a:rPr>
              <a:t>：</a:t>
            </a:r>
            <a:r>
              <a:rPr lang="zh-CN" altLang="en-US" sz="2800" i="1" dirty="0" smtClean="0">
                <a:latin typeface="仿宋_GB2312" pitchFamily="49" charset="-122"/>
              </a:rPr>
              <a:t>在很多数据链路协议中，使用字符计数法和一种其它方法的组合。</a:t>
            </a:r>
            <a:endParaRPr lang="zh-CN" altLang="en-US" sz="2800" i="1" dirty="0" smtClean="0">
              <a:latin typeface="仿宋_GB2312" pitchFamily="49"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884363" y="3160713"/>
            <a:ext cx="4991100" cy="151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ldLvl="3" autoUpdateAnimBg="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buClr>
                <a:schemeClr val="hlink"/>
              </a:buClr>
              <a:buFont typeface="Wingdings" panose="05000000000000000000" pitchFamily="2" charset="2"/>
              <a:buNone/>
            </a:pPr>
            <a:r>
              <a:rPr lang="en-US" altLang="zh-CN" dirty="0" smtClean="0"/>
              <a:t>6.3 </a:t>
            </a:r>
            <a:r>
              <a:rPr lang="zh-CN" altLang="en-US" dirty="0" smtClean="0"/>
              <a:t>差错控制</a:t>
            </a:r>
            <a:endParaRPr lang="zh-CN" altLang="en-US" dirty="0" smtClean="0"/>
          </a:p>
        </p:txBody>
      </p:sp>
      <p:sp>
        <p:nvSpPr>
          <p:cNvPr id="147459" name="Rectangle 3"/>
          <p:cNvSpPr>
            <a:spLocks noGrp="1" noChangeArrowheads="1"/>
          </p:cNvSpPr>
          <p:nvPr>
            <p:ph type="body" idx="1"/>
          </p:nvPr>
        </p:nvSpPr>
        <p:spPr>
          <a:xfrm>
            <a:off x="611188" y="1341438"/>
            <a:ext cx="8532812" cy="5040312"/>
          </a:xfrm>
        </p:spPr>
        <p:txBody>
          <a:bodyPr/>
          <a:lstStyle/>
          <a:p>
            <a:pPr marL="450850" indent="-450850" eaLnBrk="1" hangingPunct="1">
              <a:spcBef>
                <a:spcPts val="600"/>
              </a:spcBef>
              <a:buClr>
                <a:srgbClr val="000099"/>
              </a:buClr>
            </a:pPr>
            <a:r>
              <a:rPr lang="zh-CN" altLang="en-US" dirty="0" smtClean="0">
                <a:solidFill>
                  <a:schemeClr val="tx1"/>
                </a:solidFill>
                <a:latin typeface="+mj-ea"/>
                <a:ea typeface="+mj-ea"/>
              </a:rPr>
              <a:t>差错产生的原因及分类</a:t>
            </a:r>
            <a:endParaRPr lang="zh-CN" altLang="en-US" dirty="0" smtClean="0">
              <a:solidFill>
                <a:schemeClr val="tx1"/>
              </a:solidFill>
              <a:latin typeface="+mj-ea"/>
              <a:ea typeface="+mj-ea"/>
            </a:endParaRPr>
          </a:p>
          <a:p>
            <a:pPr marL="935990" lvl="1" indent="-533400" eaLnBrk="1" hangingPunct="1">
              <a:lnSpc>
                <a:spcPct val="110000"/>
              </a:lnSpc>
              <a:spcBef>
                <a:spcPts val="600"/>
              </a:spcBef>
              <a:buClr>
                <a:srgbClr val="000099"/>
              </a:buClr>
            </a:pPr>
            <a:r>
              <a:rPr lang="zh-CN" altLang="en-US" dirty="0" smtClean="0">
                <a:solidFill>
                  <a:srgbClr val="002060"/>
                </a:solidFill>
                <a:latin typeface="CordiaUPC" pitchFamily="34" charset="-34"/>
              </a:rPr>
              <a:t>随机噪声引发：信道的电气特性引起信号幅度、频率、相位的畸变，导致随机性差错；</a:t>
            </a:r>
            <a:endParaRPr lang="en-US" altLang="zh-CN" dirty="0" smtClean="0">
              <a:solidFill>
                <a:srgbClr val="002060"/>
              </a:solidFill>
              <a:latin typeface="CordiaUPC" pitchFamily="34" charset="-34"/>
            </a:endParaRPr>
          </a:p>
          <a:p>
            <a:pPr marL="935990" lvl="1" indent="-533400" eaLnBrk="1" hangingPunct="1">
              <a:lnSpc>
                <a:spcPct val="110000"/>
              </a:lnSpc>
              <a:spcBef>
                <a:spcPts val="600"/>
              </a:spcBef>
              <a:buClr>
                <a:srgbClr val="000099"/>
              </a:buClr>
            </a:pPr>
            <a:r>
              <a:rPr lang="zh-CN" altLang="en-US" dirty="0" smtClean="0">
                <a:solidFill>
                  <a:srgbClr val="002060"/>
                </a:solidFill>
                <a:latin typeface="CordiaUPC" pitchFamily="34" charset="-34"/>
              </a:rPr>
              <a:t>冲击噪声引发：闪电、大功率电机的启停等，导致突发性差错。</a:t>
            </a:r>
            <a:endParaRPr lang="zh-CN" altLang="en-US" dirty="0" smtClean="0">
              <a:solidFill>
                <a:srgbClr val="002060"/>
              </a:solidFill>
              <a:latin typeface="CordiaUPC" pitchFamily="34" charset="-34"/>
            </a:endParaRPr>
          </a:p>
          <a:p>
            <a:pPr marL="609600" indent="-609600" eaLnBrk="1" hangingPunct="1">
              <a:spcBef>
                <a:spcPts val="600"/>
              </a:spcBef>
              <a:buClr>
                <a:srgbClr val="000099"/>
              </a:buClr>
            </a:pPr>
            <a:r>
              <a:rPr lang="zh-CN" altLang="en-US" dirty="0" smtClean="0">
                <a:solidFill>
                  <a:schemeClr val="tx1"/>
                </a:solidFill>
                <a:latin typeface="+mj-ea"/>
                <a:ea typeface="+mj-ea"/>
              </a:rPr>
              <a:t>数据链路层出错</a:t>
            </a:r>
            <a:r>
              <a:rPr lang="zh-CN" altLang="en-US" dirty="0">
                <a:solidFill>
                  <a:schemeClr val="tx1"/>
                </a:solidFill>
                <a:latin typeface="+mj-ea"/>
                <a:ea typeface="+mj-ea"/>
              </a:rPr>
              <a:t>情况</a:t>
            </a:r>
            <a:endParaRPr lang="zh-CN" altLang="en-US" dirty="0">
              <a:solidFill>
                <a:schemeClr val="tx1"/>
              </a:solidFill>
              <a:latin typeface="+mj-ea"/>
              <a:ea typeface="+mj-ea"/>
            </a:endParaRPr>
          </a:p>
          <a:p>
            <a:pPr marL="935990" lvl="1" indent="-533400" eaLnBrk="1" hangingPunct="1">
              <a:lnSpc>
                <a:spcPct val="110000"/>
              </a:lnSpc>
              <a:spcBef>
                <a:spcPts val="1200"/>
              </a:spcBef>
              <a:buClr>
                <a:srgbClr val="000099"/>
              </a:buClr>
            </a:pPr>
            <a:r>
              <a:rPr lang="zh-CN" altLang="en-US" dirty="0">
                <a:solidFill>
                  <a:srgbClr val="002060"/>
                </a:solidFill>
                <a:latin typeface="CordiaUPC" pitchFamily="34" charset="-34"/>
              </a:rPr>
              <a:t>帧出错：数据帧</a:t>
            </a:r>
            <a:endParaRPr lang="zh-CN" altLang="en-US" dirty="0">
              <a:solidFill>
                <a:srgbClr val="002060"/>
              </a:solidFill>
              <a:latin typeface="CordiaUPC" pitchFamily="34" charset="-34"/>
            </a:endParaRPr>
          </a:p>
          <a:p>
            <a:pPr marL="935990" lvl="1" indent="-533400" eaLnBrk="1" hangingPunct="1">
              <a:lnSpc>
                <a:spcPct val="110000"/>
              </a:lnSpc>
              <a:spcBef>
                <a:spcPts val="600"/>
              </a:spcBef>
              <a:buClr>
                <a:srgbClr val="000099"/>
              </a:buClr>
            </a:pPr>
            <a:r>
              <a:rPr lang="zh-CN" altLang="en-US" dirty="0">
                <a:solidFill>
                  <a:srgbClr val="002060"/>
                </a:solidFill>
                <a:latin typeface="CordiaUPC" pitchFamily="34" charset="-34"/>
              </a:rPr>
              <a:t>帧丢失：数据帧、应答帧</a:t>
            </a:r>
            <a:endParaRPr lang="zh-CN" altLang="en-US" dirty="0">
              <a:solidFill>
                <a:srgbClr val="002060"/>
              </a:solidFill>
              <a:latin typeface="CordiaUPC" pitchFamily="34" charset="-3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4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74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74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745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745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7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3"/>
          <p:cNvSpPr>
            <a:spLocks noGrp="1" noChangeArrowheads="1"/>
          </p:cNvSpPr>
          <p:nvPr>
            <p:ph type="body" idx="1"/>
          </p:nvPr>
        </p:nvSpPr>
        <p:spPr>
          <a:xfrm>
            <a:off x="719138" y="1268760"/>
            <a:ext cx="8424862" cy="4825007"/>
          </a:xfrm>
        </p:spPr>
        <p:txBody>
          <a:bodyPr/>
          <a:lstStyle/>
          <a:p>
            <a:pPr marL="450850" indent="-450850" eaLnBrk="1" hangingPunct="1">
              <a:spcBef>
                <a:spcPts val="600"/>
              </a:spcBef>
              <a:buClr>
                <a:srgbClr val="000099"/>
              </a:buClr>
            </a:pPr>
            <a:r>
              <a:rPr lang="zh-CN" altLang="en-US" dirty="0">
                <a:solidFill>
                  <a:schemeClr val="tx1"/>
                </a:solidFill>
                <a:latin typeface="+mj-ea"/>
                <a:ea typeface="+mj-ea"/>
              </a:rPr>
              <a:t>差错控制的目的</a:t>
            </a:r>
            <a:endParaRPr lang="zh-CN" altLang="en-US" dirty="0">
              <a:solidFill>
                <a:schemeClr val="tx1"/>
              </a:solidFill>
              <a:latin typeface="+mj-ea"/>
              <a:ea typeface="+mj-ea"/>
            </a:endParaRPr>
          </a:p>
          <a:p>
            <a:pPr marL="901700" lvl="1" indent="-444500" eaLnBrk="1" hangingPunct="1">
              <a:lnSpc>
                <a:spcPct val="120000"/>
              </a:lnSpc>
              <a:spcBef>
                <a:spcPts val="1200"/>
              </a:spcBef>
            </a:pPr>
            <a:r>
              <a:rPr lang="zh-CN" altLang="en-US" dirty="0" smtClean="0">
                <a:latin typeface="仿宋_GB2312" pitchFamily="49" charset="-122"/>
              </a:rPr>
              <a:t>保证帧正确送交上层。在接收方能够判断接收的数据是否正确，若错误还可能要恢复错误。</a:t>
            </a:r>
            <a:endParaRPr lang="en-US" altLang="zh-CN" dirty="0" smtClean="0">
              <a:latin typeface="仿宋_GB2312" pitchFamily="49" charset="-122"/>
            </a:endParaRPr>
          </a:p>
          <a:p>
            <a:pPr marL="901700" lvl="1" indent="-444500" eaLnBrk="1" hangingPunct="1">
              <a:lnSpc>
                <a:spcPct val="120000"/>
              </a:lnSpc>
              <a:spcBef>
                <a:spcPts val="1200"/>
              </a:spcBef>
            </a:pPr>
            <a:r>
              <a:rPr lang="zh-CN" altLang="en-US" dirty="0" smtClean="0">
                <a:latin typeface="仿宋_GB2312" pitchFamily="49" charset="-122"/>
              </a:rPr>
              <a:t>基本策略：</a:t>
            </a:r>
            <a:r>
              <a:rPr lang="zh-CN" altLang="en-US" dirty="0">
                <a:latin typeface="仿宋_GB2312" pitchFamily="49" charset="-122"/>
              </a:rPr>
              <a:t>数据码元</a:t>
            </a:r>
            <a:r>
              <a:rPr lang="en-US" altLang="zh-CN" dirty="0">
                <a:latin typeface="仿宋_GB2312" pitchFamily="49" charset="-122"/>
              </a:rPr>
              <a:t>+</a:t>
            </a:r>
            <a:r>
              <a:rPr lang="zh-CN" altLang="en-US" dirty="0">
                <a:latin typeface="仿宋_GB2312" pitchFamily="49" charset="-122"/>
              </a:rPr>
              <a:t>冗余</a:t>
            </a:r>
            <a:r>
              <a:rPr lang="zh-CN" altLang="en-US" dirty="0" smtClean="0">
                <a:latin typeface="仿宋_GB2312" pitchFamily="49" charset="-122"/>
              </a:rPr>
              <a:t>码元</a:t>
            </a:r>
            <a:endParaRPr lang="zh-CN" altLang="en-US" dirty="0">
              <a:latin typeface="仿宋_GB2312" pitchFamily="49" charset="-122"/>
            </a:endParaRPr>
          </a:p>
          <a:p>
            <a:pPr marL="450850" indent="-450850" eaLnBrk="1" hangingPunct="1">
              <a:spcBef>
                <a:spcPts val="600"/>
              </a:spcBef>
              <a:buClr>
                <a:srgbClr val="000099"/>
              </a:buClr>
            </a:pPr>
            <a:r>
              <a:rPr lang="zh-CN" altLang="en-US" dirty="0" smtClean="0">
                <a:solidFill>
                  <a:schemeClr val="tx1"/>
                </a:solidFill>
                <a:latin typeface="+mj-ea"/>
                <a:ea typeface="+mj-ea"/>
              </a:rPr>
              <a:t>常用差错控制方法</a:t>
            </a:r>
            <a:endParaRPr lang="zh-CN" altLang="en-US" dirty="0">
              <a:solidFill>
                <a:schemeClr val="tx1"/>
              </a:solidFill>
              <a:latin typeface="+mj-ea"/>
              <a:ea typeface="+mj-ea"/>
            </a:endParaRPr>
          </a:p>
          <a:p>
            <a:pPr marL="989330" lvl="1" indent="-532130" eaLnBrk="1" hangingPunct="1">
              <a:spcBef>
                <a:spcPts val="1200"/>
              </a:spcBef>
              <a:buClr>
                <a:srgbClr val="000099"/>
              </a:buClr>
            </a:pPr>
            <a:r>
              <a:rPr lang="zh-CN" altLang="en-US" dirty="0">
                <a:latin typeface="仿宋_GB2312" pitchFamily="49" charset="-122"/>
              </a:rPr>
              <a:t>检错反馈重发</a:t>
            </a:r>
            <a:endParaRPr lang="zh-CN" altLang="en-US" dirty="0">
              <a:latin typeface="仿宋_GB2312" pitchFamily="49" charset="-122"/>
            </a:endParaRPr>
          </a:p>
          <a:p>
            <a:pPr marL="989330" lvl="1" indent="-532130" eaLnBrk="1" hangingPunct="1">
              <a:spcBef>
                <a:spcPts val="1200"/>
              </a:spcBef>
              <a:buClr>
                <a:srgbClr val="000099"/>
              </a:buClr>
            </a:pPr>
            <a:r>
              <a:rPr lang="zh-CN" altLang="en-US" dirty="0">
                <a:latin typeface="仿宋_GB2312" pitchFamily="49" charset="-122"/>
              </a:rPr>
              <a:t>自动纠错</a:t>
            </a:r>
            <a:endParaRPr lang="en-US" altLang="zh-CN" dirty="0">
              <a:latin typeface="仿宋_GB2312" pitchFamily="49" charset="-122"/>
            </a:endParaRPr>
          </a:p>
          <a:p>
            <a:pPr marL="989330" lvl="1" indent="-532130" eaLnBrk="1" hangingPunct="1">
              <a:spcBef>
                <a:spcPts val="1200"/>
              </a:spcBef>
              <a:buClr>
                <a:srgbClr val="000099"/>
              </a:buClr>
            </a:pPr>
            <a:r>
              <a:rPr lang="zh-CN" altLang="en-US" dirty="0">
                <a:latin typeface="仿宋_GB2312" pitchFamily="49" charset="-122"/>
              </a:rPr>
              <a:t>混合方式</a:t>
            </a:r>
            <a:endParaRPr lang="zh-CN" altLang="en-US" dirty="0">
              <a:latin typeface="仿宋_GB2312" pitchFamily="49" charset="-122"/>
            </a:endParaRPr>
          </a:p>
          <a:p>
            <a:pPr eaLnBrk="1" hangingPunct="1">
              <a:buSzPct val="85000"/>
              <a:buFont typeface="Wingdings" panose="05000000000000000000" pitchFamily="2" charset="2"/>
              <a:buNone/>
            </a:pPr>
            <a:endParaRPr lang="zh-CN" altLang="en-US" dirty="0" smtClean="0"/>
          </a:p>
          <a:p>
            <a:pPr lvl="1" eaLnBrk="1" hangingPunct="1"/>
            <a:endParaRPr lang="zh-CN" altLang="en-US" sz="3600" dirty="0" smtClean="0"/>
          </a:p>
          <a:p>
            <a:pPr eaLnBrk="1" hangingPunct="1"/>
            <a:endParaRPr lang="en-US" altLang="zh-CN" sz="2000" dirty="0" smtClean="0"/>
          </a:p>
        </p:txBody>
      </p:sp>
      <p:sp>
        <p:nvSpPr>
          <p:cNvPr id="28675" name="Rectangle 4"/>
          <p:cNvSpPr>
            <a:spLocks noGrp="1" noChangeArrowheads="1"/>
          </p:cNvSpPr>
          <p:nvPr>
            <p:ph type="title"/>
          </p:nvPr>
        </p:nvSpPr>
        <p:spPr>
          <a:noFill/>
        </p:spPr>
        <p:txBody>
          <a:bodyPr/>
          <a:lstStyle/>
          <a:p>
            <a:pPr eaLnBrk="1" hangingPunct="1"/>
            <a:r>
              <a:rPr lang="en-US" altLang="zh-CN" smtClean="0"/>
              <a:t>            </a:t>
            </a:r>
            <a:r>
              <a:rPr lang="zh-CN" altLang="en-US" smtClean="0"/>
              <a:t>差错控制方法</a:t>
            </a:r>
            <a:endParaRPr lang="zh-CN" altLang="en-US"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9443">
                                            <p:txEl>
                                              <p:pRg st="0" end="0"/>
                                            </p:txEl>
                                          </p:spTgt>
                                        </p:tgtEl>
                                        <p:attrNameLst>
                                          <p:attrName>style.visibility</p:attrName>
                                        </p:attrNameLst>
                                      </p:cBhvr>
                                      <p:to>
                                        <p:strVal val="visible"/>
                                      </p:to>
                                    </p:set>
                                    <p:animEffect transition="in" filter="blinds(horizontal)">
                                      <p:cBhvr>
                                        <p:cTn id="7" dur="500"/>
                                        <p:tgtEl>
                                          <p:spTgt spid="18944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9443">
                                            <p:txEl>
                                              <p:pRg st="1" end="1"/>
                                            </p:txEl>
                                          </p:spTgt>
                                        </p:tgtEl>
                                        <p:attrNameLst>
                                          <p:attrName>style.visibility</p:attrName>
                                        </p:attrNameLst>
                                      </p:cBhvr>
                                      <p:to>
                                        <p:strVal val="visible"/>
                                      </p:to>
                                    </p:set>
                                    <p:animEffect transition="in" filter="blinds(horizontal)">
                                      <p:cBhvr>
                                        <p:cTn id="10" dur="500"/>
                                        <p:tgtEl>
                                          <p:spTgt spid="18944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9443">
                                            <p:txEl>
                                              <p:pRg st="2" end="2"/>
                                            </p:txEl>
                                          </p:spTgt>
                                        </p:tgtEl>
                                        <p:attrNameLst>
                                          <p:attrName>style.visibility</p:attrName>
                                        </p:attrNameLst>
                                      </p:cBhvr>
                                      <p:to>
                                        <p:strVal val="visible"/>
                                      </p:to>
                                    </p:set>
                                    <p:animEffect transition="in" filter="blinds(horizontal)">
                                      <p:cBhvr>
                                        <p:cTn id="13" dur="500"/>
                                        <p:tgtEl>
                                          <p:spTgt spid="18944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89443">
                                            <p:txEl>
                                              <p:pRg st="3" end="3"/>
                                            </p:txEl>
                                          </p:spTgt>
                                        </p:tgtEl>
                                        <p:attrNameLst>
                                          <p:attrName>style.visibility</p:attrName>
                                        </p:attrNameLst>
                                      </p:cBhvr>
                                      <p:to>
                                        <p:strVal val="visible"/>
                                      </p:to>
                                    </p:set>
                                    <p:animEffect transition="in" filter="blinds(horizontal)">
                                      <p:cBhvr>
                                        <p:cTn id="18" dur="500"/>
                                        <p:tgtEl>
                                          <p:spTgt spid="18944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89443">
                                            <p:txEl>
                                              <p:pRg st="4" end="4"/>
                                            </p:txEl>
                                          </p:spTgt>
                                        </p:tgtEl>
                                        <p:attrNameLst>
                                          <p:attrName>style.visibility</p:attrName>
                                        </p:attrNameLst>
                                      </p:cBhvr>
                                      <p:to>
                                        <p:strVal val="visible"/>
                                      </p:to>
                                    </p:set>
                                    <p:animEffect transition="in" filter="blinds(horizontal)">
                                      <p:cBhvr>
                                        <p:cTn id="21" dur="500"/>
                                        <p:tgtEl>
                                          <p:spTgt spid="18944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89443">
                                            <p:txEl>
                                              <p:pRg st="5" end="5"/>
                                            </p:txEl>
                                          </p:spTgt>
                                        </p:tgtEl>
                                        <p:attrNameLst>
                                          <p:attrName>style.visibility</p:attrName>
                                        </p:attrNameLst>
                                      </p:cBhvr>
                                      <p:to>
                                        <p:strVal val="visible"/>
                                      </p:to>
                                    </p:set>
                                    <p:animEffect transition="in" filter="blinds(horizontal)">
                                      <p:cBhvr>
                                        <p:cTn id="24" dur="500"/>
                                        <p:tgtEl>
                                          <p:spTgt spid="18944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89443">
                                            <p:txEl>
                                              <p:pRg st="6" end="6"/>
                                            </p:txEl>
                                          </p:spTgt>
                                        </p:tgtEl>
                                        <p:attrNameLst>
                                          <p:attrName>style.visibility</p:attrName>
                                        </p:attrNameLst>
                                      </p:cBhvr>
                                      <p:to>
                                        <p:strVal val="visible"/>
                                      </p:to>
                                    </p:set>
                                    <p:animEffect transition="in" filter="blinds(horizontal)">
                                      <p:cBhvr>
                                        <p:cTn id="27" dur="500"/>
                                        <p:tgtEl>
                                          <p:spTgt spid="1894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smtClean="0"/>
              <a:t>纠错码和检错码</a:t>
            </a:r>
            <a:endParaRPr lang="zh-CN" altLang="en-US" smtClean="0"/>
          </a:p>
        </p:txBody>
      </p:sp>
      <p:sp>
        <p:nvSpPr>
          <p:cNvPr id="22534" name="Rectangle 6"/>
          <p:cNvSpPr>
            <a:spLocks noChangeArrowheads="1"/>
          </p:cNvSpPr>
          <p:nvPr/>
        </p:nvSpPr>
        <p:spPr bwMode="auto">
          <a:xfrm>
            <a:off x="539552" y="1268760"/>
            <a:ext cx="8059737" cy="547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990600" indent="-53340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371600" indent="-4572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828800" indent="-4572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286000" indent="-4572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743200" indent="-4572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3200400" indent="-4572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657600" indent="-4572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4114800" indent="-4572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eaLnBrk="1" hangingPunct="1">
              <a:buClr>
                <a:srgbClr val="000099"/>
              </a:buClr>
              <a:buSzPct val="90000"/>
            </a:pPr>
            <a:r>
              <a:rPr lang="zh-CN" altLang="en-US" sz="2800" dirty="0" smtClean="0">
                <a:solidFill>
                  <a:schemeClr val="tx1"/>
                </a:solidFill>
                <a:latin typeface="黑体" panose="02010609060101010101" pitchFamily="49" charset="-122"/>
                <a:ea typeface="黑体" panose="02010609060101010101" pitchFamily="49" charset="-122"/>
              </a:rPr>
              <a:t>码字</a:t>
            </a:r>
            <a:endParaRPr lang="en-US" altLang="zh-CN" sz="2800" dirty="0" smtClean="0">
              <a:solidFill>
                <a:schemeClr val="tx1"/>
              </a:solidFill>
              <a:latin typeface="黑体" panose="02010609060101010101" pitchFamily="49" charset="-122"/>
              <a:ea typeface="黑体" panose="02010609060101010101" pitchFamily="49" charset="-122"/>
            </a:endParaRPr>
          </a:p>
          <a:p>
            <a:pPr lvl="1" eaLnBrk="1" hangingPunct="1">
              <a:buClr>
                <a:srgbClr val="000099"/>
              </a:buClr>
              <a:buSzPct val="90000"/>
            </a:pPr>
            <a:r>
              <a:rPr lang="zh-CN" altLang="en-US" sz="2400" dirty="0" smtClean="0">
                <a:latin typeface="宋体" panose="02010600030101010101" pitchFamily="2" charset="-122"/>
              </a:rPr>
              <a:t>一个帧包括</a:t>
            </a:r>
            <a:r>
              <a:rPr lang="en-US" altLang="zh-CN" sz="2400" dirty="0" smtClean="0">
                <a:latin typeface="宋体" panose="02010600030101010101" pitchFamily="2" charset="-122"/>
              </a:rPr>
              <a:t>m</a:t>
            </a:r>
            <a:r>
              <a:rPr lang="zh-CN" altLang="en-US" sz="2400" dirty="0" smtClean="0">
                <a:latin typeface="宋体" panose="02010600030101010101" pitchFamily="2" charset="-122"/>
              </a:rPr>
              <a:t>个数据位，</a:t>
            </a:r>
            <a:r>
              <a:rPr lang="en-US" altLang="zh-CN" sz="2400" dirty="0" smtClean="0">
                <a:latin typeface="宋体" panose="02010600030101010101" pitchFamily="2" charset="-122"/>
              </a:rPr>
              <a:t>r</a:t>
            </a:r>
            <a:r>
              <a:rPr lang="zh-CN" altLang="en-US" sz="2400" dirty="0" smtClean="0">
                <a:latin typeface="宋体" panose="02010600030101010101" pitchFamily="2" charset="-122"/>
              </a:rPr>
              <a:t>个校验位</a:t>
            </a:r>
            <a:r>
              <a:rPr lang="en-US" altLang="zh-CN" sz="2400" dirty="0" smtClean="0">
                <a:latin typeface="宋体" panose="02010600030101010101" pitchFamily="2" charset="-122"/>
              </a:rPr>
              <a:t>/</a:t>
            </a:r>
            <a:r>
              <a:rPr lang="zh-CN" altLang="en-US" sz="2400" dirty="0" smtClean="0">
                <a:latin typeface="宋体" panose="02010600030101010101" pitchFamily="2" charset="-122"/>
              </a:rPr>
              <a:t>冗余位，称为</a:t>
            </a:r>
            <a:r>
              <a:rPr lang="en-US" altLang="zh-CN" sz="2400" dirty="0" smtClean="0">
                <a:latin typeface="宋体" panose="02010600030101010101" pitchFamily="2" charset="-122"/>
              </a:rPr>
              <a:t>n</a:t>
            </a:r>
            <a:r>
              <a:rPr lang="en-US" altLang="zh-CN" sz="2400" b="0" dirty="0" smtClean="0">
                <a:solidFill>
                  <a:schemeClr val="accent2"/>
                </a:solidFill>
                <a:ea typeface="黑体" panose="02010609060101010101" pitchFamily="49" charset="-122"/>
              </a:rPr>
              <a:t> </a:t>
            </a:r>
            <a:r>
              <a:rPr lang="zh-CN" altLang="en-US" sz="2400" dirty="0" smtClean="0">
                <a:latin typeface="宋体" panose="02010600030101010101" pitchFamily="2" charset="-122"/>
              </a:rPr>
              <a:t>位码字（</a:t>
            </a:r>
            <a:r>
              <a:rPr lang="en-US" altLang="zh-CN" sz="2400" dirty="0" smtClean="0">
                <a:ea typeface="黑体" panose="02010609060101010101" pitchFamily="49" charset="-122"/>
              </a:rPr>
              <a:t>n=</a:t>
            </a:r>
            <a:r>
              <a:rPr lang="en-US" altLang="zh-CN" sz="2400" dirty="0" err="1" smtClean="0">
                <a:ea typeface="黑体" panose="02010609060101010101" pitchFamily="49" charset="-122"/>
              </a:rPr>
              <a:t>m+r</a:t>
            </a:r>
            <a:r>
              <a:rPr lang="zh-CN" altLang="en-US" sz="2400" dirty="0" smtClean="0">
                <a:ea typeface="黑体" panose="02010609060101010101" pitchFamily="49" charset="-122"/>
              </a:rPr>
              <a:t>）</a:t>
            </a:r>
            <a:r>
              <a:rPr lang="zh-CN" altLang="en-US" sz="2400" dirty="0" smtClean="0">
                <a:latin typeface="宋体" panose="02010600030101010101" pitchFamily="2" charset="-122"/>
              </a:rPr>
              <a:t>。</a:t>
            </a:r>
            <a:r>
              <a:rPr lang="zh-CN" altLang="en-US" sz="2400" b="0" dirty="0" smtClean="0">
                <a:solidFill>
                  <a:schemeClr val="tx1"/>
                </a:solidFill>
              </a:rPr>
              <a:t>	</a:t>
            </a:r>
            <a:endParaRPr lang="en-US" altLang="zh-CN" sz="2400" b="0" dirty="0" smtClean="0">
              <a:solidFill>
                <a:schemeClr val="tx1"/>
              </a:solidFill>
            </a:endParaRPr>
          </a:p>
          <a:p>
            <a:pPr eaLnBrk="1" hangingPunct="1">
              <a:spcBef>
                <a:spcPts val="1200"/>
              </a:spcBef>
              <a:spcAft>
                <a:spcPts val="600"/>
              </a:spcAft>
              <a:buClr>
                <a:srgbClr val="000099"/>
              </a:buClr>
              <a:buSzPct val="90000"/>
            </a:pPr>
            <a:r>
              <a:rPr lang="zh-CN" altLang="en-US" sz="2800" dirty="0">
                <a:solidFill>
                  <a:schemeClr val="tx1"/>
                </a:solidFill>
                <a:latin typeface="黑体" panose="02010609060101010101" pitchFamily="49" charset="-122"/>
                <a:ea typeface="黑体" panose="02010609060101010101" pitchFamily="49" charset="-122"/>
              </a:rPr>
              <a:t>纠错码</a:t>
            </a:r>
            <a:r>
              <a:rPr lang="en-US" altLang="zh-CN" sz="2800" dirty="0">
                <a:solidFill>
                  <a:schemeClr val="tx1"/>
                </a:solidFill>
                <a:latin typeface="黑体" panose="02010609060101010101" pitchFamily="49" charset="-122"/>
                <a:ea typeface="黑体" panose="02010609060101010101" pitchFamily="49" charset="-122"/>
              </a:rPr>
              <a:t>error-correcting code</a:t>
            </a:r>
            <a:endParaRPr lang="en-US" altLang="zh-CN" sz="2800" dirty="0">
              <a:solidFill>
                <a:schemeClr val="tx1"/>
              </a:solidFill>
              <a:latin typeface="黑体" panose="02010609060101010101" pitchFamily="49" charset="-122"/>
              <a:ea typeface="黑体" panose="02010609060101010101" pitchFamily="49" charset="-122"/>
            </a:endParaRPr>
          </a:p>
          <a:p>
            <a:pPr lvl="1" eaLnBrk="1" hangingPunct="1">
              <a:buClr>
                <a:srgbClr val="000099"/>
              </a:buClr>
              <a:buSzPct val="90000"/>
            </a:pPr>
            <a:r>
              <a:rPr lang="zh-CN" altLang="en-US" sz="2400" dirty="0">
                <a:latin typeface="宋体" panose="02010600030101010101" pitchFamily="2" charset="-122"/>
              </a:rPr>
              <a:t>加入足够多冗余位，使接收方不仅知道有差错发生，并知道哪些位发生差错。</a:t>
            </a:r>
            <a:endParaRPr lang="zh-CN" altLang="en-US" sz="2400" dirty="0">
              <a:latin typeface="宋体" panose="02010600030101010101" pitchFamily="2" charset="-122"/>
            </a:endParaRPr>
          </a:p>
          <a:p>
            <a:pPr eaLnBrk="1" hangingPunct="1">
              <a:spcBef>
                <a:spcPts val="1200"/>
              </a:spcBef>
              <a:spcAft>
                <a:spcPts val="600"/>
              </a:spcAft>
              <a:buClr>
                <a:srgbClr val="000099"/>
              </a:buClr>
              <a:buSzPct val="90000"/>
            </a:pPr>
            <a:r>
              <a:rPr lang="zh-CN" altLang="en-US" sz="2800" dirty="0">
                <a:solidFill>
                  <a:schemeClr val="tx1"/>
                </a:solidFill>
                <a:latin typeface="黑体" panose="02010609060101010101" pitchFamily="49" charset="-122"/>
                <a:ea typeface="黑体" panose="02010609060101010101" pitchFamily="49" charset="-122"/>
              </a:rPr>
              <a:t>检错码 </a:t>
            </a:r>
            <a:r>
              <a:rPr lang="en-US" altLang="zh-CN" sz="2800" dirty="0">
                <a:solidFill>
                  <a:schemeClr val="tx1"/>
                </a:solidFill>
                <a:latin typeface="黑体" panose="02010609060101010101" pitchFamily="49" charset="-122"/>
                <a:ea typeface="黑体" panose="02010609060101010101" pitchFamily="49" charset="-122"/>
              </a:rPr>
              <a:t>error-detecting code</a:t>
            </a:r>
            <a:endParaRPr lang="en-US" altLang="zh-CN" sz="2800" dirty="0">
              <a:solidFill>
                <a:schemeClr val="tx1"/>
              </a:solidFill>
              <a:latin typeface="黑体" panose="02010609060101010101" pitchFamily="49" charset="-122"/>
              <a:ea typeface="黑体" panose="02010609060101010101" pitchFamily="49" charset="-122"/>
            </a:endParaRPr>
          </a:p>
          <a:p>
            <a:pPr lvl="1" eaLnBrk="1" hangingPunct="1">
              <a:buClr>
                <a:srgbClr val="000099"/>
              </a:buClr>
              <a:buSzPct val="90000"/>
            </a:pPr>
            <a:r>
              <a:rPr lang="zh-CN" altLang="en-US" sz="2400" dirty="0">
                <a:latin typeface="宋体" panose="02010600030101010101" pitchFamily="2" charset="-122"/>
              </a:rPr>
              <a:t>加入少量冗余位，使接收方仅知道有差错发生，但不知道什么位置出错</a:t>
            </a:r>
            <a:endParaRPr lang="en-US" altLang="zh-CN" sz="2400" dirty="0">
              <a:latin typeface="宋体" panose="02010600030101010101" pitchFamily="2" charset="-122"/>
            </a:endParaRPr>
          </a:p>
          <a:p>
            <a:pPr lvl="1" eaLnBrk="1" hangingPunct="1">
              <a:buClr>
                <a:srgbClr val="000099"/>
              </a:buClr>
              <a:buSzPct val="90000"/>
            </a:pPr>
            <a:r>
              <a:rPr lang="zh-CN" altLang="en-US" sz="2400" dirty="0">
                <a:latin typeface="宋体" panose="02010600030101010101" pitchFamily="2" charset="-122"/>
              </a:rPr>
              <a:t>若要保障正确性传输，还需要使用请求重发机制</a:t>
            </a:r>
            <a:endParaRPr lang="zh-CN" altLang="en-US" sz="2400"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53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53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3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5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dirty="0" smtClean="0"/>
              <a:t>海明码</a:t>
            </a:r>
            <a:endParaRPr lang="zh-CN" altLang="en-US" dirty="0" smtClean="0"/>
          </a:p>
        </p:txBody>
      </p:sp>
      <p:sp>
        <p:nvSpPr>
          <p:cNvPr id="282630" name="Rectangle 2054"/>
          <p:cNvSpPr>
            <a:spLocks noChangeArrowheads="1"/>
          </p:cNvSpPr>
          <p:nvPr/>
        </p:nvSpPr>
        <p:spPr bwMode="auto">
          <a:xfrm>
            <a:off x="179388" y="1196975"/>
            <a:ext cx="8785225" cy="453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defRPr kumimoji="1" sz="3200" b="1">
                <a:solidFill>
                  <a:schemeClr val="bg2"/>
                </a:solidFill>
                <a:latin typeface="Times New Roman" panose="02020603050405020304" pitchFamily="18" charset="0"/>
                <a:ea typeface="宋体" panose="02010600030101010101" pitchFamily="2" charset="-122"/>
              </a:defRPr>
            </a:lvl1pPr>
            <a:lvl2pPr marL="742950" indent="-285750" algn="l">
              <a:buClr>
                <a:srgbClr val="003399"/>
              </a:buClr>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lgn="l">
              <a:buClr>
                <a:srgbClr val="CC6600"/>
              </a:buClr>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lgn="l">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lgn="l">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eaLnBrk="1" hangingPunct="1">
              <a:spcBef>
                <a:spcPct val="20000"/>
              </a:spcBef>
              <a:buClr>
                <a:srgbClr val="3366FF"/>
              </a:buClr>
              <a:buFont typeface="Wingdings" panose="05000000000000000000" pitchFamily="2" charset="2"/>
              <a:buChar char="l"/>
              <a:defRPr/>
            </a:pPr>
            <a:r>
              <a:rPr lang="zh-CN" altLang="en-US" sz="2800" dirty="0" smtClean="0">
                <a:latin typeface="黑体" panose="02010609060101010101" pitchFamily="49" charset="-122"/>
                <a:ea typeface="黑体" panose="02010609060101010101" pitchFamily="49" charset="-122"/>
              </a:rPr>
              <a:t>海明距离</a:t>
            </a:r>
            <a:endParaRPr lang="zh-CN" altLang="en-US" sz="2800" dirty="0" smtClean="0">
              <a:latin typeface="黑体" panose="02010609060101010101" pitchFamily="49" charset="-122"/>
              <a:ea typeface="黑体" panose="02010609060101010101" pitchFamily="49" charset="-122"/>
            </a:endParaRPr>
          </a:p>
          <a:p>
            <a:pPr lvl="1" eaLnBrk="1" hangingPunct="1">
              <a:spcBef>
                <a:spcPct val="20000"/>
              </a:spcBef>
              <a:buFont typeface="Wingdings" panose="05000000000000000000" pitchFamily="2" charset="2"/>
              <a:buChar char="ü"/>
              <a:defRPr/>
            </a:pPr>
            <a:r>
              <a:rPr lang="zh-CN" altLang="en-US" sz="2400" dirty="0" smtClean="0">
                <a:latin typeface="仿宋_GB2312" pitchFamily="49" charset="-122"/>
              </a:rPr>
              <a:t>两个码字的海明距离：两个码字</a:t>
            </a:r>
            <a:r>
              <a:rPr lang="zh-CN" altLang="en-US" sz="2400" dirty="0" smtClean="0">
                <a:solidFill>
                  <a:schemeClr val="hlink"/>
                </a:solidFill>
                <a:latin typeface="仿宋_GB2312" pitchFamily="49" charset="-122"/>
              </a:rPr>
              <a:t>不相同</a:t>
            </a:r>
            <a:r>
              <a:rPr lang="zh-CN" altLang="en-US" sz="2400" dirty="0" smtClean="0">
                <a:latin typeface="仿宋_GB2312" pitchFamily="49" charset="-122"/>
              </a:rPr>
              <a:t>位的个数。</a:t>
            </a:r>
            <a:endParaRPr lang="en-US" altLang="zh-CN" sz="2400" dirty="0" smtClean="0">
              <a:latin typeface="仿宋_GB2312" pitchFamily="49" charset="-122"/>
            </a:endParaRPr>
          </a:p>
          <a:p>
            <a:pPr marL="457200" lvl="1" indent="0" eaLnBrk="1" hangingPunct="1">
              <a:spcBef>
                <a:spcPts val="1200"/>
              </a:spcBef>
              <a:spcAft>
                <a:spcPts val="600"/>
              </a:spcAft>
              <a:buFont typeface="Wingdings" panose="05000000000000000000" pitchFamily="2" charset="2"/>
              <a:buNone/>
              <a:defRPr/>
            </a:pPr>
            <a:r>
              <a:rPr lang="zh-CN" altLang="en-US" sz="2400" dirty="0" smtClean="0">
                <a:latin typeface="仿宋_GB2312" pitchFamily="49" charset="-122"/>
              </a:rPr>
              <a:t>例：</a:t>
            </a:r>
            <a:r>
              <a:rPr lang="en-US" altLang="zh-CN" sz="2400" dirty="0" smtClean="0">
                <a:latin typeface="仿宋_GB2312" pitchFamily="49" charset="-122"/>
              </a:rPr>
              <a:t>0000000010</a:t>
            </a:r>
            <a:r>
              <a:rPr lang="zh-CN" altLang="en-US" sz="2400" dirty="0" smtClean="0">
                <a:latin typeface="仿宋_GB2312" pitchFamily="49" charset="-122"/>
              </a:rPr>
              <a:t>与</a:t>
            </a:r>
            <a:r>
              <a:rPr lang="en-US" altLang="zh-CN" sz="2400" dirty="0" smtClean="0">
                <a:latin typeface="仿宋_GB2312" pitchFamily="49" charset="-122"/>
              </a:rPr>
              <a:t>0000011111</a:t>
            </a:r>
            <a:r>
              <a:rPr lang="zh-CN" altLang="en-US" sz="2400" dirty="0" smtClean="0">
                <a:latin typeface="仿宋_GB2312" pitchFamily="49" charset="-122"/>
              </a:rPr>
              <a:t>的海明距离？</a:t>
            </a:r>
            <a:r>
              <a:rPr lang="en-US" altLang="zh-CN" sz="2400" dirty="0" smtClean="0">
                <a:latin typeface="仿宋_GB2312" pitchFamily="49" charset="-122"/>
              </a:rPr>
              <a:t>   </a:t>
            </a:r>
            <a:endParaRPr lang="en-US" altLang="zh-CN" sz="2400" dirty="0" smtClean="0">
              <a:latin typeface="仿宋_GB2312" pitchFamily="49" charset="-122"/>
            </a:endParaRPr>
          </a:p>
          <a:p>
            <a:pPr lvl="1" eaLnBrk="1" hangingPunct="1">
              <a:spcBef>
                <a:spcPct val="20000"/>
              </a:spcBef>
              <a:buFont typeface="Wingdings" panose="05000000000000000000" pitchFamily="2" charset="2"/>
              <a:buChar char="ü"/>
              <a:defRPr/>
            </a:pPr>
            <a:r>
              <a:rPr lang="zh-CN" altLang="en-US" sz="2400" dirty="0" smtClean="0">
                <a:latin typeface="仿宋_GB2312" pitchFamily="49" charset="-122"/>
              </a:rPr>
              <a:t>编码方案的海明距离：编码方案中任意两个码字海明距离的</a:t>
            </a:r>
            <a:r>
              <a:rPr lang="zh-CN" altLang="en-US" sz="2400" dirty="0" smtClean="0">
                <a:solidFill>
                  <a:schemeClr val="hlink"/>
                </a:solidFill>
                <a:latin typeface="仿宋_GB2312" pitchFamily="49" charset="-122"/>
              </a:rPr>
              <a:t>最小值</a:t>
            </a:r>
            <a:r>
              <a:rPr lang="zh-CN" altLang="en-US" sz="2400" dirty="0" smtClean="0">
                <a:latin typeface="仿宋_GB2312" pitchFamily="49" charset="-122"/>
              </a:rPr>
              <a:t>。</a:t>
            </a:r>
            <a:endParaRPr lang="en-US" altLang="zh-CN" sz="2400" dirty="0" smtClean="0">
              <a:latin typeface="仿宋_GB2312" pitchFamily="49" charset="-122"/>
            </a:endParaRPr>
          </a:p>
          <a:p>
            <a:pPr eaLnBrk="1" hangingPunct="1">
              <a:spcBef>
                <a:spcPct val="20000"/>
              </a:spcBef>
              <a:buClr>
                <a:srgbClr val="3366FF"/>
              </a:buClr>
              <a:buFont typeface="Wingdings" panose="05000000000000000000" pitchFamily="2" charset="2"/>
              <a:buChar char="l"/>
              <a:defRPr/>
            </a:pPr>
            <a:r>
              <a:rPr lang="zh-CN" altLang="en-US" sz="2800" dirty="0">
                <a:latin typeface="黑体" panose="02010609060101010101" pitchFamily="49" charset="-122"/>
                <a:ea typeface="黑体" panose="02010609060101010101" pitchFamily="49" charset="-122"/>
              </a:rPr>
              <a:t>海明定理</a:t>
            </a:r>
            <a:endParaRPr lang="zh-CN" altLang="en-US" sz="2800" dirty="0">
              <a:latin typeface="黑体" panose="02010609060101010101" pitchFamily="49" charset="-122"/>
              <a:ea typeface="黑体" panose="02010609060101010101" pitchFamily="49" charset="-122"/>
            </a:endParaRPr>
          </a:p>
          <a:p>
            <a:pPr lvl="1" eaLnBrk="1" hangingPunct="1">
              <a:spcBef>
                <a:spcPct val="20000"/>
              </a:spcBef>
              <a:buFont typeface="Wingdings" panose="05000000000000000000" pitchFamily="2" charset="2"/>
              <a:buChar char="ü"/>
              <a:defRPr/>
            </a:pPr>
            <a:r>
              <a:rPr lang="zh-CN" altLang="en-US" sz="2400" dirty="0" smtClean="0">
                <a:latin typeface="仿宋_GB2312" pitchFamily="49" charset="-122"/>
              </a:rPr>
              <a:t>为</a:t>
            </a:r>
            <a:r>
              <a:rPr lang="zh-CN" altLang="en-US" sz="2400" dirty="0" smtClean="0">
                <a:solidFill>
                  <a:schemeClr val="hlink"/>
                </a:solidFill>
                <a:latin typeface="仿宋_GB2312" pitchFamily="49" charset="-122"/>
              </a:rPr>
              <a:t>检测</a:t>
            </a:r>
            <a:r>
              <a:rPr lang="en-US" altLang="zh-CN" sz="2400" dirty="0" smtClean="0">
                <a:solidFill>
                  <a:schemeClr val="hlink"/>
                </a:solidFill>
                <a:latin typeface="仿宋_GB2312" pitchFamily="49" charset="-122"/>
              </a:rPr>
              <a:t>d</a:t>
            </a:r>
            <a:r>
              <a:rPr lang="zh-CN" altLang="en-US" sz="2400" dirty="0" smtClean="0">
                <a:latin typeface="仿宋_GB2312" pitchFamily="49" charset="-122"/>
              </a:rPr>
              <a:t>位错，编码方案的海明距离应至少为</a:t>
            </a:r>
            <a:r>
              <a:rPr lang="en-US" altLang="zh-CN" sz="2400" dirty="0" smtClean="0">
                <a:solidFill>
                  <a:schemeClr val="hlink"/>
                </a:solidFill>
                <a:latin typeface="仿宋_GB2312" pitchFamily="49" charset="-122"/>
              </a:rPr>
              <a:t>d+1</a:t>
            </a:r>
            <a:r>
              <a:rPr lang="zh-CN" altLang="en-US" sz="2400" dirty="0" smtClean="0">
                <a:latin typeface="仿宋_GB2312" pitchFamily="49" charset="-122"/>
              </a:rPr>
              <a:t>；       当发生</a:t>
            </a:r>
            <a:r>
              <a:rPr lang="en-US" altLang="zh-CN" sz="2400" dirty="0" smtClean="0">
                <a:latin typeface="仿宋_GB2312" pitchFamily="49" charset="-122"/>
              </a:rPr>
              <a:t>d</a:t>
            </a:r>
            <a:r>
              <a:rPr lang="zh-CN" altLang="en-US" sz="2400" dirty="0" smtClean="0">
                <a:latin typeface="仿宋_GB2312" pitchFamily="49" charset="-122"/>
              </a:rPr>
              <a:t>位错时，不会由一种合法编码变为另一种合法编码。</a:t>
            </a:r>
            <a:endParaRPr lang="zh-CN" altLang="en-US" sz="2400" dirty="0" smtClean="0">
              <a:latin typeface="仿宋_GB2312" pitchFamily="49" charset="-122"/>
            </a:endParaRPr>
          </a:p>
          <a:p>
            <a:pPr lvl="1" eaLnBrk="1" hangingPunct="1">
              <a:spcBef>
                <a:spcPct val="20000"/>
              </a:spcBef>
              <a:buFont typeface="Wingdings" panose="05000000000000000000" pitchFamily="2" charset="2"/>
              <a:buChar char="ü"/>
              <a:defRPr/>
            </a:pPr>
            <a:r>
              <a:rPr lang="zh-CN" altLang="en-US" sz="2400" dirty="0" smtClean="0">
                <a:latin typeface="仿宋_GB2312" pitchFamily="49" charset="-122"/>
              </a:rPr>
              <a:t>为</a:t>
            </a:r>
            <a:r>
              <a:rPr lang="zh-CN" altLang="en-US" sz="2400" dirty="0" smtClean="0">
                <a:solidFill>
                  <a:schemeClr val="hlink"/>
                </a:solidFill>
                <a:latin typeface="仿宋_GB2312" pitchFamily="49" charset="-122"/>
              </a:rPr>
              <a:t>纠正</a:t>
            </a:r>
            <a:r>
              <a:rPr lang="en-US" altLang="zh-CN" sz="2400" dirty="0" smtClean="0">
                <a:solidFill>
                  <a:schemeClr val="hlink"/>
                </a:solidFill>
                <a:latin typeface="仿宋_GB2312" pitchFamily="49" charset="-122"/>
              </a:rPr>
              <a:t>d</a:t>
            </a:r>
            <a:r>
              <a:rPr lang="zh-CN" altLang="en-US" sz="2400" dirty="0" smtClean="0">
                <a:latin typeface="仿宋_GB2312" pitchFamily="49" charset="-122"/>
              </a:rPr>
              <a:t>位错，编码方案的海明距离应至少为</a:t>
            </a:r>
            <a:r>
              <a:rPr lang="en-US" altLang="zh-CN" sz="2400" dirty="0" smtClean="0">
                <a:solidFill>
                  <a:schemeClr val="hlink"/>
                </a:solidFill>
                <a:latin typeface="仿宋_GB2312" pitchFamily="49" charset="-122"/>
              </a:rPr>
              <a:t>2d+1</a:t>
            </a:r>
            <a:r>
              <a:rPr lang="zh-CN" altLang="en-US" sz="2400" dirty="0" smtClean="0">
                <a:latin typeface="仿宋_GB2312" pitchFamily="49" charset="-122"/>
              </a:rPr>
              <a:t>；</a:t>
            </a:r>
            <a:endParaRPr lang="zh-CN" altLang="en-US" sz="2400" dirty="0" smtClean="0">
              <a:latin typeface="仿宋_GB2312" pitchFamily="49" charset="-122"/>
            </a:endParaRPr>
          </a:p>
          <a:p>
            <a:pPr lvl="1" eaLnBrk="1" hangingPunct="1">
              <a:spcBef>
                <a:spcPct val="20000"/>
              </a:spcBef>
              <a:buFont typeface="Wingdings" panose="05000000000000000000" pitchFamily="2" charset="2"/>
              <a:buNone/>
              <a:defRPr/>
            </a:pPr>
            <a:r>
              <a:rPr lang="zh-CN" altLang="en-US" sz="2400" dirty="0" smtClean="0">
                <a:latin typeface="仿宋_GB2312" pitchFamily="49" charset="-122"/>
              </a:rPr>
              <a:t>  当发生</a:t>
            </a:r>
            <a:r>
              <a:rPr lang="en-US" altLang="zh-CN" sz="2400" dirty="0" smtClean="0">
                <a:latin typeface="仿宋_GB2312" pitchFamily="49" charset="-122"/>
              </a:rPr>
              <a:t>d</a:t>
            </a:r>
            <a:r>
              <a:rPr lang="zh-CN" altLang="en-US" sz="2400" dirty="0" smtClean="0">
                <a:latin typeface="仿宋_GB2312" pitchFamily="49" charset="-122"/>
              </a:rPr>
              <a:t>位错时，出错编码仍然最接近于原始的正确编码。</a:t>
            </a:r>
            <a:endParaRPr lang="en-US" altLang="zh-CN" sz="2400" dirty="0" smtClean="0">
              <a:latin typeface="仿宋_GB2312" pitchFamily="49" charset="-122"/>
            </a:endParaRPr>
          </a:p>
          <a:p>
            <a:pPr lvl="1" eaLnBrk="1" hangingPunct="1">
              <a:spcBef>
                <a:spcPct val="20000"/>
              </a:spcBef>
              <a:buFont typeface="Wingdings" panose="05000000000000000000" pitchFamily="2" charset="2"/>
              <a:buChar char="ü"/>
              <a:defRPr/>
            </a:pPr>
            <a:endParaRPr lang="zh-CN" altLang="en-US" sz="2400" dirty="0" smtClean="0">
              <a:latin typeface="仿宋_GB2312" pitchFamily="49" charset="-122"/>
            </a:endParaRPr>
          </a:p>
        </p:txBody>
      </p:sp>
      <p:sp>
        <p:nvSpPr>
          <p:cNvPr id="2" name="文本框 1"/>
          <p:cNvSpPr txBox="1">
            <a:spLocks noChangeArrowheads="1"/>
          </p:cNvSpPr>
          <p:nvPr/>
        </p:nvSpPr>
        <p:spPr bwMode="auto">
          <a:xfrm>
            <a:off x="6588125" y="2205038"/>
            <a:ext cx="363538" cy="52228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Font typeface="Wingdings" panose="05000000000000000000" pitchFamily="2" charset="2"/>
              <a:buNone/>
            </a:pPr>
            <a:r>
              <a:rPr lang="en-US" altLang="zh-CN" sz="2800">
                <a:solidFill>
                  <a:schemeClr val="accent2"/>
                </a:solidFill>
                <a:ea typeface="黑体" panose="02010609060101010101" pitchFamily="49" charset="-122"/>
              </a:rPr>
              <a:t>4</a:t>
            </a:r>
            <a:endParaRPr lang="zh-CN" altLang="en-US" sz="2800">
              <a:solidFill>
                <a:schemeClr val="accent2"/>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26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26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26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82630">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82630">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82630">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82630">
                                            <p:txEl>
                                              <p:pRg st="6" end="6"/>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263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smtClean="0"/>
              <a:t>奇偶校验码</a:t>
            </a:r>
            <a:endParaRPr lang="zh-CN" altLang="en-US" smtClean="0"/>
          </a:p>
        </p:txBody>
      </p:sp>
      <p:sp>
        <p:nvSpPr>
          <p:cNvPr id="230404" name="Rectangle 2052"/>
          <p:cNvSpPr>
            <a:spLocks noChangeArrowheads="1"/>
          </p:cNvSpPr>
          <p:nvPr/>
        </p:nvSpPr>
        <p:spPr bwMode="auto">
          <a:xfrm>
            <a:off x="755650" y="1341438"/>
            <a:ext cx="7920038" cy="482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eaLnBrk="1" hangingPunct="1"/>
            <a:r>
              <a:rPr lang="zh-CN" altLang="en-US" sz="2800" dirty="0">
                <a:latin typeface="仿宋_GB2312" pitchFamily="49" charset="-122"/>
              </a:rPr>
              <a:t>在数据后填加一个奇偶位（</a:t>
            </a:r>
            <a:r>
              <a:rPr lang="en-US" altLang="zh-CN" sz="2800" dirty="0">
                <a:latin typeface="仿宋_GB2312" pitchFamily="49" charset="-122"/>
              </a:rPr>
              <a:t>parity bit</a:t>
            </a:r>
            <a:r>
              <a:rPr lang="zh-CN" altLang="en-US" sz="2800" dirty="0">
                <a:latin typeface="仿宋_GB2312" pitchFamily="49" charset="-122"/>
              </a:rPr>
              <a:t>）</a:t>
            </a:r>
            <a:endParaRPr lang="zh-CN" altLang="en-US" sz="2800" dirty="0">
              <a:latin typeface="仿宋_GB2312" pitchFamily="49" charset="-122"/>
            </a:endParaRPr>
          </a:p>
          <a:p>
            <a:pPr lvl="1" eaLnBrk="1" hangingPunct="1">
              <a:buFont typeface="Wingdings" panose="05000000000000000000" pitchFamily="2" charset="2"/>
              <a:buNone/>
            </a:pPr>
            <a:r>
              <a:rPr lang="zh-CN" altLang="en-US" sz="2400" dirty="0">
                <a:latin typeface="仿宋_GB2312" pitchFamily="49" charset="-122"/>
              </a:rPr>
              <a:t>例：使用</a:t>
            </a:r>
            <a:r>
              <a:rPr lang="zh-CN" altLang="en-US" sz="2400" dirty="0">
                <a:solidFill>
                  <a:schemeClr val="hlink"/>
                </a:solidFill>
                <a:latin typeface="仿宋_GB2312" pitchFamily="49" charset="-122"/>
              </a:rPr>
              <a:t>偶校验</a:t>
            </a:r>
            <a:r>
              <a:rPr lang="zh-CN" altLang="en-US" sz="2400" dirty="0">
                <a:latin typeface="仿宋_GB2312" pitchFamily="49" charset="-122"/>
              </a:rPr>
              <a:t>（</a:t>
            </a:r>
            <a:r>
              <a:rPr lang="zh-CN" altLang="en-US" sz="2400" dirty="0">
                <a:latin typeface="宋体" panose="02010600030101010101" pitchFamily="2" charset="-122"/>
              </a:rPr>
              <a:t>“</a:t>
            </a:r>
            <a:r>
              <a:rPr lang="en-US" altLang="zh-CN" sz="2400" dirty="0">
                <a:latin typeface="仿宋_GB2312" pitchFamily="49" charset="-122"/>
              </a:rPr>
              <a:t>1</a:t>
            </a:r>
            <a:r>
              <a:rPr lang="en-US" altLang="zh-CN" sz="2400" dirty="0">
                <a:latin typeface="宋体" panose="02010600030101010101" pitchFamily="2" charset="-122"/>
              </a:rPr>
              <a:t>”</a:t>
            </a:r>
            <a:r>
              <a:rPr lang="zh-CN" altLang="en-US" sz="2400" dirty="0">
                <a:latin typeface="仿宋_GB2312" pitchFamily="49" charset="-122"/>
              </a:rPr>
              <a:t>的个数为偶数）</a:t>
            </a:r>
            <a:endParaRPr lang="zh-CN" altLang="en-US" sz="2400" dirty="0">
              <a:latin typeface="仿宋_GB2312" pitchFamily="49" charset="-122"/>
            </a:endParaRPr>
          </a:p>
          <a:p>
            <a:pPr eaLnBrk="1" hangingPunct="1">
              <a:buFont typeface="Wingdings" panose="05000000000000000000" pitchFamily="2" charset="2"/>
              <a:buNone/>
            </a:pPr>
            <a:r>
              <a:rPr lang="zh-CN" altLang="en-US" sz="2400" dirty="0">
                <a:solidFill>
                  <a:srgbClr val="003399"/>
                </a:solidFill>
                <a:latin typeface="仿宋_GB2312" pitchFamily="49" charset="-122"/>
              </a:rPr>
              <a:t>		</a:t>
            </a:r>
            <a:r>
              <a:rPr lang="en-US" altLang="zh-CN" sz="2400" dirty="0">
                <a:solidFill>
                  <a:srgbClr val="003399"/>
                </a:solidFill>
                <a:latin typeface="仿宋_GB2312" pitchFamily="49" charset="-122"/>
              </a:rPr>
              <a:t>10110101	</a:t>
            </a:r>
            <a:r>
              <a:rPr lang="en-US" altLang="zh-CN" sz="2400" dirty="0">
                <a:solidFill>
                  <a:srgbClr val="003399"/>
                </a:solidFill>
                <a:latin typeface="宋体" panose="02010600030101010101" pitchFamily="2" charset="-122"/>
              </a:rPr>
              <a:t>——</a:t>
            </a:r>
            <a:r>
              <a:rPr lang="en-US" altLang="zh-CN" sz="2400" dirty="0">
                <a:solidFill>
                  <a:srgbClr val="003399"/>
                </a:solidFill>
                <a:latin typeface="仿宋_GB2312" pitchFamily="49" charset="-122"/>
              </a:rPr>
              <a:t>&gt;	10110101</a:t>
            </a:r>
            <a:r>
              <a:rPr lang="en-US" altLang="zh-CN" sz="2400" dirty="0">
                <a:solidFill>
                  <a:schemeClr val="hlink"/>
                </a:solidFill>
                <a:latin typeface="仿宋_GB2312" pitchFamily="49" charset="-122"/>
              </a:rPr>
              <a:t>1</a:t>
            </a:r>
            <a:endParaRPr lang="en-US" altLang="zh-CN" sz="2400" dirty="0">
              <a:solidFill>
                <a:schemeClr val="hlink"/>
              </a:solidFill>
              <a:latin typeface="仿宋_GB2312" pitchFamily="49" charset="-122"/>
            </a:endParaRPr>
          </a:p>
          <a:p>
            <a:pPr eaLnBrk="1" hangingPunct="1">
              <a:buFont typeface="Wingdings" panose="05000000000000000000" pitchFamily="2" charset="2"/>
              <a:buNone/>
            </a:pPr>
            <a:r>
              <a:rPr lang="en-US" altLang="zh-CN" sz="2400" dirty="0">
                <a:solidFill>
                  <a:srgbClr val="003399"/>
                </a:solidFill>
                <a:latin typeface="仿宋_GB2312" pitchFamily="49" charset="-122"/>
              </a:rPr>
              <a:t>		10110001	</a:t>
            </a:r>
            <a:r>
              <a:rPr lang="en-US" altLang="zh-CN" sz="2400" dirty="0">
                <a:solidFill>
                  <a:srgbClr val="003399"/>
                </a:solidFill>
                <a:latin typeface="宋体" panose="02010600030101010101" pitchFamily="2" charset="-122"/>
              </a:rPr>
              <a:t>——</a:t>
            </a:r>
            <a:r>
              <a:rPr lang="en-US" altLang="zh-CN" sz="2400" dirty="0">
                <a:solidFill>
                  <a:srgbClr val="003399"/>
                </a:solidFill>
                <a:latin typeface="仿宋_GB2312" pitchFamily="49" charset="-122"/>
              </a:rPr>
              <a:t>&gt;	</a:t>
            </a:r>
            <a:r>
              <a:rPr lang="en-US" altLang="zh-CN" sz="2400" dirty="0" smtClean="0">
                <a:solidFill>
                  <a:srgbClr val="003399"/>
                </a:solidFill>
                <a:latin typeface="仿宋_GB2312" pitchFamily="49" charset="-122"/>
              </a:rPr>
              <a:t>10110001</a:t>
            </a:r>
            <a:r>
              <a:rPr lang="en-US" altLang="zh-CN" sz="2400" dirty="0" smtClean="0">
                <a:solidFill>
                  <a:schemeClr val="hlink"/>
                </a:solidFill>
                <a:latin typeface="仿宋_GB2312" pitchFamily="49" charset="-122"/>
              </a:rPr>
              <a:t>0</a:t>
            </a:r>
            <a:endParaRPr lang="en-US" altLang="zh-CN" sz="2400" dirty="0">
              <a:solidFill>
                <a:schemeClr val="hlink"/>
              </a:solidFill>
              <a:latin typeface="仿宋_GB2312" pitchFamily="49" charset="-122"/>
            </a:endParaRPr>
          </a:p>
          <a:p>
            <a:pPr lvl="1" eaLnBrk="1" hangingPunct="1"/>
            <a:r>
              <a:rPr lang="zh-CN" altLang="en-US" sz="2400" dirty="0">
                <a:latin typeface="仿宋_GB2312" pitchFamily="49" charset="-122"/>
              </a:rPr>
              <a:t>若接收方收到的字节奇偶结果不正确，就可以知道传输中发生了错误</a:t>
            </a:r>
            <a:r>
              <a:rPr lang="zh-CN" altLang="en-US" sz="2400" dirty="0" smtClean="0">
                <a:latin typeface="仿宋_GB2312" pitchFamily="49" charset="-122"/>
              </a:rPr>
              <a:t>。</a:t>
            </a:r>
            <a:endParaRPr lang="en-US" altLang="zh-CN" sz="2400" dirty="0" smtClean="0">
              <a:latin typeface="仿宋_GB2312" pitchFamily="49" charset="-122"/>
            </a:endParaRPr>
          </a:p>
          <a:p>
            <a:r>
              <a:rPr lang="zh-CN" altLang="en-US" sz="2800" dirty="0">
                <a:latin typeface="仿宋_GB2312" pitchFamily="49" charset="-122"/>
              </a:rPr>
              <a:t>奇偶校验码因校验能力低而难以适用于块数据传输。</a:t>
            </a:r>
            <a:endParaRPr lang="en-US" altLang="zh-CN" sz="2800" dirty="0">
              <a:latin typeface="仿宋_GB2312" pitchFamily="49" charset="-122"/>
            </a:endParaRPr>
          </a:p>
          <a:p>
            <a:r>
              <a:rPr lang="zh-CN" altLang="en-US" sz="2800" dirty="0">
                <a:latin typeface="仿宋_GB2312" pitchFamily="49" charset="-122"/>
              </a:rPr>
              <a:t>垂直水平奇偶校验码（纵横奇偶校验码、方阵码）</a:t>
            </a:r>
            <a:r>
              <a:rPr lang="zh-CN" altLang="en-US" sz="2800" dirty="0" smtClean="0">
                <a:latin typeface="仿宋_GB2312" pitchFamily="49" charset="-122"/>
              </a:rPr>
              <a:t>：奇偶校验码</a:t>
            </a:r>
            <a:r>
              <a:rPr lang="zh-CN" altLang="en-US" sz="2800" dirty="0">
                <a:latin typeface="仿宋_GB2312" pitchFamily="49" charset="-122"/>
              </a:rPr>
              <a:t>的改进，提高了检错能力。</a:t>
            </a:r>
            <a:endParaRPr lang="zh-CN" altLang="en-US" sz="2800" dirty="0">
              <a:latin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4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040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040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040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040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040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040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dirty="0" smtClean="0">
                <a:sym typeface="Symbol" panose="05050102010706020507" pitchFamily="18" charset="2"/>
              </a:rPr>
              <a:t>循环冗余校验码 </a:t>
            </a:r>
            <a:r>
              <a:rPr lang="en-US" altLang="zh-CN" dirty="0" smtClean="0">
                <a:sym typeface="Symbol" panose="05050102010706020507" pitchFamily="18" charset="2"/>
              </a:rPr>
              <a:t>(CRC)</a:t>
            </a:r>
            <a:endParaRPr lang="en-US" altLang="zh-CN" dirty="0" smtClean="0">
              <a:sym typeface="Symbol" panose="05050102010706020507" pitchFamily="18" charset="2"/>
            </a:endParaRPr>
          </a:p>
        </p:txBody>
      </p:sp>
      <p:sp>
        <p:nvSpPr>
          <p:cNvPr id="27651" name="Rectangle 3"/>
          <p:cNvSpPr>
            <a:spLocks noGrp="1" noChangeArrowheads="1"/>
          </p:cNvSpPr>
          <p:nvPr>
            <p:ph type="body" idx="1"/>
          </p:nvPr>
        </p:nvSpPr>
        <p:spPr>
          <a:xfrm>
            <a:off x="539750" y="1125538"/>
            <a:ext cx="8388350" cy="5183782"/>
          </a:xfrm>
        </p:spPr>
        <p:txBody>
          <a:bodyPr/>
          <a:lstStyle/>
          <a:p>
            <a:pPr eaLnBrk="1" hangingPunct="1">
              <a:defRPr/>
            </a:pPr>
            <a:r>
              <a:rPr lang="zh-CN" altLang="en-US" sz="2800" dirty="0" smtClean="0">
                <a:latin typeface="+mj-ea"/>
                <a:ea typeface="+mj-ea"/>
                <a:sym typeface="Symbol" panose="05050102010706020507" pitchFamily="18" charset="2"/>
              </a:rPr>
              <a:t>循环冗余码（</a:t>
            </a:r>
            <a:r>
              <a:rPr lang="en-US" altLang="zh-CN" sz="2800" dirty="0" smtClean="0">
                <a:latin typeface="+mj-ea"/>
                <a:ea typeface="+mj-ea"/>
                <a:sym typeface="Symbol" panose="05050102010706020507" pitchFamily="18" charset="2"/>
              </a:rPr>
              <a:t>CRC</a:t>
            </a:r>
            <a:r>
              <a:rPr lang="zh-CN" altLang="en-US" sz="2800" dirty="0" smtClean="0">
                <a:latin typeface="+mj-ea"/>
                <a:ea typeface="+mj-ea"/>
                <a:sym typeface="Symbol" panose="05050102010706020507" pitchFamily="18" charset="2"/>
              </a:rPr>
              <a:t>码，多项式编码）</a:t>
            </a:r>
            <a:endParaRPr lang="zh-CN" altLang="en-US" sz="2800" dirty="0" smtClean="0">
              <a:latin typeface="+mj-ea"/>
              <a:ea typeface="+mj-ea"/>
              <a:sym typeface="Symbol" panose="05050102010706020507" pitchFamily="18" charset="2"/>
            </a:endParaRPr>
          </a:p>
          <a:p>
            <a:pPr lvl="1" eaLnBrk="1" hangingPunct="1">
              <a:buClr>
                <a:srgbClr val="000099"/>
              </a:buClr>
              <a:buSzPct val="85000"/>
              <a:defRPr/>
            </a:pPr>
            <a:r>
              <a:rPr lang="zh-CN" altLang="en-US" sz="2400" dirty="0" smtClean="0">
                <a:latin typeface="仿宋_GB2312" pitchFamily="49" charset="-122"/>
                <a:sym typeface="Symbol" panose="05050102010706020507" pitchFamily="18" charset="2"/>
              </a:rPr>
              <a:t>二进制位串的多项式表示</a:t>
            </a:r>
            <a:endParaRPr lang="en-US" altLang="zh-CN" sz="2400" dirty="0" smtClean="0">
              <a:latin typeface="仿宋_GB2312" pitchFamily="49" charset="-122"/>
              <a:sym typeface="Symbol" panose="05050102010706020507" pitchFamily="18" charset="2"/>
            </a:endParaRPr>
          </a:p>
          <a:p>
            <a:pPr marL="457200" lvl="1" indent="0" eaLnBrk="1" hangingPunct="1">
              <a:buClr>
                <a:srgbClr val="000099"/>
              </a:buClr>
              <a:buSzPct val="85000"/>
              <a:buFont typeface="Wingdings" panose="05000000000000000000" pitchFamily="2" charset="2"/>
              <a:buNone/>
              <a:defRPr/>
            </a:pPr>
            <a:r>
              <a:rPr lang="zh-CN" altLang="en-US" sz="2400" dirty="0" smtClean="0">
                <a:latin typeface="仿宋_GB2312" pitchFamily="49" charset="-122"/>
                <a:sym typeface="Symbol" panose="05050102010706020507" pitchFamily="18" charset="2"/>
              </a:rPr>
              <a:t>例程：</a:t>
            </a:r>
            <a:r>
              <a:rPr lang="en-US" altLang="zh-CN" sz="2400" dirty="0" smtClean="0">
                <a:latin typeface="仿宋_GB2312" pitchFamily="49" charset="-122"/>
                <a:sym typeface="Symbol" panose="05050102010706020507" pitchFamily="18" charset="2"/>
              </a:rPr>
              <a:t>110001 </a:t>
            </a:r>
            <a:r>
              <a:rPr lang="zh-CN" altLang="en-US" sz="2400" dirty="0" smtClean="0">
                <a:latin typeface="仿宋_GB2312" pitchFamily="49" charset="-122"/>
                <a:sym typeface="Symbol" panose="05050102010706020507" pitchFamily="18" charset="2"/>
              </a:rPr>
              <a:t>表示成多项式 </a:t>
            </a:r>
            <a:r>
              <a:rPr lang="en-US" altLang="zh-CN" sz="2400" i="1" dirty="0" smtClean="0">
                <a:latin typeface="仿宋_GB2312" pitchFamily="49" charset="-122"/>
                <a:sym typeface="Symbol" panose="05050102010706020507" pitchFamily="18" charset="2"/>
              </a:rPr>
              <a:t>x</a:t>
            </a:r>
            <a:r>
              <a:rPr lang="en-US" altLang="zh-CN" sz="2400" i="1" baseline="30000" dirty="0" smtClean="0">
                <a:latin typeface="仿宋_GB2312" pitchFamily="49" charset="-122"/>
                <a:sym typeface="Symbol" panose="05050102010706020507" pitchFamily="18" charset="2"/>
              </a:rPr>
              <a:t>5</a:t>
            </a:r>
            <a:r>
              <a:rPr lang="en-US" altLang="zh-CN" sz="2400" i="1" dirty="0" smtClean="0">
                <a:latin typeface="仿宋_GB2312" pitchFamily="49" charset="-122"/>
                <a:sym typeface="Symbol" panose="05050102010706020507" pitchFamily="18" charset="2"/>
              </a:rPr>
              <a:t> + x</a:t>
            </a:r>
            <a:r>
              <a:rPr lang="en-US" altLang="zh-CN" sz="2400" i="1" baseline="30000" dirty="0">
                <a:latin typeface="仿宋_GB2312" pitchFamily="49" charset="-122"/>
                <a:sym typeface="Symbol" panose="05050102010706020507" pitchFamily="18" charset="2"/>
              </a:rPr>
              <a:t>4</a:t>
            </a:r>
            <a:r>
              <a:rPr lang="en-US" altLang="zh-CN" sz="2400" i="1" dirty="0" smtClean="0">
                <a:latin typeface="仿宋_GB2312" pitchFamily="49" charset="-122"/>
                <a:sym typeface="Symbol" panose="05050102010706020507" pitchFamily="18" charset="2"/>
              </a:rPr>
              <a:t> + 1</a:t>
            </a:r>
            <a:endParaRPr lang="en-US" altLang="zh-CN" sz="2400" i="1" dirty="0" smtClean="0">
              <a:latin typeface="仿宋_GB2312" pitchFamily="49" charset="-122"/>
              <a:sym typeface="Symbol" panose="05050102010706020507" pitchFamily="18" charset="2"/>
            </a:endParaRPr>
          </a:p>
          <a:p>
            <a:pPr eaLnBrk="1" hangingPunct="1">
              <a:defRPr/>
            </a:pPr>
            <a:r>
              <a:rPr lang="zh-CN" altLang="en-US" sz="2800" dirty="0" smtClean="0">
                <a:latin typeface="黑体" panose="02010609060101010101" pitchFamily="49" charset="-122"/>
                <a:ea typeface="黑体" panose="02010609060101010101" pitchFamily="49" charset="-122"/>
                <a:sym typeface="Symbol" panose="05050102010706020507" pitchFamily="18" charset="2"/>
              </a:rPr>
              <a:t>生成多项式</a:t>
            </a:r>
            <a:r>
              <a:rPr lang="en-US" altLang="zh-CN" sz="2800" i="1" dirty="0" smtClean="0">
                <a:latin typeface="黑体" panose="02010609060101010101" pitchFamily="49" charset="-122"/>
                <a:ea typeface="黑体" panose="02010609060101010101" pitchFamily="49" charset="-122"/>
                <a:sym typeface="Symbol" panose="05050102010706020507" pitchFamily="18" charset="2"/>
              </a:rPr>
              <a:t>G(x)</a:t>
            </a:r>
            <a:endParaRPr lang="en-US" altLang="zh-CN" sz="2800" i="1" dirty="0" smtClean="0">
              <a:latin typeface="黑体" panose="02010609060101010101" pitchFamily="49" charset="-122"/>
              <a:ea typeface="黑体" panose="02010609060101010101" pitchFamily="49" charset="-122"/>
              <a:sym typeface="Symbol" panose="05050102010706020507" pitchFamily="18" charset="2"/>
            </a:endParaRPr>
          </a:p>
          <a:p>
            <a:pPr lvl="1" eaLnBrk="1" hangingPunct="1">
              <a:buClr>
                <a:srgbClr val="000099"/>
              </a:buClr>
              <a:buSzPct val="85000"/>
              <a:defRPr/>
            </a:pPr>
            <a:r>
              <a:rPr lang="zh-CN" altLang="en-US" sz="2400" dirty="0" smtClean="0">
                <a:latin typeface="仿宋_GB2312" pitchFamily="49" charset="-122"/>
                <a:sym typeface="Symbol" panose="05050102010706020507" pitchFamily="18" charset="2"/>
              </a:rPr>
              <a:t>发方、收方事前</a:t>
            </a:r>
            <a:r>
              <a:rPr lang="zh-CN" altLang="en-US" sz="2400" dirty="0" smtClean="0">
                <a:solidFill>
                  <a:schemeClr val="hlink"/>
                </a:solidFill>
                <a:latin typeface="仿宋_GB2312" pitchFamily="49" charset="-122"/>
                <a:sym typeface="Symbol" panose="05050102010706020507" pitchFamily="18" charset="2"/>
              </a:rPr>
              <a:t>约定</a:t>
            </a:r>
            <a:r>
              <a:rPr lang="zh-CN" altLang="en-US" sz="2400" dirty="0" smtClean="0">
                <a:latin typeface="仿宋_GB2312" pitchFamily="49" charset="-122"/>
                <a:sym typeface="Symbol" panose="05050102010706020507" pitchFamily="18" charset="2"/>
              </a:rPr>
              <a:t>；</a:t>
            </a:r>
            <a:endParaRPr lang="zh-CN" altLang="en-US" sz="2400" dirty="0" smtClean="0">
              <a:latin typeface="仿宋_GB2312" pitchFamily="49" charset="-122"/>
              <a:sym typeface="Symbol" panose="05050102010706020507" pitchFamily="18" charset="2"/>
            </a:endParaRPr>
          </a:p>
          <a:p>
            <a:pPr lvl="1" eaLnBrk="1" hangingPunct="1">
              <a:buClr>
                <a:srgbClr val="000099"/>
              </a:buClr>
              <a:buSzPct val="85000"/>
              <a:defRPr/>
            </a:pPr>
            <a:r>
              <a:rPr lang="zh-CN" altLang="en-US" sz="2400" dirty="0" smtClean="0">
                <a:latin typeface="仿宋_GB2312" pitchFamily="49" charset="-122"/>
                <a:sym typeface="Symbol" panose="05050102010706020507" pitchFamily="18" charset="2"/>
              </a:rPr>
              <a:t>生成多项式的最高位和最低位必须为</a:t>
            </a:r>
            <a:r>
              <a:rPr lang="en-US" altLang="zh-CN" sz="2400" dirty="0" smtClean="0">
                <a:solidFill>
                  <a:schemeClr val="hlink"/>
                </a:solidFill>
                <a:latin typeface="仿宋_GB2312" pitchFamily="49" charset="-122"/>
                <a:sym typeface="Symbol" panose="05050102010706020507" pitchFamily="18" charset="2"/>
              </a:rPr>
              <a:t>1</a:t>
            </a:r>
            <a:endParaRPr lang="en-US" altLang="zh-CN" sz="2400" dirty="0" smtClean="0">
              <a:solidFill>
                <a:schemeClr val="hlink"/>
              </a:solidFill>
              <a:latin typeface="仿宋_GB2312" pitchFamily="49" charset="-122"/>
              <a:sym typeface="Symbol" panose="05050102010706020507" pitchFamily="18" charset="2"/>
            </a:endParaRPr>
          </a:p>
          <a:p>
            <a:pPr lvl="1" eaLnBrk="1" hangingPunct="1">
              <a:buClr>
                <a:srgbClr val="000099"/>
              </a:buClr>
              <a:buSzPct val="85000"/>
              <a:defRPr/>
            </a:pPr>
            <a:r>
              <a:rPr lang="zh-CN" altLang="en-US" sz="2400" dirty="0" smtClean="0">
                <a:latin typeface="仿宋_GB2312" pitchFamily="49" charset="-122"/>
                <a:sym typeface="Symbol" panose="05050102010706020507" pitchFamily="18" charset="2"/>
              </a:rPr>
              <a:t>生成多项式必须比传输信息对应的多项式</a:t>
            </a:r>
            <a:r>
              <a:rPr lang="zh-CN" altLang="en-US" sz="2400" dirty="0" smtClean="0">
                <a:solidFill>
                  <a:schemeClr val="hlink"/>
                </a:solidFill>
                <a:latin typeface="仿宋_GB2312" pitchFamily="49" charset="-122"/>
                <a:sym typeface="Symbol" panose="05050102010706020507" pitchFamily="18" charset="2"/>
              </a:rPr>
              <a:t>短</a:t>
            </a:r>
            <a:r>
              <a:rPr lang="zh-CN" altLang="en-US" sz="2400" dirty="0" smtClean="0">
                <a:latin typeface="仿宋_GB2312" pitchFamily="49" charset="-122"/>
                <a:sym typeface="Symbol" panose="05050102010706020507" pitchFamily="18" charset="2"/>
              </a:rPr>
              <a:t>。</a:t>
            </a:r>
            <a:endParaRPr lang="zh-CN" altLang="en-US" sz="2400" dirty="0" smtClean="0">
              <a:latin typeface="仿宋_GB2312" pitchFamily="49" charset="-122"/>
              <a:sym typeface="Symbol" panose="05050102010706020507" pitchFamily="18" charset="2"/>
            </a:endParaRPr>
          </a:p>
          <a:p>
            <a:pPr eaLnBrk="1" hangingPunct="1">
              <a:defRPr/>
            </a:pPr>
            <a:r>
              <a:rPr lang="en-US" altLang="zh-CN" sz="2800" dirty="0" smtClean="0">
                <a:latin typeface="黑体" panose="02010609060101010101" pitchFamily="49" charset="-122"/>
                <a:ea typeface="黑体" panose="02010609060101010101" pitchFamily="49" charset="-122"/>
                <a:sym typeface="Symbol" panose="05050102010706020507" pitchFamily="18" charset="2"/>
              </a:rPr>
              <a:t>CRC</a:t>
            </a:r>
            <a:r>
              <a:rPr lang="zh-CN" altLang="en-US" sz="2800" dirty="0" smtClean="0">
                <a:latin typeface="黑体" panose="02010609060101010101" pitchFamily="49" charset="-122"/>
                <a:ea typeface="黑体" panose="02010609060101010101" pitchFamily="49" charset="-122"/>
                <a:sym typeface="Symbol" panose="05050102010706020507" pitchFamily="18" charset="2"/>
              </a:rPr>
              <a:t>校验过程</a:t>
            </a:r>
            <a:endParaRPr lang="zh-CN" altLang="en-US" sz="2800" dirty="0" smtClean="0">
              <a:latin typeface="黑体" panose="02010609060101010101" pitchFamily="49" charset="-122"/>
              <a:ea typeface="黑体" panose="02010609060101010101" pitchFamily="49" charset="-122"/>
              <a:sym typeface="Symbol" panose="05050102010706020507" pitchFamily="18" charset="2"/>
            </a:endParaRPr>
          </a:p>
          <a:p>
            <a:pPr lvl="1" eaLnBrk="1" hangingPunct="1">
              <a:buClr>
                <a:srgbClr val="000099"/>
              </a:buClr>
              <a:buSzPct val="85000"/>
              <a:defRPr/>
            </a:pPr>
            <a:r>
              <a:rPr lang="en-US" altLang="zh-CN" sz="2400" dirty="0" smtClean="0">
                <a:latin typeface="仿宋_GB2312" pitchFamily="49" charset="-122"/>
                <a:sym typeface="Symbol" panose="05050102010706020507" pitchFamily="18" charset="2"/>
              </a:rPr>
              <a:t>CRC</a:t>
            </a:r>
            <a:r>
              <a:rPr lang="zh-CN" altLang="en-US" sz="2400" dirty="0" smtClean="0">
                <a:latin typeface="仿宋_GB2312" pitchFamily="49" charset="-122"/>
                <a:sym typeface="Symbol" panose="05050102010706020507" pitchFamily="18" charset="2"/>
              </a:rPr>
              <a:t>码（即校验和）加在</a:t>
            </a:r>
            <a:r>
              <a:rPr lang="zh-CN" altLang="en-US" sz="2400" dirty="0" smtClean="0">
                <a:solidFill>
                  <a:schemeClr val="hlink"/>
                </a:solidFill>
                <a:latin typeface="仿宋_GB2312" pitchFamily="49" charset="-122"/>
                <a:sym typeface="Symbol" panose="05050102010706020507" pitchFamily="18" charset="2"/>
              </a:rPr>
              <a:t>帧尾</a:t>
            </a:r>
            <a:r>
              <a:rPr lang="zh-CN" altLang="en-US" sz="2400" dirty="0" smtClean="0">
                <a:latin typeface="仿宋_GB2312" pitchFamily="49" charset="-122"/>
                <a:sym typeface="Symbol" panose="05050102010706020507" pitchFamily="18" charset="2"/>
              </a:rPr>
              <a:t>，使带</a:t>
            </a:r>
            <a:r>
              <a:rPr lang="en-US" altLang="zh-CN" sz="2400" dirty="0" smtClean="0">
                <a:latin typeface="仿宋_GB2312" pitchFamily="49" charset="-122"/>
                <a:sym typeface="Symbol" panose="05050102010706020507" pitchFamily="18" charset="2"/>
              </a:rPr>
              <a:t>CRC</a:t>
            </a:r>
            <a:r>
              <a:rPr lang="zh-CN" altLang="en-US" sz="2400" dirty="0" smtClean="0">
                <a:latin typeface="仿宋_GB2312" pitchFamily="49" charset="-122"/>
                <a:sym typeface="Symbol" panose="05050102010706020507" pitchFamily="18" charset="2"/>
              </a:rPr>
              <a:t>码的多项式能被</a:t>
            </a:r>
            <a:r>
              <a:rPr lang="en-US" altLang="zh-CN" sz="2400" dirty="0" smtClean="0">
                <a:latin typeface="仿宋_GB2312" pitchFamily="49" charset="-122"/>
                <a:sym typeface="Symbol" panose="05050102010706020507" pitchFamily="18" charset="2"/>
              </a:rPr>
              <a:t>G(x)</a:t>
            </a:r>
            <a:r>
              <a:rPr lang="zh-CN" altLang="en-US" sz="2400" dirty="0" smtClean="0">
                <a:solidFill>
                  <a:schemeClr val="hlink"/>
                </a:solidFill>
                <a:latin typeface="仿宋_GB2312" pitchFamily="49" charset="-122"/>
                <a:sym typeface="Symbol" panose="05050102010706020507" pitchFamily="18" charset="2"/>
              </a:rPr>
              <a:t>除尽</a:t>
            </a:r>
            <a:r>
              <a:rPr lang="zh-CN" altLang="en-US" sz="2400" dirty="0" smtClean="0">
                <a:latin typeface="仿宋_GB2312" pitchFamily="49" charset="-122"/>
                <a:sym typeface="Symbol" panose="05050102010706020507" pitchFamily="18" charset="2"/>
              </a:rPr>
              <a:t>；接收方接收时，用</a:t>
            </a:r>
            <a:r>
              <a:rPr lang="en-US" altLang="zh-CN" sz="2400" dirty="0" smtClean="0">
                <a:latin typeface="仿宋_GB2312" pitchFamily="49" charset="-122"/>
                <a:sym typeface="Symbol" panose="05050102010706020507" pitchFamily="18" charset="2"/>
              </a:rPr>
              <a:t>G(x)</a:t>
            </a:r>
            <a:r>
              <a:rPr lang="zh-CN" altLang="en-US" sz="2400" dirty="0" smtClean="0">
                <a:latin typeface="仿宋_GB2312" pitchFamily="49" charset="-122"/>
                <a:sym typeface="Symbol" panose="05050102010706020507" pitchFamily="18" charset="2"/>
              </a:rPr>
              <a:t>去除它，若</a:t>
            </a:r>
            <a:r>
              <a:rPr lang="zh-CN" altLang="en-US" sz="2400" dirty="0" smtClean="0">
                <a:solidFill>
                  <a:schemeClr val="hlink"/>
                </a:solidFill>
                <a:latin typeface="仿宋_GB2312" pitchFamily="49" charset="-122"/>
                <a:sym typeface="Symbol" panose="05050102010706020507" pitchFamily="18" charset="2"/>
              </a:rPr>
              <a:t>有余数</a:t>
            </a:r>
            <a:r>
              <a:rPr lang="zh-CN" altLang="en-US" sz="2400" dirty="0" smtClean="0">
                <a:latin typeface="仿宋_GB2312" pitchFamily="49" charset="-122"/>
                <a:sym typeface="Symbol" panose="05050102010706020507" pitchFamily="18" charset="2"/>
              </a:rPr>
              <a:t>，则传输出错。</a:t>
            </a:r>
            <a:endParaRPr lang="zh-CN" altLang="en-US" sz="2400" dirty="0" smtClean="0">
              <a:latin typeface="仿宋_GB2312" pitchFamily="49"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65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65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411413" y="0"/>
            <a:ext cx="49863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圆角矩形标注 2"/>
          <p:cNvSpPr>
            <a:spLocks noChangeArrowheads="1"/>
          </p:cNvSpPr>
          <p:nvPr/>
        </p:nvSpPr>
        <p:spPr bwMode="auto">
          <a:xfrm>
            <a:off x="2268538" y="1773238"/>
            <a:ext cx="1366837" cy="2016125"/>
          </a:xfrm>
          <a:prstGeom prst="wedgeRoundRectCallout">
            <a:avLst>
              <a:gd name="adj1" fmla="val -20833"/>
              <a:gd name="adj2" fmla="val 62500"/>
              <a:gd name="adj3"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endParaRPr lang="zh-CN" altLang="en-US" sz="2800">
              <a:solidFill>
                <a:schemeClr val="accent2"/>
              </a:solidFill>
              <a:ea typeface="黑体" panose="02010609060101010101" pitchFamily="49" charset="-122"/>
            </a:endParaRPr>
          </a:p>
        </p:txBody>
      </p:sp>
      <p:sp>
        <p:nvSpPr>
          <p:cNvPr id="4" name="圆角矩形标注 3"/>
          <p:cNvSpPr>
            <a:spLocks noChangeArrowheads="1"/>
          </p:cNvSpPr>
          <p:nvPr/>
        </p:nvSpPr>
        <p:spPr bwMode="auto">
          <a:xfrm>
            <a:off x="1235075" y="3933825"/>
            <a:ext cx="1033463" cy="850900"/>
          </a:xfrm>
          <a:prstGeom prst="wedgeRoundRectCallout">
            <a:avLst>
              <a:gd name="adj1" fmla="val 213963"/>
              <a:gd name="adj2" fmla="val -358199"/>
              <a:gd name="adj3" fmla="val 16667"/>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Font typeface="Wingdings" panose="05000000000000000000" pitchFamily="2" charset="2"/>
              <a:buNone/>
            </a:pPr>
            <a:r>
              <a:rPr lang="zh-CN" altLang="en-US" sz="2000">
                <a:solidFill>
                  <a:schemeClr val="accent2"/>
                </a:solidFill>
                <a:latin typeface="华文楷体" panose="02010600040101010101" pitchFamily="2" charset="-122"/>
                <a:ea typeface="华文楷体" panose="02010600040101010101" pitchFamily="2" charset="-122"/>
              </a:rPr>
              <a:t>执行异</a:t>
            </a:r>
            <a:endParaRPr lang="en-US" altLang="zh-CN" sz="2000">
              <a:solidFill>
                <a:schemeClr val="accent2"/>
              </a:solidFill>
              <a:latin typeface="华文楷体" panose="02010600040101010101" pitchFamily="2" charset="-122"/>
              <a:ea typeface="华文楷体" panose="02010600040101010101" pitchFamily="2" charset="-122"/>
            </a:endParaRPr>
          </a:p>
          <a:p>
            <a:pPr algn="r" eaLnBrk="1" hangingPunct="1">
              <a:buFont typeface="Wingdings" panose="05000000000000000000" pitchFamily="2" charset="2"/>
              <a:buNone/>
            </a:pPr>
            <a:r>
              <a:rPr lang="zh-CN" altLang="en-US" sz="2000">
                <a:solidFill>
                  <a:schemeClr val="accent2"/>
                </a:solidFill>
                <a:latin typeface="华文楷体" panose="02010600040101010101" pitchFamily="2" charset="-122"/>
                <a:ea typeface="华文楷体" panose="02010600040101010101" pitchFamily="2" charset="-122"/>
              </a:rPr>
              <a:t>或运算</a:t>
            </a:r>
            <a:endParaRPr lang="zh-CN" altLang="en-US" sz="2000">
              <a:solidFill>
                <a:schemeClr val="accent2"/>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7" name="Rectangle 3"/>
          <p:cNvSpPr>
            <a:spLocks noGrp="1" noChangeArrowheads="1"/>
          </p:cNvSpPr>
          <p:nvPr>
            <p:ph type="body" idx="1"/>
          </p:nvPr>
        </p:nvSpPr>
        <p:spPr>
          <a:xfrm>
            <a:off x="755650" y="1125538"/>
            <a:ext cx="8388350" cy="4967758"/>
          </a:xfrm>
        </p:spPr>
        <p:txBody>
          <a:bodyPr/>
          <a:lstStyle/>
          <a:p>
            <a:pPr eaLnBrk="1" hangingPunct="1">
              <a:spcBef>
                <a:spcPts val="1200"/>
              </a:spcBef>
            </a:pPr>
            <a:r>
              <a:rPr lang="zh-CN" altLang="en-US" sz="2800" dirty="0" smtClean="0">
                <a:latin typeface="黑体" panose="02010609060101010101" pitchFamily="49" charset="-122"/>
                <a:ea typeface="黑体" panose="02010609060101010101" pitchFamily="49" charset="-122"/>
              </a:rPr>
              <a:t>标准化，四个多项式已成为国际标准</a:t>
            </a:r>
            <a:endParaRPr lang="zh-CN" altLang="en-US" sz="2800" dirty="0" smtClean="0">
              <a:latin typeface="黑体" panose="02010609060101010101" pitchFamily="49" charset="-122"/>
              <a:ea typeface="黑体" panose="02010609060101010101" pitchFamily="49" charset="-122"/>
            </a:endParaRPr>
          </a:p>
          <a:p>
            <a:pPr lvl="1" eaLnBrk="1" hangingPunct="1">
              <a:lnSpc>
                <a:spcPct val="90000"/>
              </a:lnSpc>
              <a:buClr>
                <a:srgbClr val="000099"/>
              </a:buClr>
              <a:buSzPct val="85000"/>
            </a:pPr>
            <a:r>
              <a:rPr lang="en-US" altLang="zh-CN" sz="2400" i="1" dirty="0" smtClean="0">
                <a:latin typeface="宋体" panose="02010600030101010101" pitchFamily="2" charset="-122"/>
              </a:rPr>
              <a:t>CRC-12 	= x</a:t>
            </a:r>
            <a:r>
              <a:rPr lang="en-US" altLang="zh-CN" sz="2400" i="1" baseline="30000" dirty="0" smtClean="0">
                <a:latin typeface="宋体" panose="02010600030101010101" pitchFamily="2" charset="-122"/>
              </a:rPr>
              <a:t>12</a:t>
            </a:r>
            <a:r>
              <a:rPr lang="en-US" altLang="zh-CN" sz="2400" i="1" dirty="0" smtClean="0">
                <a:latin typeface="宋体" panose="02010600030101010101" pitchFamily="2" charset="-122"/>
              </a:rPr>
              <a:t> + x</a:t>
            </a:r>
            <a:r>
              <a:rPr lang="en-US" altLang="zh-CN" sz="2400" i="1" baseline="30000" dirty="0" smtClean="0">
                <a:latin typeface="宋体" panose="02010600030101010101" pitchFamily="2" charset="-122"/>
              </a:rPr>
              <a:t>11</a:t>
            </a:r>
            <a:r>
              <a:rPr lang="en-US" altLang="zh-CN" sz="2400" i="1" dirty="0" smtClean="0">
                <a:latin typeface="宋体" panose="02010600030101010101" pitchFamily="2" charset="-122"/>
              </a:rPr>
              <a:t> + x</a:t>
            </a:r>
            <a:r>
              <a:rPr lang="en-US" altLang="zh-CN" sz="2400" i="1" baseline="30000" dirty="0" smtClean="0">
                <a:latin typeface="宋体" panose="02010600030101010101" pitchFamily="2" charset="-122"/>
              </a:rPr>
              <a:t>3</a:t>
            </a:r>
            <a:r>
              <a:rPr lang="en-US" altLang="zh-CN" sz="2400" i="1" dirty="0" smtClean="0">
                <a:latin typeface="宋体" panose="02010600030101010101" pitchFamily="2" charset="-122"/>
              </a:rPr>
              <a:t> + x</a:t>
            </a:r>
            <a:r>
              <a:rPr lang="en-US" altLang="zh-CN" sz="2400" i="1" baseline="30000" dirty="0" smtClean="0">
                <a:latin typeface="宋体" panose="02010600030101010101" pitchFamily="2" charset="-122"/>
              </a:rPr>
              <a:t>2</a:t>
            </a:r>
            <a:r>
              <a:rPr lang="en-US" altLang="zh-CN" sz="2400" i="1" dirty="0" smtClean="0">
                <a:latin typeface="宋体" panose="02010600030101010101" pitchFamily="2" charset="-122"/>
              </a:rPr>
              <a:t> + x + 1</a:t>
            </a:r>
            <a:endParaRPr lang="en-US" altLang="zh-CN" sz="2400" i="1" dirty="0" smtClean="0">
              <a:latin typeface="宋体" panose="02010600030101010101" pitchFamily="2" charset="-122"/>
            </a:endParaRPr>
          </a:p>
          <a:p>
            <a:pPr lvl="1" eaLnBrk="1" hangingPunct="1">
              <a:lnSpc>
                <a:spcPct val="90000"/>
              </a:lnSpc>
              <a:buClr>
                <a:srgbClr val="000099"/>
              </a:buClr>
              <a:buSzPct val="85000"/>
            </a:pPr>
            <a:r>
              <a:rPr lang="en-US" altLang="zh-CN" sz="2400" i="1" dirty="0" smtClean="0">
                <a:latin typeface="宋体" panose="02010600030101010101" pitchFamily="2" charset="-122"/>
              </a:rPr>
              <a:t>CRC-16 	= x</a:t>
            </a:r>
            <a:r>
              <a:rPr lang="en-US" altLang="zh-CN" sz="2400" i="1" baseline="30000" dirty="0" smtClean="0">
                <a:latin typeface="宋体" panose="02010600030101010101" pitchFamily="2" charset="-122"/>
              </a:rPr>
              <a:t>16</a:t>
            </a:r>
            <a:r>
              <a:rPr lang="en-US" altLang="zh-CN" sz="2400" i="1" dirty="0" smtClean="0">
                <a:latin typeface="宋体" panose="02010600030101010101" pitchFamily="2" charset="-122"/>
              </a:rPr>
              <a:t> + x</a:t>
            </a:r>
            <a:r>
              <a:rPr lang="en-US" altLang="zh-CN" sz="2400" i="1" baseline="30000" dirty="0" smtClean="0">
                <a:latin typeface="宋体" panose="02010600030101010101" pitchFamily="2" charset="-122"/>
              </a:rPr>
              <a:t>15</a:t>
            </a:r>
            <a:r>
              <a:rPr lang="en-US" altLang="zh-CN" sz="2400" i="1" dirty="0" smtClean="0">
                <a:latin typeface="宋体" panose="02010600030101010101" pitchFamily="2" charset="-122"/>
              </a:rPr>
              <a:t> + x</a:t>
            </a:r>
            <a:r>
              <a:rPr lang="en-US" altLang="zh-CN" sz="2400" i="1" baseline="30000" dirty="0" smtClean="0">
                <a:latin typeface="宋体" panose="02010600030101010101" pitchFamily="2" charset="-122"/>
              </a:rPr>
              <a:t>2</a:t>
            </a:r>
            <a:r>
              <a:rPr lang="en-US" altLang="zh-CN" sz="2400" i="1" dirty="0" smtClean="0">
                <a:latin typeface="宋体" panose="02010600030101010101" pitchFamily="2" charset="-122"/>
              </a:rPr>
              <a:t> + 1</a:t>
            </a:r>
            <a:endParaRPr lang="en-US" altLang="zh-CN" sz="2400" i="1" dirty="0" smtClean="0">
              <a:latin typeface="宋体" panose="02010600030101010101" pitchFamily="2" charset="-122"/>
            </a:endParaRPr>
          </a:p>
          <a:p>
            <a:pPr lvl="1" eaLnBrk="1" hangingPunct="1">
              <a:lnSpc>
                <a:spcPct val="90000"/>
              </a:lnSpc>
              <a:buClr>
                <a:srgbClr val="000099"/>
              </a:buClr>
              <a:buSzPct val="85000"/>
            </a:pPr>
            <a:r>
              <a:rPr lang="en-US" altLang="zh-CN" sz="2400" i="1" dirty="0" smtClean="0">
                <a:latin typeface="宋体" panose="02010600030101010101" pitchFamily="2" charset="-122"/>
              </a:rPr>
              <a:t>CRC-CCITT = x</a:t>
            </a:r>
            <a:r>
              <a:rPr lang="en-US" altLang="zh-CN" sz="2400" i="1" baseline="30000" dirty="0" smtClean="0">
                <a:latin typeface="宋体" panose="02010600030101010101" pitchFamily="2" charset="-122"/>
              </a:rPr>
              <a:t>16</a:t>
            </a:r>
            <a:r>
              <a:rPr lang="en-US" altLang="zh-CN" sz="2400" i="1" dirty="0" smtClean="0">
                <a:latin typeface="宋体" panose="02010600030101010101" pitchFamily="2" charset="-122"/>
              </a:rPr>
              <a:t> + x</a:t>
            </a:r>
            <a:r>
              <a:rPr lang="en-US" altLang="zh-CN" sz="2400" i="1" baseline="30000" dirty="0" smtClean="0">
                <a:latin typeface="宋体" panose="02010600030101010101" pitchFamily="2" charset="-122"/>
              </a:rPr>
              <a:t>12</a:t>
            </a:r>
            <a:r>
              <a:rPr lang="en-US" altLang="zh-CN" sz="2400" i="1" dirty="0" smtClean="0">
                <a:latin typeface="宋体" panose="02010600030101010101" pitchFamily="2" charset="-122"/>
              </a:rPr>
              <a:t> + x</a:t>
            </a:r>
            <a:r>
              <a:rPr lang="en-US" altLang="zh-CN" sz="2400" i="1" baseline="30000" dirty="0" smtClean="0">
                <a:latin typeface="宋体" panose="02010600030101010101" pitchFamily="2" charset="-122"/>
              </a:rPr>
              <a:t>5</a:t>
            </a:r>
            <a:r>
              <a:rPr lang="en-US" altLang="zh-CN" sz="2400" i="1" dirty="0" smtClean="0">
                <a:latin typeface="宋体" panose="02010600030101010101" pitchFamily="2" charset="-122"/>
              </a:rPr>
              <a:t> + 1</a:t>
            </a:r>
            <a:endParaRPr lang="en-US" altLang="zh-CN" sz="2400" i="1" dirty="0" smtClean="0">
              <a:latin typeface="宋体" panose="02010600030101010101" pitchFamily="2" charset="-122"/>
            </a:endParaRPr>
          </a:p>
          <a:p>
            <a:pPr lvl="1" eaLnBrk="1" hangingPunct="1">
              <a:lnSpc>
                <a:spcPct val="90000"/>
              </a:lnSpc>
              <a:buClr>
                <a:srgbClr val="000099"/>
              </a:buClr>
              <a:buSzPct val="85000"/>
            </a:pPr>
            <a:r>
              <a:rPr lang="en-US" altLang="zh-CN" sz="2200" i="1" dirty="0" smtClean="0">
                <a:latin typeface="宋体" panose="02010600030101010101" pitchFamily="2" charset="-122"/>
              </a:rPr>
              <a:t>CRC-32=X</a:t>
            </a:r>
            <a:r>
              <a:rPr lang="en-US" altLang="zh-CN" sz="2200" i="1" baseline="30000" dirty="0" smtClean="0">
                <a:latin typeface="宋体" panose="02010600030101010101" pitchFamily="2" charset="-122"/>
              </a:rPr>
              <a:t>32</a:t>
            </a:r>
            <a:r>
              <a:rPr lang="en-US" altLang="zh-CN" sz="2200" i="1" dirty="0" smtClean="0">
                <a:latin typeface="宋体" panose="02010600030101010101" pitchFamily="2" charset="-122"/>
              </a:rPr>
              <a:t>+X</a:t>
            </a:r>
            <a:r>
              <a:rPr lang="en-US" altLang="zh-CN" sz="2200" i="1" baseline="30000" dirty="0" smtClean="0">
                <a:latin typeface="宋体" panose="02010600030101010101" pitchFamily="2" charset="-122"/>
              </a:rPr>
              <a:t>26</a:t>
            </a:r>
            <a:r>
              <a:rPr lang="en-US" altLang="zh-CN" sz="2200" i="1" dirty="0" smtClean="0">
                <a:latin typeface="宋体" panose="02010600030101010101" pitchFamily="2" charset="-122"/>
              </a:rPr>
              <a:t>+X</a:t>
            </a:r>
            <a:r>
              <a:rPr lang="en-US" altLang="zh-CN" sz="2200" i="1" baseline="30000" dirty="0" smtClean="0">
                <a:latin typeface="宋体" panose="02010600030101010101" pitchFamily="2" charset="-122"/>
              </a:rPr>
              <a:t>23</a:t>
            </a:r>
            <a:r>
              <a:rPr lang="en-US" altLang="zh-CN" sz="2200" i="1" dirty="0" smtClean="0">
                <a:latin typeface="宋体" panose="02010600030101010101" pitchFamily="2" charset="-122"/>
              </a:rPr>
              <a:t>+X</a:t>
            </a:r>
            <a:r>
              <a:rPr lang="en-US" altLang="zh-CN" sz="2200" i="1" baseline="30000" dirty="0" smtClean="0">
                <a:latin typeface="宋体" panose="02010600030101010101" pitchFamily="2" charset="-122"/>
              </a:rPr>
              <a:t>22</a:t>
            </a:r>
            <a:r>
              <a:rPr lang="en-US" altLang="zh-CN" sz="2200" i="1" dirty="0" smtClean="0">
                <a:latin typeface="宋体" panose="02010600030101010101" pitchFamily="2" charset="-122"/>
              </a:rPr>
              <a:t>+X</a:t>
            </a:r>
            <a:r>
              <a:rPr lang="en-US" altLang="zh-CN" sz="2200" i="1" baseline="30000" dirty="0" smtClean="0">
                <a:latin typeface="宋体" panose="02010600030101010101" pitchFamily="2" charset="-122"/>
              </a:rPr>
              <a:t>16</a:t>
            </a:r>
            <a:r>
              <a:rPr lang="en-US" altLang="zh-CN" sz="2200" i="1" dirty="0" smtClean="0">
                <a:latin typeface="宋体" panose="02010600030101010101" pitchFamily="2" charset="-122"/>
              </a:rPr>
              <a:t>+X</a:t>
            </a:r>
            <a:r>
              <a:rPr lang="en-US" altLang="zh-CN" sz="2200" i="1" baseline="30000" dirty="0" smtClean="0">
                <a:latin typeface="宋体" panose="02010600030101010101" pitchFamily="2" charset="-122"/>
              </a:rPr>
              <a:t>12</a:t>
            </a:r>
            <a:r>
              <a:rPr lang="en-US" altLang="zh-CN" sz="2200" i="1" dirty="0" smtClean="0">
                <a:latin typeface="宋体" panose="02010600030101010101" pitchFamily="2" charset="-122"/>
              </a:rPr>
              <a:t>+X</a:t>
            </a:r>
            <a:r>
              <a:rPr lang="en-US" altLang="zh-CN" sz="2200" i="1" baseline="30000" dirty="0" smtClean="0">
                <a:latin typeface="宋体" panose="02010600030101010101" pitchFamily="2" charset="-122"/>
              </a:rPr>
              <a:t>11</a:t>
            </a:r>
            <a:r>
              <a:rPr lang="en-US" altLang="zh-CN" sz="2200" i="1" dirty="0" smtClean="0">
                <a:latin typeface="宋体" panose="02010600030101010101" pitchFamily="2" charset="-122"/>
              </a:rPr>
              <a:t>+X</a:t>
            </a:r>
            <a:r>
              <a:rPr lang="en-US" altLang="zh-CN" sz="2200" i="1" baseline="30000" dirty="0" smtClean="0">
                <a:latin typeface="宋体" panose="02010600030101010101" pitchFamily="2" charset="-122"/>
              </a:rPr>
              <a:t>10</a:t>
            </a:r>
            <a:r>
              <a:rPr lang="en-US" altLang="zh-CN" sz="2200" i="1" dirty="0" smtClean="0">
                <a:latin typeface="宋体" panose="02010600030101010101" pitchFamily="2" charset="-122"/>
              </a:rPr>
              <a:t>+X</a:t>
            </a:r>
            <a:r>
              <a:rPr lang="en-US" altLang="zh-CN" sz="2200" i="1" baseline="30000" dirty="0" smtClean="0">
                <a:latin typeface="宋体" panose="02010600030101010101" pitchFamily="2" charset="-122"/>
              </a:rPr>
              <a:t>8</a:t>
            </a:r>
            <a:r>
              <a:rPr lang="en-US" altLang="zh-CN" sz="2200" i="1" dirty="0" smtClean="0">
                <a:latin typeface="宋体" panose="02010600030101010101" pitchFamily="2" charset="-122"/>
              </a:rPr>
              <a:t>+X</a:t>
            </a:r>
            <a:r>
              <a:rPr lang="en-US" altLang="zh-CN" sz="2200" i="1" baseline="30000" dirty="0" smtClean="0">
                <a:latin typeface="宋体" panose="02010600030101010101" pitchFamily="2" charset="-122"/>
              </a:rPr>
              <a:t>7</a:t>
            </a:r>
            <a:r>
              <a:rPr lang="en-US" altLang="zh-CN" sz="2200" i="1" dirty="0" smtClean="0">
                <a:latin typeface="宋体" panose="02010600030101010101" pitchFamily="2" charset="-122"/>
              </a:rPr>
              <a:t>+X</a:t>
            </a:r>
            <a:r>
              <a:rPr lang="en-US" altLang="zh-CN" sz="2200" i="1" baseline="30000" dirty="0" smtClean="0">
                <a:latin typeface="宋体" panose="02010600030101010101" pitchFamily="2" charset="-122"/>
              </a:rPr>
              <a:t>5</a:t>
            </a:r>
            <a:r>
              <a:rPr lang="en-US" altLang="zh-CN" sz="2200" i="1" dirty="0" smtClean="0">
                <a:latin typeface="宋体" panose="02010600030101010101" pitchFamily="2" charset="-122"/>
              </a:rPr>
              <a:t>+X</a:t>
            </a:r>
            <a:r>
              <a:rPr lang="en-US" altLang="zh-CN" sz="2200" i="1" baseline="30000" dirty="0" smtClean="0">
                <a:latin typeface="宋体" panose="02010600030101010101" pitchFamily="2" charset="-122"/>
              </a:rPr>
              <a:t>4</a:t>
            </a:r>
            <a:r>
              <a:rPr lang="en-US" altLang="zh-CN" sz="2200" i="1" dirty="0" smtClean="0">
                <a:latin typeface="宋体" panose="02010600030101010101" pitchFamily="2" charset="-122"/>
              </a:rPr>
              <a:t>+X</a:t>
            </a:r>
            <a:r>
              <a:rPr lang="en-US" altLang="zh-CN" sz="2200" i="1" baseline="30000" dirty="0" smtClean="0">
                <a:latin typeface="宋体" panose="02010600030101010101" pitchFamily="2" charset="-122"/>
              </a:rPr>
              <a:t>2</a:t>
            </a:r>
            <a:r>
              <a:rPr lang="en-US" altLang="zh-CN" sz="2200" i="1" dirty="0" smtClean="0">
                <a:latin typeface="宋体" panose="02010600030101010101" pitchFamily="2" charset="-122"/>
              </a:rPr>
              <a:t>+X+1</a:t>
            </a:r>
            <a:r>
              <a:rPr lang="en-US" altLang="zh-CN" sz="2400" i="1" dirty="0" smtClean="0">
                <a:latin typeface="宋体" panose="02010600030101010101" pitchFamily="2" charset="-122"/>
              </a:rPr>
              <a:t> </a:t>
            </a:r>
            <a:endParaRPr lang="en-US" altLang="zh-CN" sz="2400" i="1" dirty="0" smtClean="0">
              <a:latin typeface="宋体" panose="02010600030101010101" pitchFamily="2" charset="-122"/>
            </a:endParaRPr>
          </a:p>
          <a:p>
            <a:pPr eaLnBrk="1" hangingPunct="1">
              <a:lnSpc>
                <a:spcPct val="90000"/>
              </a:lnSpc>
              <a:spcBef>
                <a:spcPts val="1200"/>
              </a:spcBef>
            </a:pPr>
            <a:r>
              <a:rPr lang="zh-CN" altLang="en-US" sz="2800" dirty="0">
                <a:latin typeface="黑体" panose="02010609060101010101" pitchFamily="49" charset="-122"/>
                <a:ea typeface="黑体" panose="02010609060101010101" pitchFamily="49" charset="-122"/>
              </a:rPr>
              <a:t>无差错接受数据帧</a:t>
            </a:r>
            <a:endParaRPr lang="en-US" altLang="zh-CN" sz="2800" dirty="0">
              <a:latin typeface="黑体" panose="02010609060101010101" pitchFamily="49" charset="-122"/>
              <a:ea typeface="黑体" panose="02010609060101010101" pitchFamily="49" charset="-122"/>
            </a:endParaRPr>
          </a:p>
          <a:p>
            <a:pPr marL="742950" lvl="2" indent="-342900" eaLnBrk="1" hangingPunct="1">
              <a:lnSpc>
                <a:spcPct val="120000"/>
              </a:lnSpc>
              <a:spcBef>
                <a:spcPts val="1200"/>
              </a:spcBef>
              <a:buClr>
                <a:srgbClr val="3366FF"/>
              </a:buClr>
              <a:buFont typeface="Wingdings" panose="05000000000000000000" pitchFamily="2" charset="2"/>
              <a:buChar char="ü"/>
            </a:pPr>
            <a:r>
              <a:rPr lang="zh-CN" altLang="zh-CN" dirty="0">
                <a:solidFill>
                  <a:schemeClr val="bg2"/>
                </a:solidFill>
                <a:latin typeface="+mn-ea"/>
              </a:rPr>
              <a:t>凡是接受的数据帧能以非常接近于</a:t>
            </a:r>
            <a:r>
              <a:rPr lang="en-US" altLang="zh-CN" dirty="0">
                <a:solidFill>
                  <a:schemeClr val="bg2"/>
                </a:solidFill>
                <a:latin typeface="+mn-ea"/>
              </a:rPr>
              <a:t>1</a:t>
            </a:r>
            <a:r>
              <a:rPr lang="zh-CN" altLang="zh-CN" dirty="0">
                <a:solidFill>
                  <a:schemeClr val="bg2"/>
                </a:solidFill>
                <a:latin typeface="+mn-ea"/>
              </a:rPr>
              <a:t>的概率认为这些帧在传输过程中没有产生</a:t>
            </a:r>
            <a:r>
              <a:rPr lang="zh-CN" altLang="zh-CN" dirty="0" smtClean="0">
                <a:solidFill>
                  <a:schemeClr val="bg2"/>
                </a:solidFill>
                <a:latin typeface="+mn-ea"/>
              </a:rPr>
              <a:t>差错</a:t>
            </a:r>
            <a:endParaRPr lang="en-US" altLang="zh-CN" dirty="0" smtClean="0">
              <a:solidFill>
                <a:schemeClr val="bg2"/>
              </a:solidFill>
              <a:latin typeface="+mn-ea"/>
            </a:endParaRPr>
          </a:p>
          <a:p>
            <a:pPr marL="742950" lvl="2" indent="-342900" eaLnBrk="1" hangingPunct="1">
              <a:lnSpc>
                <a:spcPct val="120000"/>
              </a:lnSpc>
              <a:spcBef>
                <a:spcPts val="1200"/>
              </a:spcBef>
              <a:buClr>
                <a:srgbClr val="3366FF"/>
              </a:buClr>
              <a:buFont typeface="Wingdings" panose="05000000000000000000" pitchFamily="2" charset="2"/>
              <a:buChar char="ü"/>
            </a:pPr>
            <a:r>
              <a:rPr lang="en-US" altLang="zh-CN" dirty="0" smtClean="0">
                <a:solidFill>
                  <a:schemeClr val="bg2"/>
                </a:solidFill>
                <a:latin typeface="+mn-ea"/>
              </a:rPr>
              <a:t>CRC</a:t>
            </a:r>
            <a:r>
              <a:rPr lang="zh-CN" altLang="en-US" dirty="0" smtClean="0">
                <a:solidFill>
                  <a:schemeClr val="bg2"/>
                </a:solidFill>
                <a:latin typeface="+mn-ea"/>
              </a:rPr>
              <a:t>不能检测出所有的差错</a:t>
            </a:r>
            <a:endParaRPr lang="en-US" altLang="zh-CN" dirty="0">
              <a:solidFill>
                <a:schemeClr val="bg2"/>
              </a:solidFill>
              <a:latin typeface="+mn-ea"/>
            </a:endParaRPr>
          </a:p>
          <a:p>
            <a:pPr eaLnBrk="1" hangingPunct="1">
              <a:lnSpc>
                <a:spcPct val="90000"/>
              </a:lnSpc>
              <a:spcBef>
                <a:spcPts val="1200"/>
              </a:spcBef>
            </a:pPr>
            <a:r>
              <a:rPr lang="zh-CN" altLang="en-US" sz="2800" dirty="0">
                <a:latin typeface="黑体" panose="02010609060101010101" pitchFamily="49" charset="-122"/>
                <a:ea typeface="黑体" panose="02010609060101010101" pitchFamily="49" charset="-122"/>
              </a:rPr>
              <a:t>硬件实现</a:t>
            </a:r>
            <a:r>
              <a:rPr lang="en-US" altLang="zh-CN" sz="2800" dirty="0">
                <a:latin typeface="黑体" panose="02010609060101010101" pitchFamily="49" charset="-122"/>
                <a:ea typeface="黑体" panose="02010609060101010101" pitchFamily="49" charset="-122"/>
              </a:rPr>
              <a:t>CRC</a:t>
            </a:r>
            <a:r>
              <a:rPr lang="zh-CN" altLang="en-US" sz="2800" dirty="0">
                <a:latin typeface="黑体" panose="02010609060101010101" pitchFamily="49" charset="-122"/>
                <a:ea typeface="黑体" panose="02010609060101010101" pitchFamily="49" charset="-122"/>
              </a:rPr>
              <a:t>校验</a:t>
            </a:r>
            <a:endParaRPr lang="zh-CN" altLang="en-US" sz="2800" dirty="0">
              <a:latin typeface="黑体" panose="02010609060101010101" pitchFamily="49" charset="-122"/>
              <a:ea typeface="黑体" panose="02010609060101010101" pitchFamily="49" charset="-122"/>
            </a:endParaRPr>
          </a:p>
          <a:p>
            <a:pPr lvl="1" eaLnBrk="1" hangingPunct="1">
              <a:lnSpc>
                <a:spcPct val="90000"/>
              </a:lnSpc>
            </a:pPr>
            <a:endParaRPr lang="en-US" altLang="zh-CN" sz="2400" dirty="0" smtClean="0">
              <a:latin typeface="宋体" panose="02010600030101010101" pitchFamily="2" charset="-122"/>
            </a:endParaRPr>
          </a:p>
        </p:txBody>
      </p:sp>
      <p:sp>
        <p:nvSpPr>
          <p:cNvPr id="38915" name="Rectangle 2"/>
          <p:cNvSpPr>
            <a:spLocks noChangeArrowheads="1"/>
          </p:cNvSpPr>
          <p:nvPr/>
        </p:nvSpPr>
        <p:spPr bwMode="auto">
          <a:xfrm>
            <a:off x="6838950" y="333375"/>
            <a:ext cx="23050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Font typeface="Wingdings" panose="05000000000000000000" pitchFamily="2" charset="2"/>
              <a:buNone/>
            </a:pPr>
            <a:r>
              <a:rPr lang="en-US" altLang="zh-CN" b="0">
                <a:solidFill>
                  <a:schemeClr val="bg1"/>
                </a:solidFill>
                <a:latin typeface="Arial" panose="020B0604020202020204" pitchFamily="34" charset="0"/>
                <a:ea typeface="黑体" panose="02010609060101010101" pitchFamily="49" charset="-122"/>
              </a:rPr>
              <a:t>CRC</a:t>
            </a:r>
            <a:r>
              <a:rPr lang="zh-CN" altLang="en-US" b="0">
                <a:solidFill>
                  <a:schemeClr val="bg1"/>
                </a:solidFill>
                <a:latin typeface="Arial" panose="020B0604020202020204" pitchFamily="34" charset="0"/>
                <a:ea typeface="黑体" panose="02010609060101010101" pitchFamily="49" charset="-122"/>
              </a:rPr>
              <a:t>码特征</a:t>
            </a:r>
            <a:endParaRPr lang="zh-CN" altLang="en-US" b="0">
              <a:solidFill>
                <a:schemeClr val="bg1"/>
              </a:solidFill>
              <a:latin typeface="Arial" panose="020B060402020202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7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4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74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zh-CN" altLang="en-US" smtClean="0"/>
              <a:t>检验和</a:t>
            </a:r>
            <a:r>
              <a:rPr lang="en-US" altLang="zh-CN" smtClean="0"/>
              <a:t>(checksum)</a:t>
            </a:r>
            <a:r>
              <a:rPr lang="zh-CN" altLang="en-US" smtClean="0"/>
              <a:t>算法</a:t>
            </a:r>
            <a:endParaRPr lang="zh-CN" altLang="en-US" smtClean="0"/>
          </a:p>
        </p:txBody>
      </p:sp>
      <p:sp>
        <p:nvSpPr>
          <p:cNvPr id="161795" name="Rectangle 3"/>
          <p:cNvSpPr>
            <a:spLocks noGrp="1" noChangeArrowheads="1"/>
          </p:cNvSpPr>
          <p:nvPr>
            <p:ph type="body" idx="1"/>
          </p:nvPr>
        </p:nvSpPr>
        <p:spPr>
          <a:xfrm>
            <a:off x="395288" y="1412875"/>
            <a:ext cx="8281987" cy="5105400"/>
          </a:xfrm>
        </p:spPr>
        <p:txBody>
          <a:bodyPr/>
          <a:lstStyle/>
          <a:p>
            <a:pPr eaLnBrk="1" hangingPunct="1">
              <a:spcBef>
                <a:spcPts val="1200"/>
              </a:spcBef>
            </a:pPr>
            <a:r>
              <a:rPr lang="zh-CN" altLang="en-US" sz="2800" smtClean="0">
                <a:solidFill>
                  <a:schemeClr val="tx1"/>
                </a:solidFill>
                <a:latin typeface="仿宋_GB2312" pitchFamily="49" charset="-122"/>
              </a:rPr>
              <a:t>检验字段初值置</a:t>
            </a:r>
            <a:r>
              <a:rPr lang="en-US" altLang="zh-CN" sz="2800" smtClean="0">
                <a:solidFill>
                  <a:schemeClr val="tx1"/>
                </a:solidFill>
                <a:latin typeface="仿宋_GB2312" pitchFamily="49" charset="-122"/>
              </a:rPr>
              <a:t>0</a:t>
            </a:r>
            <a:r>
              <a:rPr lang="zh-CN" altLang="en-US" sz="2800" smtClean="0">
                <a:solidFill>
                  <a:schemeClr val="tx1"/>
                </a:solidFill>
                <a:latin typeface="仿宋_GB2312" pitchFamily="49" charset="-122"/>
              </a:rPr>
              <a:t>；</a:t>
            </a:r>
            <a:endParaRPr lang="zh-CN" altLang="en-US" sz="2800" smtClean="0">
              <a:solidFill>
                <a:schemeClr val="tx1"/>
              </a:solidFill>
              <a:latin typeface="仿宋_GB2312" pitchFamily="49" charset="-122"/>
            </a:endParaRPr>
          </a:p>
          <a:p>
            <a:pPr eaLnBrk="1" hangingPunct="1">
              <a:spcBef>
                <a:spcPts val="1200"/>
              </a:spcBef>
            </a:pPr>
            <a:r>
              <a:rPr lang="zh-CN" altLang="en-US" sz="2800" smtClean="0">
                <a:solidFill>
                  <a:schemeClr val="tx1"/>
                </a:solidFill>
                <a:latin typeface="仿宋_GB2312" pitchFamily="49" charset="-122"/>
              </a:rPr>
              <a:t>数据拆分成与检验字段等长的分片，不足部分补</a:t>
            </a:r>
            <a:r>
              <a:rPr lang="en-US" altLang="zh-CN" sz="2800" smtClean="0">
                <a:solidFill>
                  <a:schemeClr val="tx1"/>
                </a:solidFill>
                <a:latin typeface="仿宋_GB2312" pitchFamily="49" charset="-122"/>
              </a:rPr>
              <a:t>0</a:t>
            </a:r>
            <a:r>
              <a:rPr lang="zh-CN" altLang="en-US" sz="2800" smtClean="0">
                <a:solidFill>
                  <a:schemeClr val="tx1"/>
                </a:solidFill>
                <a:latin typeface="仿宋_GB2312" pitchFamily="49" charset="-122"/>
              </a:rPr>
              <a:t>；</a:t>
            </a:r>
            <a:endParaRPr lang="zh-CN" altLang="en-US" sz="2800" smtClean="0">
              <a:solidFill>
                <a:schemeClr val="tx1"/>
              </a:solidFill>
              <a:latin typeface="仿宋_GB2312" pitchFamily="49" charset="-122"/>
            </a:endParaRPr>
          </a:p>
          <a:p>
            <a:pPr eaLnBrk="1" hangingPunct="1">
              <a:spcBef>
                <a:spcPts val="1200"/>
              </a:spcBef>
            </a:pPr>
            <a:r>
              <a:rPr lang="zh-CN" altLang="en-US" sz="2800" smtClean="0">
                <a:solidFill>
                  <a:schemeClr val="tx1"/>
                </a:solidFill>
                <a:latin typeface="仿宋_GB2312" pitchFamily="49" charset="-122"/>
              </a:rPr>
              <a:t>将所有分片执行</a:t>
            </a:r>
            <a:r>
              <a:rPr lang="en-US" altLang="zh-CN" sz="2800" smtClean="0">
                <a:solidFill>
                  <a:schemeClr val="tx1"/>
                </a:solidFill>
              </a:rPr>
              <a:t>1</a:t>
            </a:r>
            <a:r>
              <a:rPr lang="zh-CN" altLang="zh-CN" sz="2800" smtClean="0">
                <a:solidFill>
                  <a:schemeClr val="tx1"/>
                </a:solidFill>
              </a:rPr>
              <a:t>的补码和运算</a:t>
            </a:r>
            <a:r>
              <a:rPr lang="zh-CN" altLang="en-US" sz="2800" smtClean="0">
                <a:solidFill>
                  <a:schemeClr val="tx1"/>
                </a:solidFill>
                <a:latin typeface="仿宋_GB2312" pitchFamily="49" charset="-122"/>
              </a:rPr>
              <a:t>，累加结果再取反就是校验和；</a:t>
            </a:r>
            <a:endParaRPr lang="zh-CN" altLang="en-US" sz="2800" smtClean="0">
              <a:solidFill>
                <a:schemeClr val="tx1"/>
              </a:solidFill>
              <a:latin typeface="仿宋_GB2312" pitchFamily="49" charset="-122"/>
            </a:endParaRPr>
          </a:p>
          <a:p>
            <a:pPr eaLnBrk="1" hangingPunct="1">
              <a:spcBef>
                <a:spcPts val="1200"/>
              </a:spcBef>
            </a:pPr>
            <a:r>
              <a:rPr lang="zh-CN" altLang="en-US" sz="2800" smtClean="0">
                <a:solidFill>
                  <a:schemeClr val="tx1"/>
                </a:solidFill>
                <a:latin typeface="仿宋_GB2312" pitchFamily="49" charset="-122"/>
              </a:rPr>
              <a:t>计算结果置入检验字段；</a:t>
            </a:r>
            <a:endParaRPr lang="zh-CN" altLang="en-US" sz="2800" smtClean="0">
              <a:solidFill>
                <a:schemeClr val="tx1"/>
              </a:solidFill>
              <a:latin typeface="仿宋_GB2312" pitchFamily="49" charset="-122"/>
            </a:endParaRPr>
          </a:p>
          <a:p>
            <a:pPr eaLnBrk="1" hangingPunct="1">
              <a:spcBef>
                <a:spcPts val="1200"/>
              </a:spcBef>
            </a:pPr>
            <a:r>
              <a:rPr lang="zh-CN" altLang="en-US" sz="2800" smtClean="0">
                <a:solidFill>
                  <a:schemeClr val="tx1"/>
                </a:solidFill>
                <a:latin typeface="仿宋_GB2312" pitchFamily="49" charset="-122"/>
              </a:rPr>
              <a:t>接收段执行相同的过程，计算的校验和为</a:t>
            </a:r>
            <a:r>
              <a:rPr lang="en-US" altLang="zh-CN" sz="2800" smtClean="0">
                <a:solidFill>
                  <a:schemeClr val="tx1"/>
                </a:solidFill>
                <a:latin typeface="仿宋_GB2312" pitchFamily="49" charset="-122"/>
              </a:rPr>
              <a:t>0</a:t>
            </a:r>
            <a:r>
              <a:rPr lang="zh-CN" altLang="en-US" sz="2800" smtClean="0">
                <a:solidFill>
                  <a:schemeClr val="tx1"/>
                </a:solidFill>
                <a:latin typeface="仿宋_GB2312" pitchFamily="49" charset="-122"/>
              </a:rPr>
              <a:t>表示正确；</a:t>
            </a:r>
            <a:endParaRPr lang="zh-CN" altLang="en-US" sz="2800" smtClean="0">
              <a:solidFill>
                <a:schemeClr val="tx1"/>
              </a:solidFill>
              <a:latin typeface="仿宋_GB2312" pitchFamily="49" charset="-122"/>
            </a:endParaRPr>
          </a:p>
          <a:p>
            <a:pPr eaLnBrk="1" hangingPunct="1">
              <a:spcBef>
                <a:spcPts val="1200"/>
              </a:spcBef>
            </a:pPr>
            <a:r>
              <a:rPr lang="zh-CN" altLang="en-US" sz="2800" smtClean="0">
                <a:solidFill>
                  <a:schemeClr val="tx1"/>
                </a:solidFill>
                <a:latin typeface="仿宋_GB2312" pitchFamily="49" charset="-122"/>
              </a:rPr>
              <a:t>适用于高层协议，如</a:t>
            </a:r>
            <a:r>
              <a:rPr lang="en-US" altLang="zh-CN" sz="2800" smtClean="0">
                <a:solidFill>
                  <a:schemeClr val="tx1"/>
                </a:solidFill>
                <a:latin typeface="仿宋_GB2312" pitchFamily="49" charset="-122"/>
              </a:rPr>
              <a:t>IP</a:t>
            </a:r>
            <a:r>
              <a:rPr lang="zh-CN" altLang="en-US" sz="2800" smtClean="0">
                <a:solidFill>
                  <a:schemeClr val="tx1"/>
                </a:solidFill>
                <a:latin typeface="仿宋_GB2312" pitchFamily="49" charset="-122"/>
              </a:rPr>
              <a:t>、</a:t>
            </a:r>
            <a:r>
              <a:rPr lang="en-US" altLang="zh-CN" sz="2800" smtClean="0">
                <a:solidFill>
                  <a:schemeClr val="tx1"/>
                </a:solidFill>
                <a:latin typeface="仿宋_GB2312" pitchFamily="49" charset="-122"/>
              </a:rPr>
              <a:t>TCP</a:t>
            </a:r>
            <a:r>
              <a:rPr lang="zh-CN" altLang="en-US" sz="2800" smtClean="0">
                <a:solidFill>
                  <a:schemeClr val="tx1"/>
                </a:solidFill>
                <a:latin typeface="仿宋_GB2312" pitchFamily="49" charset="-122"/>
              </a:rPr>
              <a:t>、</a:t>
            </a:r>
            <a:r>
              <a:rPr lang="en-US" altLang="zh-CN" sz="2800" smtClean="0">
                <a:solidFill>
                  <a:schemeClr val="tx1"/>
                </a:solidFill>
                <a:latin typeface="仿宋_GB2312" pitchFamily="49" charset="-122"/>
              </a:rPr>
              <a:t>UDP</a:t>
            </a:r>
            <a:r>
              <a:rPr lang="zh-CN" altLang="en-US" sz="2800" smtClean="0">
                <a:solidFill>
                  <a:schemeClr val="tx1"/>
                </a:solidFill>
                <a:latin typeface="仿宋_GB2312" pitchFamily="49" charset="-122"/>
              </a:rPr>
              <a:t>等；</a:t>
            </a:r>
            <a:endParaRPr lang="zh-CN" altLang="en-US" sz="2800" smtClean="0">
              <a:solidFill>
                <a:schemeClr val="tx1"/>
              </a:solidFill>
              <a:latin typeface="仿宋_GB2312" pitchFamily="49" charset="-122"/>
            </a:endParaRPr>
          </a:p>
          <a:p>
            <a:pPr eaLnBrk="1" hangingPunct="1">
              <a:lnSpc>
                <a:spcPct val="90000"/>
              </a:lnSpc>
            </a:pPr>
            <a:endParaRPr lang="en-US" altLang="zh-CN" sz="2800" smtClean="0">
              <a:latin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17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17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17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sz="3800" dirty="0" smtClean="0"/>
              <a:t>第六章 数据链路控制</a:t>
            </a:r>
            <a:endParaRPr lang="zh-CN" altLang="en-US" sz="3800" dirty="0" smtClean="0"/>
          </a:p>
        </p:txBody>
      </p:sp>
      <p:sp>
        <p:nvSpPr>
          <p:cNvPr id="5123" name="Rectangle 3"/>
          <p:cNvSpPr>
            <a:spLocks noGrp="1" noChangeArrowheads="1"/>
          </p:cNvSpPr>
          <p:nvPr>
            <p:ph type="body" idx="1"/>
          </p:nvPr>
        </p:nvSpPr>
        <p:spPr>
          <a:xfrm>
            <a:off x="1619672" y="1196752"/>
            <a:ext cx="6019800" cy="4680520"/>
          </a:xfrm>
        </p:spPr>
        <p:txBody>
          <a:bodyPr/>
          <a:lstStyle/>
          <a:p>
            <a:pPr marL="538480" indent="-538480" eaLnBrk="1" hangingPunct="1">
              <a:spcBef>
                <a:spcPts val="1200"/>
              </a:spcBef>
            </a:pPr>
            <a:r>
              <a:rPr lang="zh-CN" altLang="en-US" sz="2800" dirty="0" smtClean="0">
                <a:solidFill>
                  <a:srgbClr val="0066CC"/>
                </a:solidFill>
                <a:latin typeface="+mj-ea"/>
                <a:ea typeface="+mj-ea"/>
              </a:rPr>
              <a:t>数据链路层概述</a:t>
            </a:r>
            <a:endParaRPr lang="en-US" altLang="zh-CN" sz="2800" dirty="0" smtClean="0">
              <a:solidFill>
                <a:srgbClr val="0066CC"/>
              </a:solidFill>
              <a:latin typeface="+mj-ea"/>
              <a:ea typeface="+mj-ea"/>
            </a:endParaRPr>
          </a:p>
          <a:p>
            <a:pPr marL="538480" indent="-538480" eaLnBrk="1" hangingPunct="1">
              <a:spcBef>
                <a:spcPts val="1200"/>
              </a:spcBef>
            </a:pPr>
            <a:r>
              <a:rPr lang="zh-CN" altLang="en-US" sz="2800" dirty="0" smtClean="0">
                <a:solidFill>
                  <a:srgbClr val="0066CC"/>
                </a:solidFill>
                <a:latin typeface="+mj-ea"/>
                <a:ea typeface="+mj-ea"/>
              </a:rPr>
              <a:t>帧边界划分方法</a:t>
            </a:r>
            <a:endParaRPr lang="en-US" altLang="zh-CN" sz="2800" dirty="0" smtClean="0">
              <a:solidFill>
                <a:srgbClr val="0066CC"/>
              </a:solidFill>
              <a:latin typeface="+mj-ea"/>
              <a:ea typeface="+mj-ea"/>
            </a:endParaRPr>
          </a:p>
          <a:p>
            <a:pPr marL="538480" indent="-538480" eaLnBrk="1" hangingPunct="1">
              <a:spcBef>
                <a:spcPts val="1200"/>
              </a:spcBef>
            </a:pPr>
            <a:r>
              <a:rPr lang="zh-CN" altLang="en-US" sz="2800" dirty="0" smtClean="0">
                <a:solidFill>
                  <a:srgbClr val="0066CC"/>
                </a:solidFill>
                <a:latin typeface="+mj-ea"/>
                <a:ea typeface="+mj-ea"/>
              </a:rPr>
              <a:t>差错控制</a:t>
            </a:r>
            <a:endParaRPr lang="zh-CN" altLang="en-US" sz="2800" dirty="0" smtClean="0">
              <a:solidFill>
                <a:srgbClr val="0066CC"/>
              </a:solidFill>
              <a:latin typeface="+mj-ea"/>
              <a:ea typeface="+mj-ea"/>
            </a:endParaRPr>
          </a:p>
          <a:p>
            <a:pPr marL="538480" indent="-538480" eaLnBrk="1" hangingPunct="1">
              <a:spcBef>
                <a:spcPts val="1200"/>
              </a:spcBef>
            </a:pPr>
            <a:r>
              <a:rPr lang="zh-CN" altLang="en-US" sz="2800" dirty="0" smtClean="0">
                <a:solidFill>
                  <a:srgbClr val="0066CC"/>
                </a:solidFill>
                <a:latin typeface="+mj-ea"/>
                <a:ea typeface="+mj-ea"/>
              </a:rPr>
              <a:t>流量控制</a:t>
            </a:r>
            <a:endParaRPr lang="en-US" altLang="zh-CN" sz="2800" dirty="0" smtClean="0">
              <a:solidFill>
                <a:srgbClr val="0066CC"/>
              </a:solidFill>
              <a:latin typeface="+mj-ea"/>
              <a:ea typeface="+mj-ea"/>
            </a:endParaRPr>
          </a:p>
          <a:p>
            <a:pPr marL="538480" indent="-538480" eaLnBrk="1" hangingPunct="1">
              <a:spcBef>
                <a:spcPts val="1200"/>
              </a:spcBef>
            </a:pPr>
            <a:r>
              <a:rPr lang="zh-CN" altLang="en-US" sz="2800" dirty="0" smtClean="0">
                <a:solidFill>
                  <a:srgbClr val="0066CC"/>
                </a:solidFill>
                <a:latin typeface="+mj-ea"/>
                <a:ea typeface="+mj-ea"/>
              </a:rPr>
              <a:t>广播信道访问控制</a:t>
            </a:r>
            <a:endParaRPr lang="zh-CN" altLang="en-US" sz="2800" dirty="0" smtClean="0">
              <a:solidFill>
                <a:srgbClr val="0066CC"/>
              </a:solidFill>
              <a:latin typeface="+mj-ea"/>
              <a:ea typeface="+mj-ea"/>
            </a:endParaRPr>
          </a:p>
          <a:p>
            <a:pPr marL="538480" indent="-538480" eaLnBrk="1" hangingPunct="1">
              <a:spcBef>
                <a:spcPts val="1200"/>
              </a:spcBef>
            </a:pPr>
            <a:r>
              <a:rPr lang="zh-CN" altLang="en-US" sz="2800" dirty="0" smtClean="0">
                <a:solidFill>
                  <a:srgbClr val="0066CC"/>
                </a:solidFill>
                <a:latin typeface="+mj-ea"/>
                <a:ea typeface="+mj-ea"/>
              </a:rPr>
              <a:t>点对点数据链路协议</a:t>
            </a:r>
            <a:endParaRPr lang="en-US" altLang="zh-CN" sz="2800" dirty="0" smtClean="0">
              <a:solidFill>
                <a:srgbClr val="0066CC"/>
              </a:solidFill>
              <a:latin typeface="+mj-ea"/>
              <a:ea typeface="+mj-ea"/>
            </a:endParaRPr>
          </a:p>
          <a:p>
            <a:pPr marL="538480" indent="-538480" eaLnBrk="1" hangingPunct="1">
              <a:spcBef>
                <a:spcPts val="1200"/>
              </a:spcBef>
            </a:pPr>
            <a:r>
              <a:rPr lang="zh-CN" altLang="en-US" sz="2800" dirty="0" smtClean="0">
                <a:solidFill>
                  <a:srgbClr val="0066CC"/>
                </a:solidFill>
                <a:latin typeface="+mj-ea"/>
                <a:ea typeface="+mj-ea"/>
              </a:rPr>
              <a:t>以太网</a:t>
            </a:r>
            <a:endParaRPr lang="en-US" altLang="zh-CN" sz="2800" dirty="0" smtClean="0">
              <a:solidFill>
                <a:srgbClr val="0066CC"/>
              </a:solidFill>
              <a:latin typeface="+mj-ea"/>
              <a:ea typeface="+mj-ea"/>
            </a:endParaRPr>
          </a:p>
          <a:p>
            <a:pPr marL="538480" indent="-538480" eaLnBrk="1" hangingPunct="1">
              <a:spcBef>
                <a:spcPts val="1200"/>
              </a:spcBef>
            </a:pPr>
            <a:r>
              <a:rPr lang="zh-CN" altLang="en-US" sz="2800" dirty="0" smtClean="0">
                <a:solidFill>
                  <a:srgbClr val="0066CC"/>
                </a:solidFill>
                <a:latin typeface="+mj-ea"/>
                <a:ea typeface="+mj-ea"/>
              </a:rPr>
              <a:t>无线网络和移动网络</a:t>
            </a:r>
            <a:endParaRPr lang="zh-CN" altLang="en-US" sz="2800" dirty="0" smtClean="0">
              <a:solidFill>
                <a:srgbClr val="0066CC"/>
              </a:solidFill>
              <a:latin typeface="+mj-ea"/>
              <a:ea typeface="+mj-ea"/>
            </a:endParaRPr>
          </a:p>
          <a:p>
            <a:pPr lvl="1" eaLnBrk="1" hangingPunct="1">
              <a:buFont typeface="Wingdings" panose="05000000000000000000" pitchFamily="2" charset="2"/>
              <a:buNone/>
            </a:pPr>
            <a:endParaRPr lang="zh-CN" altLang="en-US" dirty="0" smtClean="0">
              <a:latin typeface="+mj-ea"/>
              <a:ea typeface="+mj-ea"/>
            </a:endParaRPr>
          </a:p>
          <a:p>
            <a:pPr eaLnBrk="1" hangingPunct="1">
              <a:buFont typeface="Wingdings" panose="05000000000000000000" pitchFamily="2" charset="2"/>
              <a:buNone/>
            </a:pPr>
            <a:r>
              <a:rPr lang="zh-CN" altLang="en-US" sz="2800" dirty="0" smtClean="0">
                <a:latin typeface="+mj-ea"/>
                <a:ea typeface="+mj-ea"/>
              </a:rPr>
              <a:t>	</a:t>
            </a:r>
            <a:endParaRPr lang="zh-CN" altLang="en-US" sz="2800" dirty="0" smtClean="0">
              <a:latin typeface="+mj-ea"/>
              <a:ea typeface="+mj-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dirty="0" smtClean="0"/>
              <a:t>6.4  </a:t>
            </a:r>
            <a:r>
              <a:rPr lang="zh-CN" altLang="en-US" dirty="0" smtClean="0"/>
              <a:t>流量控制</a:t>
            </a:r>
            <a:endParaRPr lang="zh-CN" altLang="en-US" dirty="0" smtClean="0"/>
          </a:p>
        </p:txBody>
      </p:sp>
      <p:graphicFrame>
        <p:nvGraphicFramePr>
          <p:cNvPr id="185347" name="Object 3"/>
          <p:cNvGraphicFramePr>
            <a:graphicFrameLocks noGrp="1" noChangeAspect="1"/>
          </p:cNvGraphicFramePr>
          <p:nvPr>
            <p:ph idx="1"/>
          </p:nvPr>
        </p:nvGraphicFramePr>
        <p:xfrm>
          <a:off x="971600" y="1052736"/>
          <a:ext cx="7993063" cy="3146425"/>
        </p:xfrm>
        <a:graphic>
          <a:graphicData uri="http://schemas.openxmlformats.org/presentationml/2006/ole">
            <mc:AlternateContent xmlns:mc="http://schemas.openxmlformats.org/markup-compatibility/2006">
              <mc:Choice xmlns:v="urn:schemas-microsoft-com:vml" Requires="v">
                <p:oleObj spid="_x0000_s43037" name="Visio" r:id="rId1" imgW="4268470" imgH="1680845" progId="Visio.Drawing.6">
                  <p:embed/>
                </p:oleObj>
              </mc:Choice>
              <mc:Fallback>
                <p:oleObj name="Visio" r:id="rId1" imgW="4268470" imgH="1680845" progId="Visio.Drawing.6">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052736"/>
                        <a:ext cx="7993063" cy="314642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971600" y="4077072"/>
            <a:ext cx="7704856" cy="2431435"/>
          </a:xfrm>
          <a:prstGeom prst="rect">
            <a:avLst/>
          </a:prstGeom>
        </p:spPr>
        <p:txBody>
          <a:bodyPr wrap="square">
            <a:spAutoFit/>
          </a:bodyPr>
          <a:lstStyle/>
          <a:p>
            <a:pPr marL="457200" indent="-457200">
              <a:buFont typeface="Wingdings" panose="05000000000000000000" pitchFamily="2" charset="2"/>
              <a:buChar char="l"/>
            </a:pPr>
            <a:r>
              <a:rPr lang="zh-CN" altLang="en-US" b="0" dirty="0" smtClean="0">
                <a:solidFill>
                  <a:schemeClr val="tx1"/>
                </a:solidFill>
                <a:latin typeface="+mj-ea"/>
                <a:ea typeface="+mj-ea"/>
              </a:rPr>
              <a:t>流量控制目标</a:t>
            </a:r>
            <a:endParaRPr lang="en-US" altLang="zh-CN" b="0" dirty="0" smtClean="0">
              <a:solidFill>
                <a:schemeClr val="tx1"/>
              </a:solidFill>
              <a:latin typeface="+mj-ea"/>
              <a:ea typeface="+mj-ea"/>
            </a:endParaRPr>
          </a:p>
          <a:p>
            <a:pPr marL="914400" lvl="1" indent="-457200">
              <a:buFont typeface="Wingdings" panose="05000000000000000000" pitchFamily="2" charset="2"/>
              <a:buChar char="ü"/>
            </a:pPr>
            <a:r>
              <a:rPr lang="zh-CN" altLang="en-US" sz="2400" b="0" dirty="0" smtClean="0">
                <a:latin typeface="+mn-ea"/>
                <a:ea typeface="+mn-ea"/>
              </a:rPr>
              <a:t>控制</a:t>
            </a:r>
            <a:r>
              <a:rPr lang="zh-CN" altLang="en-US" sz="2400" b="0" dirty="0">
                <a:latin typeface="+mn-ea"/>
                <a:ea typeface="+mn-ea"/>
              </a:rPr>
              <a:t>发送方的数据发送能力，使</a:t>
            </a:r>
            <a:r>
              <a:rPr lang="zh-CN" altLang="en-US" sz="2400" b="0" dirty="0" smtClean="0">
                <a:latin typeface="+mn-ea"/>
                <a:ea typeface="+mn-ea"/>
              </a:rPr>
              <a:t>之不能</a:t>
            </a:r>
            <a:r>
              <a:rPr lang="zh-CN" altLang="en-US" sz="2400" b="0" dirty="0">
                <a:latin typeface="+mn-ea"/>
                <a:ea typeface="+mn-ea"/>
              </a:rPr>
              <a:t>超过接收方的数据接收能力</a:t>
            </a:r>
            <a:r>
              <a:rPr lang="zh-CN" altLang="en-US" sz="2400" b="0" dirty="0" smtClean="0">
                <a:latin typeface="+mn-ea"/>
                <a:ea typeface="+mn-ea"/>
              </a:rPr>
              <a:t>。</a:t>
            </a:r>
            <a:endParaRPr lang="en-US" altLang="zh-CN" sz="2400" b="0" dirty="0" smtClean="0">
              <a:latin typeface="+mn-ea"/>
              <a:ea typeface="+mn-ea"/>
            </a:endParaRPr>
          </a:p>
          <a:p>
            <a:pPr marL="457200" indent="-457200">
              <a:buFont typeface="Wingdings" panose="05000000000000000000" pitchFamily="2" charset="2"/>
              <a:buChar char="l"/>
            </a:pPr>
            <a:r>
              <a:rPr lang="zh-CN" altLang="en-US" b="0" dirty="0" smtClean="0">
                <a:solidFill>
                  <a:schemeClr val="tx1"/>
                </a:solidFill>
                <a:latin typeface="+mj-ea"/>
                <a:ea typeface="+mj-ea"/>
              </a:rPr>
              <a:t>流量控制常用方法</a:t>
            </a:r>
            <a:endParaRPr lang="en-US" altLang="zh-CN" b="0" dirty="0">
              <a:solidFill>
                <a:schemeClr val="tx1"/>
              </a:solidFill>
              <a:latin typeface="+mj-ea"/>
              <a:ea typeface="+mj-ea"/>
            </a:endParaRPr>
          </a:p>
          <a:p>
            <a:pPr marL="914400" lvl="1" indent="-457200">
              <a:buFont typeface="Wingdings" panose="05000000000000000000" pitchFamily="2" charset="2"/>
              <a:buChar char="ü"/>
            </a:pPr>
            <a:r>
              <a:rPr lang="zh-CN" altLang="en-US" sz="2400" b="0" dirty="0" smtClean="0">
                <a:latin typeface="+mn-ea"/>
                <a:ea typeface="+mn-ea"/>
              </a:rPr>
              <a:t>停</a:t>
            </a:r>
            <a:r>
              <a:rPr lang="zh-CN" altLang="en-US" sz="2400" b="0" dirty="0">
                <a:latin typeface="+mn-ea"/>
                <a:ea typeface="+mn-ea"/>
              </a:rPr>
              <a:t>等</a:t>
            </a:r>
            <a:r>
              <a:rPr lang="zh-CN" altLang="en-US" sz="2400" b="0" dirty="0" smtClean="0">
                <a:latin typeface="+mn-ea"/>
                <a:ea typeface="+mn-ea"/>
              </a:rPr>
              <a:t>协议（简单）</a:t>
            </a:r>
            <a:endParaRPr lang="en-US" altLang="zh-CN" sz="2400" b="0" dirty="0" smtClean="0">
              <a:latin typeface="+mn-ea"/>
              <a:ea typeface="+mn-ea"/>
            </a:endParaRPr>
          </a:p>
          <a:p>
            <a:pPr marL="914400" lvl="1" indent="-457200">
              <a:buFont typeface="Wingdings" panose="05000000000000000000" pitchFamily="2" charset="2"/>
              <a:buChar char="ü"/>
            </a:pPr>
            <a:r>
              <a:rPr lang="zh-CN" altLang="en-US" sz="2400" b="0" dirty="0" smtClean="0">
                <a:latin typeface="+mn-ea"/>
                <a:ea typeface="+mn-ea"/>
              </a:rPr>
              <a:t>滑动</a:t>
            </a:r>
            <a:r>
              <a:rPr lang="zh-CN" altLang="en-US" sz="2400" b="0" dirty="0">
                <a:latin typeface="+mn-ea"/>
                <a:ea typeface="+mn-ea"/>
              </a:rPr>
              <a:t>窗口</a:t>
            </a:r>
            <a:r>
              <a:rPr lang="zh-CN" altLang="en-US" sz="2400" b="0" dirty="0" smtClean="0">
                <a:latin typeface="+mn-ea"/>
                <a:ea typeface="+mn-ea"/>
              </a:rPr>
              <a:t>协议（复杂）</a:t>
            </a:r>
            <a:endParaRPr lang="zh-CN" altLang="en-US" sz="24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5347"/>
                                        </p:tgtEl>
                                        <p:attrNameLst>
                                          <p:attrName>style.visibility</p:attrName>
                                        </p:attrNameLst>
                                      </p:cBhvr>
                                      <p:to>
                                        <p:strVal val="visible"/>
                                      </p:to>
                                    </p:set>
                                    <p:animEffect transition="in" filter="barn(inVertical)">
                                      <p:cBhvr>
                                        <p:cTn id="7" dur="500"/>
                                        <p:tgtEl>
                                          <p:spTgt spid="18534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endParaRPr lang="zh-CN" altLang="en-US" sz="2800">
              <a:solidFill>
                <a:schemeClr val="accent2"/>
              </a:solidFill>
              <a:ea typeface="黑体" panose="02010609060101010101" pitchFamily="49" charset="-122"/>
            </a:endParaRPr>
          </a:p>
        </p:txBody>
      </p:sp>
      <p:sp>
        <p:nvSpPr>
          <p:cNvPr id="305160" name="Rectangle 8"/>
          <p:cNvSpPr>
            <a:spLocks noGrp="1" noChangeArrowheads="1"/>
          </p:cNvSpPr>
          <p:nvPr>
            <p:ph type="body" idx="1"/>
          </p:nvPr>
        </p:nvSpPr>
        <p:spPr>
          <a:xfrm>
            <a:off x="684213" y="1412875"/>
            <a:ext cx="8135937" cy="4310063"/>
          </a:xfrm>
          <a:noFill/>
        </p:spPr>
        <p:txBody>
          <a:bodyPr/>
          <a:lstStyle/>
          <a:p>
            <a:pPr eaLnBrk="1" hangingPunct="1"/>
            <a:r>
              <a:rPr lang="en-US" altLang="zh-CN" sz="2800" smtClean="0">
                <a:latin typeface="仿宋_GB2312" pitchFamily="49" charset="-122"/>
              </a:rPr>
              <a:t> </a:t>
            </a:r>
            <a:r>
              <a:rPr lang="zh-CN" altLang="en-US" sz="2800" smtClean="0">
                <a:latin typeface="仿宋_GB2312" pitchFamily="49" charset="-122"/>
              </a:rPr>
              <a:t>假设</a:t>
            </a:r>
            <a:endParaRPr lang="zh-CN" altLang="en-US" sz="2800" smtClean="0">
              <a:latin typeface="仿宋_GB2312" pitchFamily="49" charset="-122"/>
            </a:endParaRPr>
          </a:p>
          <a:p>
            <a:pPr lvl="1" eaLnBrk="1" hangingPunct="1"/>
            <a:r>
              <a:rPr lang="zh-CN" altLang="en-US" sz="2400" smtClean="0">
                <a:solidFill>
                  <a:srgbClr val="FF6600"/>
                </a:solidFill>
                <a:latin typeface="仿宋_GB2312" pitchFamily="49" charset="-122"/>
              </a:rPr>
              <a:t>单工</a:t>
            </a:r>
            <a:r>
              <a:rPr lang="zh-CN" altLang="en-US" sz="2400" smtClean="0">
                <a:latin typeface="仿宋_GB2312" pitchFamily="49" charset="-122"/>
              </a:rPr>
              <a:t>传输</a:t>
            </a:r>
            <a:endParaRPr lang="zh-CN" altLang="en-US" sz="2400" smtClean="0">
              <a:latin typeface="仿宋_GB2312" pitchFamily="49" charset="-122"/>
            </a:endParaRPr>
          </a:p>
          <a:p>
            <a:pPr lvl="1" eaLnBrk="1" hangingPunct="1"/>
            <a:r>
              <a:rPr lang="zh-CN" altLang="en-US" sz="2400" smtClean="0">
                <a:latin typeface="仿宋_GB2312" pitchFamily="49" charset="-122"/>
              </a:rPr>
              <a:t>发送方无休止工作（要发送的信息无限多）；</a:t>
            </a:r>
            <a:endParaRPr lang="zh-CN" altLang="en-US" sz="2400" smtClean="0">
              <a:latin typeface="仿宋_GB2312" pitchFamily="49" charset="-122"/>
            </a:endParaRPr>
          </a:p>
          <a:p>
            <a:pPr lvl="1" eaLnBrk="1" hangingPunct="1"/>
            <a:r>
              <a:rPr lang="zh-CN" altLang="en-US" sz="2400" smtClean="0">
                <a:latin typeface="仿宋_GB2312" pitchFamily="49" charset="-122"/>
              </a:rPr>
              <a:t>接收方无休止工作（缓冲区无限大）；</a:t>
            </a:r>
            <a:endParaRPr lang="zh-CN" altLang="en-US" sz="2400" smtClean="0">
              <a:latin typeface="仿宋_GB2312" pitchFamily="49" charset="-122"/>
            </a:endParaRPr>
          </a:p>
          <a:p>
            <a:pPr lvl="1" eaLnBrk="1" hangingPunct="1"/>
            <a:r>
              <a:rPr lang="zh-CN" altLang="en-US" sz="2400" smtClean="0">
                <a:latin typeface="仿宋_GB2312" pitchFamily="49" charset="-122"/>
              </a:rPr>
              <a:t>发送数据的速率</a:t>
            </a:r>
            <a:r>
              <a:rPr lang="zh-CN" altLang="en-US" sz="2400" smtClean="0">
                <a:solidFill>
                  <a:srgbClr val="FF6600"/>
                </a:solidFill>
                <a:latin typeface="仿宋_GB2312" pitchFamily="49" charset="-122"/>
              </a:rPr>
              <a:t>低于</a:t>
            </a:r>
            <a:r>
              <a:rPr lang="zh-CN" altLang="en-US" sz="2400" smtClean="0">
                <a:latin typeface="仿宋_GB2312" pitchFamily="49" charset="-122"/>
              </a:rPr>
              <a:t>接收数据的速率；</a:t>
            </a:r>
            <a:endParaRPr lang="zh-CN" altLang="en-US" sz="2400" smtClean="0">
              <a:latin typeface="仿宋_GB2312" pitchFamily="49" charset="-122"/>
            </a:endParaRPr>
          </a:p>
          <a:p>
            <a:pPr lvl="1" eaLnBrk="1" hangingPunct="1"/>
            <a:r>
              <a:rPr lang="zh-CN" altLang="en-US" sz="2400" smtClean="0">
                <a:latin typeface="仿宋_GB2312" pitchFamily="49" charset="-122"/>
              </a:rPr>
              <a:t>通信线路（信道）不损坏或丢失信息帧（</a:t>
            </a:r>
            <a:r>
              <a:rPr lang="zh-CN" altLang="en-US" sz="2400" smtClean="0">
                <a:solidFill>
                  <a:schemeClr val="hlink"/>
                </a:solidFill>
                <a:latin typeface="仿宋_GB2312" pitchFamily="49" charset="-122"/>
              </a:rPr>
              <a:t>无错</a:t>
            </a:r>
            <a:r>
              <a:rPr lang="zh-CN" altLang="en-US" sz="2400" smtClean="0">
                <a:latin typeface="仿宋_GB2312" pitchFamily="49" charset="-122"/>
              </a:rPr>
              <a:t>）。</a:t>
            </a:r>
            <a:endParaRPr lang="zh-CN" altLang="en-US" sz="2400" smtClean="0">
              <a:latin typeface="仿宋_GB2312" pitchFamily="49" charset="-122"/>
            </a:endParaRPr>
          </a:p>
          <a:p>
            <a:pPr eaLnBrk="1" hangingPunct="1"/>
            <a:r>
              <a:rPr lang="zh-CN" altLang="en-US" sz="2800" smtClean="0">
                <a:latin typeface="仿宋_GB2312" pitchFamily="49" charset="-122"/>
              </a:rPr>
              <a:t>工作过程</a:t>
            </a:r>
            <a:endParaRPr lang="zh-CN" altLang="en-US" sz="2800" smtClean="0">
              <a:latin typeface="仿宋_GB2312" pitchFamily="49" charset="-122"/>
            </a:endParaRPr>
          </a:p>
          <a:p>
            <a:pPr lvl="1" eaLnBrk="1" hangingPunct="1"/>
            <a:r>
              <a:rPr lang="zh-CN" altLang="en-US" smtClean="0">
                <a:solidFill>
                  <a:srgbClr val="FF6600"/>
                </a:solidFill>
                <a:latin typeface="仿宋_GB2312" pitchFamily="49" charset="-122"/>
              </a:rPr>
              <a:t>发送程序</a:t>
            </a:r>
            <a:r>
              <a:rPr lang="zh-CN" altLang="en-US" smtClean="0">
                <a:latin typeface="仿宋_GB2312" pitchFamily="49" charset="-122"/>
              </a:rPr>
              <a:t>   取数据，构成帧，发送帧；</a:t>
            </a:r>
            <a:endParaRPr lang="zh-CN" altLang="en-US" smtClean="0">
              <a:latin typeface="仿宋_GB2312" pitchFamily="49" charset="-122"/>
            </a:endParaRPr>
          </a:p>
          <a:p>
            <a:pPr lvl="1" eaLnBrk="1" hangingPunct="1"/>
            <a:r>
              <a:rPr lang="zh-CN" altLang="en-US" smtClean="0">
                <a:solidFill>
                  <a:srgbClr val="FF6600"/>
                </a:solidFill>
                <a:latin typeface="仿宋_GB2312" pitchFamily="49" charset="-122"/>
              </a:rPr>
              <a:t>接收程序   </a:t>
            </a:r>
            <a:r>
              <a:rPr lang="zh-CN" altLang="en-US" smtClean="0">
                <a:latin typeface="仿宋_GB2312" pitchFamily="49" charset="-122"/>
              </a:rPr>
              <a:t>等待，接收帧，送数据给高层。</a:t>
            </a:r>
            <a:endParaRPr lang="zh-CN" altLang="en-US" smtClean="0">
              <a:latin typeface="仿宋_GB2312" pitchFamily="49" charset="-122"/>
            </a:endParaRPr>
          </a:p>
          <a:p>
            <a:pPr lvl="1" eaLnBrk="1" hangingPunct="1">
              <a:buFont typeface="Wingdings" panose="05000000000000000000" pitchFamily="2" charset="2"/>
              <a:buNone/>
            </a:pPr>
            <a:endParaRPr lang="en-US" altLang="zh-CN" sz="2400" smtClean="0"/>
          </a:p>
        </p:txBody>
      </p:sp>
      <p:sp>
        <p:nvSpPr>
          <p:cNvPr id="45060" name="Rectangle 9"/>
          <p:cNvSpPr>
            <a:spLocks noGrp="1" noChangeArrowheads="1"/>
          </p:cNvSpPr>
          <p:nvPr>
            <p:ph type="title"/>
          </p:nvPr>
        </p:nvSpPr>
        <p:spPr/>
        <p:txBody>
          <a:bodyPr/>
          <a:lstStyle/>
          <a:p>
            <a:pPr eaLnBrk="1" hangingPunct="1"/>
            <a:r>
              <a:rPr lang="zh-CN" altLang="en-US" dirty="0" smtClean="0"/>
              <a:t>单工停等协议（理想情况）</a:t>
            </a:r>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51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51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51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51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51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51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51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516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516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60"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2503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endParaRPr lang="zh-CN" altLang="en-US" sz="2800">
              <a:solidFill>
                <a:schemeClr val="accent2"/>
              </a:solidFill>
              <a:ea typeface="黑体" panose="02010609060101010101" pitchFamily="49" charset="-122"/>
            </a:endParaRPr>
          </a:p>
        </p:txBody>
      </p:sp>
      <p:sp>
        <p:nvSpPr>
          <p:cNvPr id="46083" name="标题 1"/>
          <p:cNvSpPr>
            <a:spLocks noGrp="1"/>
          </p:cNvSpPr>
          <p:nvPr>
            <p:ph type="title"/>
          </p:nvPr>
        </p:nvSpPr>
        <p:spPr/>
        <p:txBody>
          <a:bodyPr/>
          <a:lstStyle/>
          <a:p>
            <a:pPr eaLnBrk="1" hangingPunct="1"/>
            <a:r>
              <a:rPr lang="zh-CN" altLang="en-US" smtClean="0"/>
              <a:t>单工停等协议（理想情况）</a:t>
            </a:r>
            <a:endParaRPr lang="zh-CN" altLang="en-US" smtClean="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705100" y="1571625"/>
            <a:ext cx="37338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468313" y="1484313"/>
            <a:ext cx="8207375" cy="4824412"/>
          </a:xfrm>
        </p:spPr>
        <p:txBody>
          <a:bodyPr/>
          <a:lstStyle/>
          <a:p>
            <a:pPr eaLnBrk="1" hangingPunct="1">
              <a:spcBef>
                <a:spcPts val="1200"/>
              </a:spcBef>
            </a:pPr>
            <a:r>
              <a:rPr lang="zh-CN" altLang="en-US" sz="2800" smtClean="0">
                <a:latin typeface="仿宋_GB2312" pitchFamily="49" charset="-122"/>
              </a:rPr>
              <a:t>增加约束条件</a:t>
            </a:r>
            <a:endParaRPr lang="en-US" altLang="zh-CN" sz="2800" smtClean="0">
              <a:latin typeface="仿宋_GB2312" pitchFamily="49" charset="-122"/>
            </a:endParaRPr>
          </a:p>
          <a:p>
            <a:pPr lvl="1" eaLnBrk="1" hangingPunct="1">
              <a:spcBef>
                <a:spcPts val="1200"/>
              </a:spcBef>
            </a:pPr>
            <a:r>
              <a:rPr lang="zh-CN" altLang="en-US" sz="2400" smtClean="0">
                <a:latin typeface="仿宋_GB2312" pitchFamily="49" charset="-122"/>
              </a:rPr>
              <a:t>发送能力大于接收能力，接收方不能无休止接收。</a:t>
            </a:r>
            <a:endParaRPr lang="zh-CN" altLang="en-US" sz="2400" smtClean="0">
              <a:latin typeface="仿宋_GB2312" pitchFamily="49" charset="-122"/>
            </a:endParaRPr>
          </a:p>
          <a:p>
            <a:pPr lvl="1" eaLnBrk="1" hangingPunct="1">
              <a:spcBef>
                <a:spcPts val="1200"/>
              </a:spcBef>
            </a:pPr>
            <a:r>
              <a:rPr lang="zh-CN" altLang="en-US" sz="2400" smtClean="0">
                <a:latin typeface="仿宋_GB2312" pitchFamily="49" charset="-122"/>
              </a:rPr>
              <a:t>例如：缓冲区数量有限，接收速率比发送速率低等。</a:t>
            </a:r>
            <a:endParaRPr lang="zh-CN" altLang="en-US" sz="2400" smtClean="0">
              <a:latin typeface="仿宋_GB2312" pitchFamily="49" charset="-122"/>
            </a:endParaRPr>
          </a:p>
          <a:p>
            <a:pPr eaLnBrk="1" hangingPunct="1">
              <a:spcBef>
                <a:spcPts val="1200"/>
              </a:spcBef>
            </a:pPr>
            <a:r>
              <a:rPr lang="zh-CN" altLang="en-US" sz="2800" smtClean="0">
                <a:latin typeface="仿宋_GB2312" pitchFamily="49" charset="-122"/>
              </a:rPr>
              <a:t>解决办法：</a:t>
            </a:r>
            <a:endParaRPr lang="zh-CN" altLang="en-US" sz="2800" smtClean="0">
              <a:latin typeface="仿宋_GB2312" pitchFamily="49" charset="-122"/>
            </a:endParaRPr>
          </a:p>
          <a:p>
            <a:pPr lvl="1" eaLnBrk="1" hangingPunct="1">
              <a:spcBef>
                <a:spcPts val="1200"/>
              </a:spcBef>
            </a:pPr>
            <a:r>
              <a:rPr lang="zh-CN" altLang="en-US" sz="2400" smtClean="0">
                <a:latin typeface="仿宋_GB2312" pitchFamily="49" charset="-122"/>
              </a:rPr>
              <a:t>接收方每收到一个帧，给发送方回送应答。发送方收到应答前不发送后续帧。</a:t>
            </a:r>
            <a:endParaRPr lang="zh-CN" altLang="en-US" sz="2400" smtClean="0">
              <a:latin typeface="仿宋_GB2312" pitchFamily="49" charset="-122"/>
            </a:endParaRPr>
          </a:p>
          <a:p>
            <a:pPr eaLnBrk="1" hangingPunct="1">
              <a:spcBef>
                <a:spcPts val="1200"/>
              </a:spcBef>
            </a:pPr>
            <a:r>
              <a:rPr lang="zh-CN" altLang="en-US" sz="2800" smtClean="0">
                <a:latin typeface="仿宋_GB2312" pitchFamily="49" charset="-122"/>
              </a:rPr>
              <a:t>工作过程</a:t>
            </a:r>
            <a:endParaRPr lang="zh-CN" altLang="en-US" sz="2800" smtClean="0">
              <a:latin typeface="仿宋_GB2312" pitchFamily="49" charset="-122"/>
            </a:endParaRPr>
          </a:p>
          <a:p>
            <a:pPr lvl="1" eaLnBrk="1" hangingPunct="1">
              <a:spcBef>
                <a:spcPts val="1200"/>
              </a:spcBef>
              <a:buSzPct val="85000"/>
            </a:pPr>
            <a:r>
              <a:rPr lang="zh-CN" altLang="en-US" sz="2400" smtClean="0">
                <a:latin typeface="仿宋_GB2312" pitchFamily="49" charset="-122"/>
              </a:rPr>
              <a:t>发送程序 取数据，成帧，发送帧，等待应答帧；</a:t>
            </a:r>
            <a:endParaRPr lang="zh-CN" altLang="en-US" sz="2400" smtClean="0">
              <a:latin typeface="仿宋_GB2312" pitchFamily="49" charset="-122"/>
            </a:endParaRPr>
          </a:p>
          <a:p>
            <a:pPr lvl="1" eaLnBrk="1" hangingPunct="1">
              <a:spcBef>
                <a:spcPts val="1200"/>
              </a:spcBef>
              <a:buSzPct val="85000"/>
            </a:pPr>
            <a:r>
              <a:rPr lang="zh-CN" altLang="en-US" sz="2400" smtClean="0">
                <a:latin typeface="仿宋_GB2312" pitchFamily="49" charset="-122"/>
              </a:rPr>
              <a:t>接收程序 等待，接收帧，数据送高层，发送应答帧。</a:t>
            </a:r>
            <a:endParaRPr lang="zh-CN" altLang="en-US" sz="2400" smtClean="0">
              <a:latin typeface="仿宋_GB2312" pitchFamily="49" charset="-122"/>
            </a:endParaRPr>
          </a:p>
        </p:txBody>
      </p:sp>
      <p:sp>
        <p:nvSpPr>
          <p:cNvPr id="47107" name="Rectangle 1029"/>
          <p:cNvSpPr>
            <a:spLocks noGrp="1" noChangeArrowheads="1"/>
          </p:cNvSpPr>
          <p:nvPr>
            <p:ph type="title"/>
          </p:nvPr>
        </p:nvSpPr>
        <p:spPr>
          <a:noFill/>
        </p:spPr>
        <p:txBody>
          <a:bodyPr/>
          <a:lstStyle/>
          <a:p>
            <a:pPr eaLnBrk="1" hangingPunct="1"/>
            <a:r>
              <a:rPr lang="zh-CN" altLang="en-US" smtClean="0"/>
              <a:t>单工停等协议（流量控制）</a:t>
            </a:r>
            <a:endParaRPr lang="zh-CN" altLang="en-US"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1000"/>
                                        <p:tgtEl>
                                          <p:spTgt spid="6147">
                                            <p:txEl>
                                              <p:pRg st="0" end="0"/>
                                            </p:txEl>
                                          </p:spTgt>
                                        </p:tgtEl>
                                      </p:cBhvr>
                                    </p:animEffect>
                                    <p:anim calcmode="lin" valueType="num">
                                      <p:cBhvr>
                                        <p:cTn id="8" dur="1000" fill="hold"/>
                                        <p:tgtEl>
                                          <p:spTgt spid="614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14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147">
                                            <p:txEl>
                                              <p:pRg st="1" end="1"/>
                                            </p:txEl>
                                          </p:spTgt>
                                        </p:tgtEl>
                                        <p:attrNameLst>
                                          <p:attrName>style.visibility</p:attrName>
                                        </p:attrNameLst>
                                      </p:cBhvr>
                                      <p:to>
                                        <p:strVal val="visible"/>
                                      </p:to>
                                    </p:set>
                                    <p:animEffect transition="in" filter="fade">
                                      <p:cBhvr>
                                        <p:cTn id="14" dur="1000"/>
                                        <p:tgtEl>
                                          <p:spTgt spid="6147">
                                            <p:txEl>
                                              <p:pRg st="1" end="1"/>
                                            </p:txEl>
                                          </p:spTgt>
                                        </p:tgtEl>
                                      </p:cBhvr>
                                    </p:animEffect>
                                    <p:anim calcmode="lin" valueType="num">
                                      <p:cBhvr>
                                        <p:cTn id="15" dur="1000" fill="hold"/>
                                        <p:tgtEl>
                                          <p:spTgt spid="614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14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147">
                                            <p:txEl>
                                              <p:pRg st="2" end="2"/>
                                            </p:txEl>
                                          </p:spTgt>
                                        </p:tgtEl>
                                        <p:attrNameLst>
                                          <p:attrName>style.visibility</p:attrName>
                                        </p:attrNameLst>
                                      </p:cBhvr>
                                      <p:to>
                                        <p:strVal val="visible"/>
                                      </p:to>
                                    </p:set>
                                    <p:animEffect transition="in" filter="fade">
                                      <p:cBhvr>
                                        <p:cTn id="21" dur="1000"/>
                                        <p:tgtEl>
                                          <p:spTgt spid="6147">
                                            <p:txEl>
                                              <p:pRg st="2" end="2"/>
                                            </p:txEl>
                                          </p:spTgt>
                                        </p:tgtEl>
                                      </p:cBhvr>
                                    </p:animEffect>
                                    <p:anim calcmode="lin" valueType="num">
                                      <p:cBhvr>
                                        <p:cTn id="22" dur="1000" fill="hold"/>
                                        <p:tgtEl>
                                          <p:spTgt spid="614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14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147">
                                            <p:txEl>
                                              <p:pRg st="3" end="3"/>
                                            </p:txEl>
                                          </p:spTgt>
                                        </p:tgtEl>
                                        <p:attrNameLst>
                                          <p:attrName>style.visibility</p:attrName>
                                        </p:attrNameLst>
                                      </p:cBhvr>
                                      <p:to>
                                        <p:strVal val="visible"/>
                                      </p:to>
                                    </p:set>
                                    <p:animEffect transition="in" filter="fade">
                                      <p:cBhvr>
                                        <p:cTn id="28" dur="1000"/>
                                        <p:tgtEl>
                                          <p:spTgt spid="6147">
                                            <p:txEl>
                                              <p:pRg st="3" end="3"/>
                                            </p:txEl>
                                          </p:spTgt>
                                        </p:tgtEl>
                                      </p:cBhvr>
                                    </p:animEffect>
                                    <p:anim calcmode="lin" valueType="num">
                                      <p:cBhvr>
                                        <p:cTn id="29" dur="1000" fill="hold"/>
                                        <p:tgtEl>
                                          <p:spTgt spid="614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14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147">
                                            <p:txEl>
                                              <p:pRg st="4" end="4"/>
                                            </p:txEl>
                                          </p:spTgt>
                                        </p:tgtEl>
                                        <p:attrNameLst>
                                          <p:attrName>style.visibility</p:attrName>
                                        </p:attrNameLst>
                                      </p:cBhvr>
                                      <p:to>
                                        <p:strVal val="visible"/>
                                      </p:to>
                                    </p:set>
                                    <p:animEffect transition="in" filter="fade">
                                      <p:cBhvr>
                                        <p:cTn id="35" dur="1000"/>
                                        <p:tgtEl>
                                          <p:spTgt spid="6147">
                                            <p:txEl>
                                              <p:pRg st="4" end="4"/>
                                            </p:txEl>
                                          </p:spTgt>
                                        </p:tgtEl>
                                      </p:cBhvr>
                                    </p:animEffect>
                                    <p:anim calcmode="lin" valueType="num">
                                      <p:cBhvr>
                                        <p:cTn id="36" dur="1000" fill="hold"/>
                                        <p:tgtEl>
                                          <p:spTgt spid="614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14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147">
                                            <p:txEl>
                                              <p:pRg st="5" end="5"/>
                                            </p:txEl>
                                          </p:spTgt>
                                        </p:tgtEl>
                                        <p:attrNameLst>
                                          <p:attrName>style.visibility</p:attrName>
                                        </p:attrNameLst>
                                      </p:cBhvr>
                                      <p:to>
                                        <p:strVal val="visible"/>
                                      </p:to>
                                    </p:set>
                                    <p:animEffect transition="in" filter="fade">
                                      <p:cBhvr>
                                        <p:cTn id="42" dur="1000"/>
                                        <p:tgtEl>
                                          <p:spTgt spid="6147">
                                            <p:txEl>
                                              <p:pRg st="5" end="5"/>
                                            </p:txEl>
                                          </p:spTgt>
                                        </p:tgtEl>
                                      </p:cBhvr>
                                    </p:animEffect>
                                    <p:anim calcmode="lin" valueType="num">
                                      <p:cBhvr>
                                        <p:cTn id="43" dur="1000" fill="hold"/>
                                        <p:tgtEl>
                                          <p:spTgt spid="614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614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6147">
                                            <p:txEl>
                                              <p:pRg st="6" end="6"/>
                                            </p:txEl>
                                          </p:spTgt>
                                        </p:tgtEl>
                                        <p:attrNameLst>
                                          <p:attrName>style.visibility</p:attrName>
                                        </p:attrNameLst>
                                      </p:cBhvr>
                                      <p:to>
                                        <p:strVal val="visible"/>
                                      </p:to>
                                    </p:set>
                                    <p:animEffect transition="in" filter="fade">
                                      <p:cBhvr>
                                        <p:cTn id="49" dur="1000"/>
                                        <p:tgtEl>
                                          <p:spTgt spid="6147">
                                            <p:txEl>
                                              <p:pRg st="6" end="6"/>
                                            </p:txEl>
                                          </p:spTgt>
                                        </p:tgtEl>
                                      </p:cBhvr>
                                    </p:animEffect>
                                    <p:anim calcmode="lin" valueType="num">
                                      <p:cBhvr>
                                        <p:cTn id="50" dur="1000" fill="hold"/>
                                        <p:tgtEl>
                                          <p:spTgt spid="6147">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614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6147">
                                            <p:txEl>
                                              <p:pRg st="7" end="7"/>
                                            </p:txEl>
                                          </p:spTgt>
                                        </p:tgtEl>
                                        <p:attrNameLst>
                                          <p:attrName>style.visibility</p:attrName>
                                        </p:attrNameLst>
                                      </p:cBhvr>
                                      <p:to>
                                        <p:strVal val="visible"/>
                                      </p:to>
                                    </p:set>
                                    <p:animEffect transition="in" filter="fade">
                                      <p:cBhvr>
                                        <p:cTn id="56" dur="1000"/>
                                        <p:tgtEl>
                                          <p:spTgt spid="6147">
                                            <p:txEl>
                                              <p:pRg st="7" end="7"/>
                                            </p:txEl>
                                          </p:spTgt>
                                        </p:tgtEl>
                                      </p:cBhvr>
                                    </p:animEffect>
                                    <p:anim calcmode="lin" valueType="num">
                                      <p:cBhvr>
                                        <p:cTn id="57" dur="1000" fill="hold"/>
                                        <p:tgtEl>
                                          <p:spTgt spid="6147">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614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0" y="25034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endParaRPr lang="zh-CN" altLang="en-US" sz="2800">
              <a:solidFill>
                <a:schemeClr val="accent2"/>
              </a:solidFill>
              <a:ea typeface="黑体" panose="02010609060101010101" pitchFamily="49" charset="-122"/>
            </a:endParaRPr>
          </a:p>
        </p:txBody>
      </p:sp>
      <p:sp>
        <p:nvSpPr>
          <p:cNvPr id="49155" name="标题 1"/>
          <p:cNvSpPr>
            <a:spLocks noGrp="1"/>
          </p:cNvSpPr>
          <p:nvPr>
            <p:ph type="title"/>
          </p:nvPr>
        </p:nvSpPr>
        <p:spPr/>
        <p:txBody>
          <a:bodyPr/>
          <a:lstStyle/>
          <a:p>
            <a:pPr eaLnBrk="1" hangingPunct="1"/>
            <a:r>
              <a:rPr lang="zh-CN" altLang="en-US" smtClean="0"/>
              <a:t>单工停等协议（流量控制）</a:t>
            </a:r>
            <a:endParaRPr lang="zh-CN" altLang="en-US"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028950" y="1562100"/>
            <a:ext cx="30861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ChangeArrowheads="1"/>
          </p:cNvSpPr>
          <p:nvPr/>
        </p:nvSpPr>
        <p:spPr bwMode="auto">
          <a:xfrm>
            <a:off x="4308475" y="3025775"/>
            <a:ext cx="527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marL="342900" indent="-342900">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ctr" eaLnBrk="1" hangingPunct="1"/>
            <a:endParaRPr lang="zh-CN" altLang="zh-CN" sz="2800" b="0">
              <a:solidFill>
                <a:schemeClr val="accent2"/>
              </a:solidFill>
              <a:ea typeface="黑体" panose="02010609060101010101" pitchFamily="49" charset="-122"/>
            </a:endParaRPr>
          </a:p>
        </p:txBody>
      </p:sp>
      <p:sp>
        <p:nvSpPr>
          <p:cNvPr id="50179" name="Text Box 6"/>
          <p:cNvSpPr txBox="1">
            <a:spLocks noChangeArrowheads="1"/>
          </p:cNvSpPr>
          <p:nvPr/>
        </p:nvSpPr>
        <p:spPr bwMode="auto">
          <a:xfrm>
            <a:off x="4172228" y="260350"/>
            <a:ext cx="46987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Font typeface="Wingdings" panose="05000000000000000000" pitchFamily="2" charset="2"/>
              <a:buNone/>
            </a:pPr>
            <a:r>
              <a:rPr lang="zh-CN" altLang="en-US" b="0" dirty="0">
                <a:solidFill>
                  <a:schemeClr val="bg1"/>
                </a:solidFill>
                <a:latin typeface="黑体" panose="02010609060101010101" pitchFamily="49" charset="-122"/>
                <a:ea typeface="黑体" panose="02010609060101010101" pitchFamily="49" charset="-122"/>
              </a:rPr>
              <a:t>数据帧在链路上传输情况</a:t>
            </a:r>
            <a:endParaRPr lang="zh-CN" altLang="en-US" b="0" dirty="0">
              <a:solidFill>
                <a:schemeClr val="bg1"/>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1858963"/>
            <a:ext cx="234315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8550" y="1847850"/>
            <a:ext cx="2085975"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6600" y="1847850"/>
            <a:ext cx="232410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91325" y="1863725"/>
            <a:ext cx="22860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250825" y="1268413"/>
            <a:ext cx="8893175" cy="5246687"/>
          </a:xfrm>
        </p:spPr>
        <p:txBody>
          <a:bodyPr/>
          <a:lstStyle/>
          <a:p>
            <a:pPr eaLnBrk="1" hangingPunct="1"/>
            <a:r>
              <a:rPr lang="zh-CN" altLang="en-US" sz="2800" dirty="0" smtClean="0">
                <a:latin typeface="宋体" panose="02010600030101010101" pitchFamily="2" charset="-122"/>
              </a:rPr>
              <a:t>增加约束条件：信道有</a:t>
            </a:r>
            <a:r>
              <a:rPr lang="zh-CN" altLang="en-US" sz="2800" dirty="0" smtClean="0">
                <a:solidFill>
                  <a:schemeClr val="hlink"/>
                </a:solidFill>
                <a:latin typeface="宋体" panose="02010600030101010101" pitchFamily="2" charset="-122"/>
              </a:rPr>
              <a:t>差错</a:t>
            </a:r>
            <a:r>
              <a:rPr lang="zh-CN" altLang="en-US" sz="2800" dirty="0" smtClean="0">
                <a:latin typeface="宋体" panose="02010600030101010101" pitchFamily="2" charset="-122"/>
              </a:rPr>
              <a:t>，数据帧可能</a:t>
            </a:r>
            <a:r>
              <a:rPr lang="zh-CN" altLang="en-US" sz="2800" dirty="0" smtClean="0">
                <a:solidFill>
                  <a:schemeClr val="hlink"/>
                </a:solidFill>
                <a:latin typeface="宋体" panose="02010600030101010101" pitchFamily="2" charset="-122"/>
              </a:rPr>
              <a:t>损坏或丢失</a:t>
            </a:r>
            <a:r>
              <a:rPr lang="zh-CN" altLang="en-US" sz="2800" dirty="0" smtClean="0">
                <a:latin typeface="宋体" panose="02010600030101010101" pitchFamily="2" charset="-122"/>
              </a:rPr>
              <a:t>。</a:t>
            </a:r>
            <a:endParaRPr lang="zh-CN" altLang="en-US" sz="2800" dirty="0" smtClean="0">
              <a:latin typeface="宋体" panose="02010600030101010101" pitchFamily="2" charset="-122"/>
            </a:endParaRPr>
          </a:p>
          <a:p>
            <a:pPr eaLnBrk="1" hangingPunct="1"/>
            <a:r>
              <a:rPr lang="zh-CN" altLang="en-US" sz="2800" dirty="0" smtClean="0">
                <a:latin typeface="宋体" panose="02010600030101010101" pitchFamily="2" charset="-122"/>
              </a:rPr>
              <a:t>解决方法</a:t>
            </a:r>
            <a:endParaRPr lang="zh-CN" altLang="en-US" sz="2800" dirty="0" smtClean="0">
              <a:latin typeface="宋体" panose="02010600030101010101" pitchFamily="2" charset="-122"/>
            </a:endParaRPr>
          </a:p>
          <a:p>
            <a:pPr lvl="1" eaLnBrk="1" hangingPunct="1"/>
            <a:r>
              <a:rPr lang="zh-CN" altLang="en-US" dirty="0" smtClean="0">
                <a:latin typeface="宋体" panose="02010600030101010101" pitchFamily="2" charset="-122"/>
              </a:rPr>
              <a:t>常使用</a:t>
            </a:r>
            <a:r>
              <a:rPr lang="zh-CN" altLang="en-US" dirty="0" smtClean="0">
                <a:solidFill>
                  <a:schemeClr val="hlink"/>
                </a:solidFill>
                <a:latin typeface="宋体" panose="02010600030101010101" pitchFamily="2" charset="-122"/>
              </a:rPr>
              <a:t>正向应答</a:t>
            </a:r>
            <a:r>
              <a:rPr lang="en-US" altLang="zh-CN" dirty="0" smtClean="0">
                <a:solidFill>
                  <a:schemeClr val="hlink"/>
                </a:solidFill>
                <a:latin typeface="宋体" panose="02010600030101010101" pitchFamily="2" charset="-122"/>
              </a:rPr>
              <a:t>+</a:t>
            </a:r>
            <a:r>
              <a:rPr lang="zh-CN" altLang="en-US" dirty="0" smtClean="0">
                <a:solidFill>
                  <a:schemeClr val="hlink"/>
                </a:solidFill>
                <a:latin typeface="宋体" panose="02010600030101010101" pitchFamily="2" charset="-122"/>
              </a:rPr>
              <a:t>重发机制</a:t>
            </a:r>
            <a:r>
              <a:rPr lang="zh-CN" altLang="en-US" dirty="0" smtClean="0">
                <a:latin typeface="宋体" panose="02010600030101010101" pitchFamily="2" charset="-122"/>
              </a:rPr>
              <a:t>来解决差错控制。</a:t>
            </a:r>
            <a:endParaRPr lang="zh-CN" altLang="en-US" dirty="0" smtClean="0">
              <a:latin typeface="宋体" panose="02010600030101010101" pitchFamily="2" charset="-122"/>
            </a:endParaRPr>
          </a:p>
          <a:p>
            <a:pPr lvl="1" eaLnBrk="1" hangingPunct="1"/>
            <a:r>
              <a:rPr lang="zh-CN" altLang="en-US" dirty="0" smtClean="0">
                <a:latin typeface="宋体" panose="02010600030101010101" pitchFamily="2" charset="-122"/>
              </a:rPr>
              <a:t>数据序号采用</a:t>
            </a:r>
            <a:r>
              <a:rPr lang="zh-CN" altLang="en-US" dirty="0" smtClean="0">
                <a:solidFill>
                  <a:schemeClr val="hlink"/>
                </a:solidFill>
                <a:latin typeface="宋体" panose="02010600030101010101" pitchFamily="2" charset="-122"/>
              </a:rPr>
              <a:t>循环序号</a:t>
            </a:r>
            <a:r>
              <a:rPr lang="zh-CN" altLang="en-US" dirty="0" smtClean="0">
                <a:latin typeface="宋体" panose="02010600030101010101" pitchFamily="2" charset="-122"/>
              </a:rPr>
              <a:t>机制。 </a:t>
            </a:r>
            <a:endParaRPr lang="zh-CN" altLang="en-US" dirty="0" smtClean="0">
              <a:latin typeface="宋体" panose="02010600030101010101" pitchFamily="2" charset="-122"/>
            </a:endParaRPr>
          </a:p>
          <a:p>
            <a:pPr lvl="1" eaLnBrk="1" hangingPunct="1"/>
            <a:r>
              <a:rPr lang="zh-CN" altLang="en-US" dirty="0" smtClean="0">
                <a:latin typeface="宋体" panose="02010600030101010101" pitchFamily="2" charset="-122"/>
              </a:rPr>
              <a:t>应答方式</a:t>
            </a:r>
            <a:endParaRPr lang="zh-CN" altLang="en-US" dirty="0" smtClean="0">
              <a:latin typeface="宋体" panose="02010600030101010101" pitchFamily="2" charset="-122"/>
            </a:endParaRPr>
          </a:p>
          <a:p>
            <a:pPr lvl="2" eaLnBrk="1" hangingPunct="1"/>
            <a:r>
              <a:rPr lang="zh-CN" altLang="en-US" sz="2800" dirty="0" smtClean="0">
                <a:solidFill>
                  <a:srgbClr val="FF3300"/>
                </a:solidFill>
                <a:latin typeface="宋体" panose="02010600030101010101" pitchFamily="2" charset="-122"/>
              </a:rPr>
              <a:t>单帧应答：应答序号为某一个正确帧的序号</a:t>
            </a:r>
            <a:endParaRPr lang="zh-CN" altLang="en-US" sz="2800" dirty="0" smtClean="0">
              <a:solidFill>
                <a:srgbClr val="FF3300"/>
              </a:solidFill>
              <a:latin typeface="宋体" panose="02010600030101010101" pitchFamily="2" charset="-122"/>
            </a:endParaRPr>
          </a:p>
          <a:p>
            <a:pPr lvl="2" eaLnBrk="1" hangingPunct="1"/>
            <a:r>
              <a:rPr lang="zh-CN" altLang="en-US" sz="2800" dirty="0" smtClean="0">
                <a:solidFill>
                  <a:srgbClr val="FF3300"/>
                </a:solidFill>
                <a:latin typeface="宋体" panose="02010600030101010101" pitchFamily="2" charset="-122"/>
              </a:rPr>
              <a:t>成批应答：应答序号为下一个期望接收的序号</a:t>
            </a:r>
            <a:endParaRPr lang="zh-CN" altLang="en-US" sz="2800" dirty="0" smtClean="0">
              <a:solidFill>
                <a:srgbClr val="FF3300"/>
              </a:solidFill>
              <a:latin typeface="宋体" panose="02010600030101010101" pitchFamily="2" charset="-122"/>
            </a:endParaRPr>
          </a:p>
          <a:p>
            <a:pPr lvl="1" eaLnBrk="1" hangingPunct="1"/>
            <a:r>
              <a:rPr lang="zh-CN" altLang="en-US" dirty="0" smtClean="0">
                <a:solidFill>
                  <a:schemeClr val="hlink"/>
                </a:solidFill>
                <a:latin typeface="宋体" panose="02010600030101010101" pitchFamily="2" charset="-122"/>
              </a:rPr>
              <a:t>附载应答</a:t>
            </a:r>
            <a:r>
              <a:rPr lang="zh-CN" altLang="en-US" dirty="0" smtClean="0">
                <a:latin typeface="宋体" panose="02010600030101010101" pitchFamily="2" charset="-122"/>
              </a:rPr>
              <a:t>：把应答帧的序号加在数据帧中一并发送，以提高效率。</a:t>
            </a:r>
            <a:endParaRPr lang="zh-CN" altLang="en-US" dirty="0" smtClean="0">
              <a:latin typeface="宋体" panose="02010600030101010101" pitchFamily="2" charset="-122"/>
            </a:endParaRPr>
          </a:p>
        </p:txBody>
      </p:sp>
      <p:sp>
        <p:nvSpPr>
          <p:cNvPr id="51203" name="Rectangle 5"/>
          <p:cNvSpPr>
            <a:spLocks noGrp="1" noChangeArrowheads="1"/>
          </p:cNvSpPr>
          <p:nvPr>
            <p:ph type="title"/>
          </p:nvPr>
        </p:nvSpPr>
        <p:spPr>
          <a:noFill/>
        </p:spPr>
        <p:txBody>
          <a:bodyPr/>
          <a:lstStyle/>
          <a:p>
            <a:pPr eaLnBrk="1" hangingPunct="1"/>
            <a:r>
              <a:rPr lang="zh-CN" altLang="en-US" dirty="0" smtClean="0"/>
              <a:t>单工停等协议（差错情况）</a:t>
            </a:r>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7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Group 4"/>
          <p:cNvGrpSpPr/>
          <p:nvPr/>
        </p:nvGrpSpPr>
        <p:grpSpPr bwMode="auto">
          <a:xfrm>
            <a:off x="560388" y="1196975"/>
            <a:ext cx="7683500" cy="4749800"/>
            <a:chOff x="333" y="845"/>
            <a:chExt cx="5155" cy="3264"/>
          </a:xfrm>
        </p:grpSpPr>
        <p:sp>
          <p:nvSpPr>
            <p:cNvPr id="53254" name="Line 1026"/>
            <p:cNvSpPr>
              <a:spLocks noChangeShapeType="1"/>
            </p:cNvSpPr>
            <p:nvPr/>
          </p:nvSpPr>
          <p:spPr bwMode="auto">
            <a:xfrm flipH="1">
              <a:off x="720" y="3168"/>
              <a:ext cx="1056"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55" name="Rectangle 1027"/>
            <p:cNvSpPr>
              <a:spLocks noChangeArrowheads="1"/>
            </p:cNvSpPr>
            <p:nvPr/>
          </p:nvSpPr>
          <p:spPr bwMode="auto">
            <a:xfrm>
              <a:off x="897" y="941"/>
              <a:ext cx="1536" cy="288"/>
            </a:xfrm>
            <a:prstGeom prst="rect">
              <a:avLst/>
            </a:prstGeom>
            <a:solidFill>
              <a:srgbClr val="F5F2BB"/>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en-US" altLang="zh-CN" sz="2000" b="0">
                  <a:latin typeface="宋体" panose="02010600030101010101" pitchFamily="2" charset="-122"/>
                </a:rPr>
                <a:t> </a:t>
              </a:r>
              <a:r>
                <a:rPr lang="zh-CN" altLang="en-US" sz="2000" b="0">
                  <a:latin typeface="宋体" panose="02010600030101010101" pitchFamily="2" charset="-122"/>
                </a:rPr>
                <a:t>网络层取数，成帧</a:t>
              </a:r>
              <a:endParaRPr lang="zh-CN" altLang="en-US" sz="2000" b="0">
                <a:latin typeface="宋体" panose="02010600030101010101" pitchFamily="2" charset="-122"/>
              </a:endParaRPr>
            </a:p>
          </p:txBody>
        </p:sp>
        <p:sp>
          <p:nvSpPr>
            <p:cNvPr id="53256" name="Rectangle 1028"/>
            <p:cNvSpPr>
              <a:spLocks noChangeArrowheads="1"/>
            </p:cNvSpPr>
            <p:nvPr/>
          </p:nvSpPr>
          <p:spPr bwMode="auto">
            <a:xfrm>
              <a:off x="1281" y="1517"/>
              <a:ext cx="672" cy="288"/>
            </a:xfrm>
            <a:prstGeom prst="rect">
              <a:avLst/>
            </a:prstGeom>
            <a:solidFill>
              <a:srgbClr val="F5F2BB"/>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zh-CN" altLang="en-US" sz="2000" b="0">
                  <a:latin typeface="宋体" panose="02010600030101010101" pitchFamily="2" charset="-122"/>
                </a:rPr>
                <a:t>发送帧</a:t>
              </a:r>
              <a:endParaRPr lang="zh-CN" altLang="en-US" sz="2000" b="0">
                <a:latin typeface="宋体" panose="02010600030101010101" pitchFamily="2" charset="-122"/>
              </a:endParaRPr>
            </a:p>
          </p:txBody>
        </p:sp>
        <p:sp>
          <p:nvSpPr>
            <p:cNvPr id="53257" name="AutoShape 1029"/>
            <p:cNvSpPr>
              <a:spLocks noChangeArrowheads="1"/>
            </p:cNvSpPr>
            <p:nvPr/>
          </p:nvSpPr>
          <p:spPr bwMode="auto">
            <a:xfrm>
              <a:off x="3585" y="1037"/>
              <a:ext cx="1200" cy="384"/>
            </a:xfrm>
            <a:prstGeom prst="flowChartDecision">
              <a:avLst/>
            </a:prstGeom>
            <a:solidFill>
              <a:srgbClr val="F5F2BB"/>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zh-CN" altLang="en-US" sz="2000" b="0">
                  <a:latin typeface="宋体" panose="02010600030101010101" pitchFamily="2" charset="-122"/>
                </a:rPr>
                <a:t>帧到否</a:t>
              </a:r>
              <a:endParaRPr lang="zh-CN" altLang="en-US" sz="2000" b="0">
                <a:latin typeface="宋体" panose="02010600030101010101" pitchFamily="2" charset="-122"/>
              </a:endParaRPr>
            </a:p>
          </p:txBody>
        </p:sp>
        <p:sp>
          <p:nvSpPr>
            <p:cNvPr id="53258" name="AutoShape 1030"/>
            <p:cNvSpPr>
              <a:spLocks noChangeArrowheads="1"/>
            </p:cNvSpPr>
            <p:nvPr/>
          </p:nvSpPr>
          <p:spPr bwMode="auto">
            <a:xfrm>
              <a:off x="945" y="2093"/>
              <a:ext cx="1344" cy="384"/>
            </a:xfrm>
            <a:prstGeom prst="flowChartDecision">
              <a:avLst/>
            </a:prstGeom>
            <a:solidFill>
              <a:srgbClr val="F5F2BB"/>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zh-CN" altLang="en-US" sz="2000" b="0">
                  <a:latin typeface="宋体" panose="02010600030101010101" pitchFamily="2" charset="-122"/>
                </a:rPr>
                <a:t>应答到否</a:t>
              </a:r>
              <a:endParaRPr lang="zh-CN" altLang="en-US" sz="2000" b="0">
                <a:latin typeface="宋体" panose="02010600030101010101" pitchFamily="2" charset="-122"/>
              </a:endParaRPr>
            </a:p>
          </p:txBody>
        </p:sp>
        <p:sp>
          <p:nvSpPr>
            <p:cNvPr id="53259" name="Line 1031"/>
            <p:cNvSpPr>
              <a:spLocks noChangeShapeType="1"/>
            </p:cNvSpPr>
            <p:nvPr/>
          </p:nvSpPr>
          <p:spPr bwMode="auto">
            <a:xfrm>
              <a:off x="1617" y="1277"/>
              <a:ext cx="1" cy="24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60" name="Line 1032"/>
            <p:cNvSpPr>
              <a:spLocks noChangeShapeType="1"/>
            </p:cNvSpPr>
            <p:nvPr/>
          </p:nvSpPr>
          <p:spPr bwMode="auto">
            <a:xfrm>
              <a:off x="1617" y="1805"/>
              <a:ext cx="1" cy="28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61" name="Line 1033"/>
            <p:cNvSpPr>
              <a:spLocks noChangeShapeType="1"/>
            </p:cNvSpPr>
            <p:nvPr/>
          </p:nvSpPr>
          <p:spPr bwMode="auto">
            <a:xfrm>
              <a:off x="1617" y="2477"/>
              <a:ext cx="1" cy="28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62" name="Line 1034"/>
            <p:cNvSpPr>
              <a:spLocks noChangeShapeType="1"/>
            </p:cNvSpPr>
            <p:nvPr/>
          </p:nvSpPr>
          <p:spPr bwMode="auto">
            <a:xfrm>
              <a:off x="1665" y="3149"/>
              <a:ext cx="1" cy="24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63" name="Line 1035"/>
            <p:cNvSpPr>
              <a:spLocks noChangeShapeType="1"/>
            </p:cNvSpPr>
            <p:nvPr/>
          </p:nvSpPr>
          <p:spPr bwMode="auto">
            <a:xfrm>
              <a:off x="657" y="2957"/>
              <a:ext cx="384" cy="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64" name="Line 1036"/>
            <p:cNvSpPr>
              <a:spLocks noChangeShapeType="1"/>
            </p:cNvSpPr>
            <p:nvPr/>
          </p:nvSpPr>
          <p:spPr bwMode="auto">
            <a:xfrm flipV="1">
              <a:off x="657" y="1709"/>
              <a:ext cx="1" cy="124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65" name="Line 1037"/>
            <p:cNvSpPr>
              <a:spLocks noChangeShapeType="1"/>
            </p:cNvSpPr>
            <p:nvPr/>
          </p:nvSpPr>
          <p:spPr bwMode="auto">
            <a:xfrm>
              <a:off x="657" y="1709"/>
              <a:ext cx="624" cy="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66" name="Line 1038"/>
            <p:cNvSpPr>
              <a:spLocks noChangeShapeType="1"/>
            </p:cNvSpPr>
            <p:nvPr/>
          </p:nvSpPr>
          <p:spPr bwMode="auto">
            <a:xfrm>
              <a:off x="333" y="2285"/>
              <a:ext cx="612" cy="1"/>
            </a:xfrm>
            <a:prstGeom prst="line">
              <a:avLst/>
            </a:prstGeom>
            <a:noFill/>
            <a:ln w="9525">
              <a:solidFill>
                <a:schemeClr val="tx1"/>
              </a:solidFill>
              <a:round/>
              <a:head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67" name="Line 1039"/>
            <p:cNvSpPr>
              <a:spLocks noChangeShapeType="1"/>
            </p:cNvSpPr>
            <p:nvPr/>
          </p:nvSpPr>
          <p:spPr bwMode="auto">
            <a:xfrm>
              <a:off x="1665" y="3389"/>
              <a:ext cx="864" cy="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68" name="Line 1040"/>
            <p:cNvSpPr>
              <a:spLocks noChangeShapeType="1"/>
            </p:cNvSpPr>
            <p:nvPr/>
          </p:nvSpPr>
          <p:spPr bwMode="auto">
            <a:xfrm flipV="1">
              <a:off x="2529" y="2285"/>
              <a:ext cx="1" cy="110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69" name="Line 1041"/>
            <p:cNvSpPr>
              <a:spLocks noChangeShapeType="1"/>
            </p:cNvSpPr>
            <p:nvPr/>
          </p:nvSpPr>
          <p:spPr bwMode="auto">
            <a:xfrm flipH="1">
              <a:off x="2289" y="2285"/>
              <a:ext cx="240" cy="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70" name="AutoShape 1042"/>
            <p:cNvSpPr>
              <a:spLocks noChangeArrowheads="1"/>
            </p:cNvSpPr>
            <p:nvPr/>
          </p:nvSpPr>
          <p:spPr bwMode="auto">
            <a:xfrm>
              <a:off x="993" y="2765"/>
              <a:ext cx="1200" cy="384"/>
            </a:xfrm>
            <a:prstGeom prst="flowChartDecision">
              <a:avLst/>
            </a:prstGeom>
            <a:solidFill>
              <a:srgbClr val="F5F2BB"/>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zh-CN" altLang="en-US" sz="2000" b="0">
                  <a:latin typeface="宋体" panose="02010600030101010101" pitchFamily="2" charset="-122"/>
                </a:rPr>
                <a:t>超时否</a:t>
              </a:r>
              <a:endParaRPr lang="zh-CN" altLang="en-US" sz="2000" b="0">
                <a:latin typeface="宋体" panose="02010600030101010101" pitchFamily="2" charset="-122"/>
              </a:endParaRPr>
            </a:p>
          </p:txBody>
        </p:sp>
        <p:sp>
          <p:nvSpPr>
            <p:cNvPr id="53271" name="Line 1043"/>
            <p:cNvSpPr>
              <a:spLocks noChangeShapeType="1"/>
            </p:cNvSpPr>
            <p:nvPr/>
          </p:nvSpPr>
          <p:spPr bwMode="auto">
            <a:xfrm>
              <a:off x="4209" y="1421"/>
              <a:ext cx="1"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72" name="Line 1044"/>
            <p:cNvSpPr>
              <a:spLocks noChangeShapeType="1"/>
            </p:cNvSpPr>
            <p:nvPr/>
          </p:nvSpPr>
          <p:spPr bwMode="auto">
            <a:xfrm>
              <a:off x="4209" y="845"/>
              <a:ext cx="1"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73" name="Line 1045"/>
            <p:cNvSpPr>
              <a:spLocks noChangeShapeType="1"/>
            </p:cNvSpPr>
            <p:nvPr/>
          </p:nvSpPr>
          <p:spPr bwMode="auto">
            <a:xfrm>
              <a:off x="4785" y="1229"/>
              <a:ext cx="288" cy="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74" name="Line 1046"/>
            <p:cNvSpPr>
              <a:spLocks noChangeShapeType="1"/>
            </p:cNvSpPr>
            <p:nvPr/>
          </p:nvSpPr>
          <p:spPr bwMode="auto">
            <a:xfrm flipV="1">
              <a:off x="5073" y="941"/>
              <a:ext cx="1"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75" name="Line 1047"/>
            <p:cNvSpPr>
              <a:spLocks noChangeShapeType="1"/>
            </p:cNvSpPr>
            <p:nvPr/>
          </p:nvSpPr>
          <p:spPr bwMode="auto">
            <a:xfrm flipH="1">
              <a:off x="4209" y="941"/>
              <a:ext cx="1211" cy="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76" name="AutoShape 1048"/>
            <p:cNvSpPr>
              <a:spLocks noChangeArrowheads="1"/>
            </p:cNvSpPr>
            <p:nvPr/>
          </p:nvSpPr>
          <p:spPr bwMode="auto">
            <a:xfrm>
              <a:off x="3585" y="1613"/>
              <a:ext cx="1200" cy="336"/>
            </a:xfrm>
            <a:prstGeom prst="flowChartDecision">
              <a:avLst/>
            </a:prstGeom>
            <a:solidFill>
              <a:srgbClr val="F5F2BB"/>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zh-CN" altLang="en-US" sz="2000" b="0">
                  <a:latin typeface="宋体" panose="02010600030101010101" pitchFamily="2" charset="-122"/>
                </a:rPr>
                <a:t>重复否</a:t>
              </a:r>
              <a:endParaRPr lang="zh-CN" altLang="en-US" sz="2000" b="0">
                <a:latin typeface="宋体" panose="02010600030101010101" pitchFamily="2" charset="-122"/>
              </a:endParaRPr>
            </a:p>
          </p:txBody>
        </p:sp>
        <p:sp>
          <p:nvSpPr>
            <p:cNvPr id="53277" name="Line 1049"/>
            <p:cNvSpPr>
              <a:spLocks noChangeShapeType="1"/>
            </p:cNvSpPr>
            <p:nvPr/>
          </p:nvSpPr>
          <p:spPr bwMode="auto">
            <a:xfrm>
              <a:off x="4161" y="1949"/>
              <a:ext cx="1"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78" name="AutoShape 1050"/>
            <p:cNvSpPr>
              <a:spLocks noChangeArrowheads="1"/>
            </p:cNvSpPr>
            <p:nvPr/>
          </p:nvSpPr>
          <p:spPr bwMode="auto">
            <a:xfrm>
              <a:off x="3552" y="2160"/>
              <a:ext cx="1200" cy="288"/>
            </a:xfrm>
            <a:prstGeom prst="flowChartDecision">
              <a:avLst/>
            </a:prstGeom>
            <a:solidFill>
              <a:srgbClr val="F5F2BB"/>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zh-CN" altLang="en-US" sz="2000" b="0">
                  <a:latin typeface="宋体" panose="02010600030101010101" pitchFamily="2" charset="-122"/>
                </a:rPr>
                <a:t>正确否</a:t>
              </a:r>
              <a:endParaRPr lang="zh-CN" altLang="en-US" sz="2000" b="0">
                <a:latin typeface="宋体" panose="02010600030101010101" pitchFamily="2" charset="-122"/>
              </a:endParaRPr>
            </a:p>
          </p:txBody>
        </p:sp>
        <p:sp>
          <p:nvSpPr>
            <p:cNvPr id="53279" name="Rectangle 1051"/>
            <p:cNvSpPr>
              <a:spLocks noChangeArrowheads="1"/>
            </p:cNvSpPr>
            <p:nvPr/>
          </p:nvSpPr>
          <p:spPr bwMode="auto">
            <a:xfrm>
              <a:off x="3537" y="2669"/>
              <a:ext cx="1392" cy="288"/>
            </a:xfrm>
            <a:prstGeom prst="rect">
              <a:avLst/>
            </a:prstGeom>
            <a:solidFill>
              <a:srgbClr val="F5F2BB"/>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zh-CN" altLang="en-US" sz="2000" b="0">
                  <a:latin typeface="宋体" panose="02010600030101010101" pitchFamily="2" charset="-122"/>
                </a:rPr>
                <a:t>接收帧，送网络层</a:t>
              </a:r>
              <a:endParaRPr lang="zh-CN" altLang="en-US" sz="2000" b="0">
                <a:latin typeface="宋体" panose="02010600030101010101" pitchFamily="2" charset="-122"/>
              </a:endParaRPr>
            </a:p>
          </p:txBody>
        </p:sp>
        <p:sp>
          <p:nvSpPr>
            <p:cNvPr id="53280" name="Rectangle 1052"/>
            <p:cNvSpPr>
              <a:spLocks noChangeArrowheads="1"/>
            </p:cNvSpPr>
            <p:nvPr/>
          </p:nvSpPr>
          <p:spPr bwMode="auto">
            <a:xfrm>
              <a:off x="3873" y="3197"/>
              <a:ext cx="570" cy="288"/>
            </a:xfrm>
            <a:prstGeom prst="rect">
              <a:avLst/>
            </a:prstGeom>
            <a:solidFill>
              <a:srgbClr val="F5F2BB"/>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zh-CN" altLang="en-US" sz="2000" b="0">
                  <a:latin typeface="宋体" panose="02010600030101010101" pitchFamily="2" charset="-122"/>
                </a:rPr>
                <a:t>发应答</a:t>
              </a:r>
              <a:endParaRPr lang="zh-CN" altLang="en-US" sz="2000" b="0">
                <a:latin typeface="宋体" panose="02010600030101010101" pitchFamily="2" charset="-122"/>
              </a:endParaRPr>
            </a:p>
          </p:txBody>
        </p:sp>
        <p:sp>
          <p:nvSpPr>
            <p:cNvPr id="53281" name="Line 1053"/>
            <p:cNvSpPr>
              <a:spLocks noChangeShapeType="1"/>
            </p:cNvSpPr>
            <p:nvPr/>
          </p:nvSpPr>
          <p:spPr bwMode="auto">
            <a:xfrm>
              <a:off x="4785" y="1805"/>
              <a:ext cx="288" cy="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82" name="Line 1054"/>
            <p:cNvSpPr>
              <a:spLocks noChangeShapeType="1"/>
            </p:cNvSpPr>
            <p:nvPr/>
          </p:nvSpPr>
          <p:spPr bwMode="auto">
            <a:xfrm flipH="1">
              <a:off x="5073" y="1805"/>
              <a:ext cx="1" cy="153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83" name="Line 1055"/>
            <p:cNvSpPr>
              <a:spLocks noChangeShapeType="1"/>
            </p:cNvSpPr>
            <p:nvPr/>
          </p:nvSpPr>
          <p:spPr bwMode="auto">
            <a:xfrm flipH="1">
              <a:off x="4449" y="3341"/>
              <a:ext cx="624" cy="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84" name="Line 1056"/>
            <p:cNvSpPr>
              <a:spLocks noChangeShapeType="1"/>
            </p:cNvSpPr>
            <p:nvPr/>
          </p:nvSpPr>
          <p:spPr bwMode="auto">
            <a:xfrm>
              <a:off x="4161" y="2429"/>
              <a:ext cx="1" cy="24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85" name="Line 1057"/>
            <p:cNvSpPr>
              <a:spLocks noChangeShapeType="1"/>
            </p:cNvSpPr>
            <p:nvPr/>
          </p:nvSpPr>
          <p:spPr bwMode="auto">
            <a:xfrm>
              <a:off x="4161" y="2957"/>
              <a:ext cx="1" cy="24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86" name="Line 1058"/>
            <p:cNvSpPr>
              <a:spLocks noChangeShapeType="1"/>
            </p:cNvSpPr>
            <p:nvPr/>
          </p:nvSpPr>
          <p:spPr bwMode="auto">
            <a:xfrm flipV="1">
              <a:off x="4656" y="2304"/>
              <a:ext cx="76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87" name="Line 1059"/>
            <p:cNvSpPr>
              <a:spLocks noChangeShapeType="1"/>
            </p:cNvSpPr>
            <p:nvPr/>
          </p:nvSpPr>
          <p:spPr bwMode="auto">
            <a:xfrm flipV="1">
              <a:off x="1953" y="981"/>
              <a:ext cx="2197" cy="680"/>
            </a:xfrm>
            <a:prstGeom prst="line">
              <a:avLst/>
            </a:prstGeom>
            <a:noFill/>
            <a:ln w="28575">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88" name="Line 1060"/>
            <p:cNvSpPr>
              <a:spLocks noChangeShapeType="1"/>
            </p:cNvSpPr>
            <p:nvPr/>
          </p:nvSpPr>
          <p:spPr bwMode="auto">
            <a:xfrm flipH="1" flipV="1">
              <a:off x="1610" y="1933"/>
              <a:ext cx="2256" cy="1401"/>
            </a:xfrm>
            <a:prstGeom prst="line">
              <a:avLst/>
            </a:prstGeom>
            <a:noFill/>
            <a:ln w="28575">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89" name="Oval 1061"/>
            <p:cNvSpPr>
              <a:spLocks noChangeArrowheads="1"/>
            </p:cNvSpPr>
            <p:nvPr/>
          </p:nvSpPr>
          <p:spPr bwMode="auto">
            <a:xfrm>
              <a:off x="2625" y="1229"/>
              <a:ext cx="720" cy="288"/>
            </a:xfrm>
            <a:prstGeom prst="ellipse">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400" b="0">
                  <a:latin typeface="宋体" panose="02010600030101010101" pitchFamily="2" charset="-122"/>
                </a:rPr>
                <a:t>发送帧</a:t>
              </a:r>
              <a:endParaRPr lang="zh-CN" altLang="en-US" sz="2400" b="0">
                <a:latin typeface="宋体" panose="02010600030101010101" pitchFamily="2" charset="-122"/>
              </a:endParaRPr>
            </a:p>
          </p:txBody>
        </p:sp>
        <p:sp>
          <p:nvSpPr>
            <p:cNvPr id="53290" name="Oval 1062"/>
            <p:cNvSpPr>
              <a:spLocks noChangeArrowheads="1"/>
            </p:cNvSpPr>
            <p:nvPr/>
          </p:nvSpPr>
          <p:spPr bwMode="auto">
            <a:xfrm>
              <a:off x="2608" y="2659"/>
              <a:ext cx="912" cy="288"/>
            </a:xfrm>
            <a:prstGeom prst="ellipse">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400" b="0">
                  <a:latin typeface="宋体" panose="02010600030101010101" pitchFamily="2" charset="-122"/>
                </a:rPr>
                <a:t>应答帧</a:t>
              </a:r>
              <a:endParaRPr lang="zh-CN" altLang="en-US" sz="2400" b="0">
                <a:latin typeface="宋体" panose="02010600030101010101" pitchFamily="2" charset="-122"/>
              </a:endParaRPr>
            </a:p>
          </p:txBody>
        </p:sp>
        <p:sp>
          <p:nvSpPr>
            <p:cNvPr id="53291" name="Text Box 1063"/>
            <p:cNvSpPr txBox="1">
              <a:spLocks noChangeArrowheads="1"/>
            </p:cNvSpPr>
            <p:nvPr/>
          </p:nvSpPr>
          <p:spPr bwMode="auto">
            <a:xfrm>
              <a:off x="4209" y="1373"/>
              <a:ext cx="28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1800" b="0">
                  <a:solidFill>
                    <a:schemeClr val="tx1"/>
                  </a:solidFill>
                  <a:latin typeface="宋体" panose="02010600030101010101" pitchFamily="2" charset="-122"/>
                </a:rPr>
                <a:t>Y</a:t>
              </a:r>
              <a:endParaRPr lang="en-US" altLang="zh-CN" sz="1800" b="0">
                <a:solidFill>
                  <a:schemeClr val="tx1"/>
                </a:solidFill>
                <a:latin typeface="宋体" panose="02010600030101010101" pitchFamily="2" charset="-122"/>
              </a:endParaRPr>
            </a:p>
          </p:txBody>
        </p:sp>
        <p:sp>
          <p:nvSpPr>
            <p:cNvPr id="53292" name="Text Box 1064"/>
            <p:cNvSpPr txBox="1">
              <a:spLocks noChangeArrowheads="1"/>
            </p:cNvSpPr>
            <p:nvPr/>
          </p:nvSpPr>
          <p:spPr bwMode="auto">
            <a:xfrm>
              <a:off x="4737" y="941"/>
              <a:ext cx="288"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400" b="0">
                  <a:solidFill>
                    <a:schemeClr val="tx1"/>
                  </a:solidFill>
                  <a:latin typeface="宋体" panose="02010600030101010101" pitchFamily="2" charset="-122"/>
                </a:rPr>
                <a:t>N</a:t>
              </a:r>
              <a:endParaRPr lang="en-US" altLang="zh-CN" sz="2400" b="0">
                <a:solidFill>
                  <a:schemeClr val="tx1"/>
                </a:solidFill>
                <a:latin typeface="宋体" panose="02010600030101010101" pitchFamily="2" charset="-122"/>
              </a:endParaRPr>
            </a:p>
          </p:txBody>
        </p:sp>
        <p:sp>
          <p:nvSpPr>
            <p:cNvPr id="53293" name="Text Box 1065"/>
            <p:cNvSpPr txBox="1">
              <a:spLocks noChangeArrowheads="1"/>
            </p:cNvSpPr>
            <p:nvPr/>
          </p:nvSpPr>
          <p:spPr bwMode="auto">
            <a:xfrm>
              <a:off x="705" y="2045"/>
              <a:ext cx="287"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400" b="0">
                  <a:solidFill>
                    <a:schemeClr val="tx1"/>
                  </a:solidFill>
                  <a:latin typeface="宋体" panose="02010600030101010101" pitchFamily="2" charset="-122"/>
                </a:rPr>
                <a:t>Y</a:t>
              </a:r>
              <a:endParaRPr lang="en-US" altLang="zh-CN" sz="2400" b="0">
                <a:solidFill>
                  <a:schemeClr val="tx1"/>
                </a:solidFill>
                <a:latin typeface="宋体" panose="02010600030101010101" pitchFamily="2" charset="-122"/>
              </a:endParaRPr>
            </a:p>
          </p:txBody>
        </p:sp>
        <p:sp>
          <p:nvSpPr>
            <p:cNvPr id="53294" name="Text Box 1066"/>
            <p:cNvSpPr txBox="1">
              <a:spLocks noChangeArrowheads="1"/>
            </p:cNvSpPr>
            <p:nvPr/>
          </p:nvSpPr>
          <p:spPr bwMode="auto">
            <a:xfrm>
              <a:off x="1377" y="2477"/>
              <a:ext cx="288"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400" b="0">
                  <a:solidFill>
                    <a:schemeClr val="tx1"/>
                  </a:solidFill>
                  <a:latin typeface="宋体" panose="02010600030101010101" pitchFamily="2" charset="-122"/>
                </a:rPr>
                <a:t>N</a:t>
              </a:r>
              <a:endParaRPr lang="en-US" altLang="zh-CN" sz="2400" b="0">
                <a:solidFill>
                  <a:schemeClr val="tx1"/>
                </a:solidFill>
                <a:latin typeface="宋体" panose="02010600030101010101" pitchFamily="2" charset="-122"/>
              </a:endParaRPr>
            </a:p>
          </p:txBody>
        </p:sp>
        <p:sp>
          <p:nvSpPr>
            <p:cNvPr id="53295" name="Text Box 1067"/>
            <p:cNvSpPr txBox="1">
              <a:spLocks noChangeArrowheads="1"/>
            </p:cNvSpPr>
            <p:nvPr/>
          </p:nvSpPr>
          <p:spPr bwMode="auto">
            <a:xfrm>
              <a:off x="705" y="2717"/>
              <a:ext cx="287"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400" b="0">
                  <a:solidFill>
                    <a:schemeClr val="tx1"/>
                  </a:solidFill>
                  <a:latin typeface="宋体" panose="02010600030101010101" pitchFamily="2" charset="-122"/>
                </a:rPr>
                <a:t>Y</a:t>
              </a:r>
              <a:endParaRPr lang="en-US" altLang="zh-CN" sz="2400" b="0">
                <a:solidFill>
                  <a:schemeClr val="tx1"/>
                </a:solidFill>
                <a:latin typeface="宋体" panose="02010600030101010101" pitchFamily="2" charset="-122"/>
              </a:endParaRPr>
            </a:p>
          </p:txBody>
        </p:sp>
        <p:sp>
          <p:nvSpPr>
            <p:cNvPr id="53296" name="Text Box 1068"/>
            <p:cNvSpPr txBox="1">
              <a:spLocks noChangeArrowheads="1"/>
            </p:cNvSpPr>
            <p:nvPr/>
          </p:nvSpPr>
          <p:spPr bwMode="auto">
            <a:xfrm>
              <a:off x="1714" y="3149"/>
              <a:ext cx="287"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400" b="0">
                  <a:solidFill>
                    <a:schemeClr val="tx1"/>
                  </a:solidFill>
                  <a:latin typeface="宋体" panose="02010600030101010101" pitchFamily="2" charset="-122"/>
                </a:rPr>
                <a:t>N</a:t>
              </a:r>
              <a:endParaRPr lang="en-US" altLang="zh-CN" sz="2400" b="0">
                <a:solidFill>
                  <a:schemeClr val="tx1"/>
                </a:solidFill>
                <a:latin typeface="宋体" panose="02010600030101010101" pitchFamily="2" charset="-122"/>
              </a:endParaRPr>
            </a:p>
          </p:txBody>
        </p:sp>
        <p:sp>
          <p:nvSpPr>
            <p:cNvPr id="53297" name="Text Box 1069"/>
            <p:cNvSpPr txBox="1">
              <a:spLocks noChangeArrowheads="1"/>
            </p:cNvSpPr>
            <p:nvPr/>
          </p:nvSpPr>
          <p:spPr bwMode="auto">
            <a:xfrm>
              <a:off x="4740" y="1980"/>
              <a:ext cx="28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1800" b="0">
                  <a:solidFill>
                    <a:schemeClr val="tx1"/>
                  </a:solidFill>
                  <a:latin typeface="宋体" panose="02010600030101010101" pitchFamily="2" charset="-122"/>
                </a:rPr>
                <a:t>N</a:t>
              </a:r>
              <a:endParaRPr lang="en-US" altLang="zh-CN" sz="1800" b="0">
                <a:solidFill>
                  <a:schemeClr val="tx1"/>
                </a:solidFill>
                <a:latin typeface="宋体" panose="02010600030101010101" pitchFamily="2" charset="-122"/>
              </a:endParaRPr>
            </a:p>
          </p:txBody>
        </p:sp>
        <p:sp>
          <p:nvSpPr>
            <p:cNvPr id="53298" name="Text Box 1070"/>
            <p:cNvSpPr txBox="1">
              <a:spLocks noChangeArrowheads="1"/>
            </p:cNvSpPr>
            <p:nvPr/>
          </p:nvSpPr>
          <p:spPr bwMode="auto">
            <a:xfrm>
              <a:off x="4105" y="2388"/>
              <a:ext cx="288"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400" b="0">
                  <a:solidFill>
                    <a:schemeClr val="tx1"/>
                  </a:solidFill>
                  <a:latin typeface="宋体" panose="02010600030101010101" pitchFamily="2" charset="-122"/>
                </a:rPr>
                <a:t>Y</a:t>
              </a:r>
              <a:endParaRPr lang="en-US" altLang="zh-CN" sz="2400" b="0">
                <a:solidFill>
                  <a:schemeClr val="tx1"/>
                </a:solidFill>
                <a:latin typeface="宋体" panose="02010600030101010101" pitchFamily="2" charset="-122"/>
              </a:endParaRPr>
            </a:p>
          </p:txBody>
        </p:sp>
        <p:sp>
          <p:nvSpPr>
            <p:cNvPr id="53299" name="AutoShape 1071"/>
            <p:cNvSpPr>
              <a:spLocks noChangeArrowheads="1"/>
            </p:cNvSpPr>
            <p:nvPr/>
          </p:nvSpPr>
          <p:spPr bwMode="auto">
            <a:xfrm>
              <a:off x="801" y="3149"/>
              <a:ext cx="528" cy="768"/>
            </a:xfrm>
            <a:prstGeom prst="curvedRightArrow">
              <a:avLst>
                <a:gd name="adj1" fmla="val 29226"/>
                <a:gd name="adj2" fmla="val 58182"/>
                <a:gd name="adj3" fmla="val 33333"/>
              </a:avLst>
            </a:prstGeom>
            <a:solidFill>
              <a:srgbClr val="00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endParaRPr lang="zh-CN" altLang="en-US" sz="2800">
                <a:solidFill>
                  <a:schemeClr val="accent2"/>
                </a:solidFill>
                <a:ea typeface="黑体" panose="02010609060101010101" pitchFamily="49" charset="-122"/>
              </a:endParaRPr>
            </a:p>
          </p:txBody>
        </p:sp>
        <p:sp>
          <p:nvSpPr>
            <p:cNvPr id="53300" name="Oval 1072"/>
            <p:cNvSpPr>
              <a:spLocks noChangeArrowheads="1"/>
            </p:cNvSpPr>
            <p:nvPr/>
          </p:nvSpPr>
          <p:spPr bwMode="auto">
            <a:xfrm>
              <a:off x="1377" y="3629"/>
              <a:ext cx="1008" cy="480"/>
            </a:xfrm>
            <a:prstGeom prst="ellipse">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400" b="0">
                  <a:latin typeface="宋体" panose="02010600030101010101" pitchFamily="2" charset="-122"/>
                </a:rPr>
                <a:t>定时器</a:t>
              </a:r>
              <a:endParaRPr lang="zh-CN" altLang="en-US" sz="2400" b="0">
                <a:latin typeface="宋体" panose="02010600030101010101" pitchFamily="2" charset="-122"/>
              </a:endParaRPr>
            </a:p>
          </p:txBody>
        </p:sp>
        <p:sp>
          <p:nvSpPr>
            <p:cNvPr id="53301" name="Line 1074"/>
            <p:cNvSpPr>
              <a:spLocks noChangeShapeType="1"/>
            </p:cNvSpPr>
            <p:nvPr/>
          </p:nvSpPr>
          <p:spPr bwMode="auto">
            <a:xfrm flipH="1">
              <a:off x="5420" y="935"/>
              <a:ext cx="0" cy="136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302" name="Text Box 1075"/>
            <p:cNvSpPr txBox="1">
              <a:spLocks noChangeArrowheads="1"/>
            </p:cNvSpPr>
            <p:nvPr/>
          </p:nvSpPr>
          <p:spPr bwMode="auto">
            <a:xfrm>
              <a:off x="5012" y="2069"/>
              <a:ext cx="47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1800" b="0">
                  <a:solidFill>
                    <a:schemeClr val="tx1"/>
                  </a:solidFill>
                  <a:latin typeface="宋体" panose="02010600030101010101" pitchFamily="2" charset="-122"/>
                </a:rPr>
                <a:t>丢弃</a:t>
              </a:r>
              <a:endParaRPr lang="zh-CN" altLang="en-US" sz="1800" b="0">
                <a:solidFill>
                  <a:schemeClr val="tx1"/>
                </a:solidFill>
                <a:latin typeface="宋体" panose="02010600030101010101" pitchFamily="2" charset="-122"/>
              </a:endParaRPr>
            </a:p>
          </p:txBody>
        </p:sp>
        <p:sp>
          <p:nvSpPr>
            <p:cNvPr id="53303" name="Text Box 1076"/>
            <p:cNvSpPr txBox="1">
              <a:spLocks noChangeArrowheads="1"/>
            </p:cNvSpPr>
            <p:nvPr/>
          </p:nvSpPr>
          <p:spPr bwMode="auto">
            <a:xfrm>
              <a:off x="4740" y="1570"/>
              <a:ext cx="47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1800" b="0">
                  <a:solidFill>
                    <a:schemeClr val="tx1"/>
                  </a:solidFill>
                  <a:latin typeface="宋体" panose="02010600030101010101" pitchFamily="2" charset="-122"/>
                </a:rPr>
                <a:t>丢弃</a:t>
              </a:r>
              <a:endParaRPr lang="zh-CN" altLang="en-US" sz="1800" b="0">
                <a:solidFill>
                  <a:schemeClr val="tx1"/>
                </a:solidFill>
                <a:latin typeface="宋体" panose="02010600030101010101" pitchFamily="2" charset="-122"/>
              </a:endParaRPr>
            </a:p>
          </p:txBody>
        </p:sp>
        <p:sp>
          <p:nvSpPr>
            <p:cNvPr id="53304" name="Text Box 1077"/>
            <p:cNvSpPr txBox="1">
              <a:spLocks noChangeArrowheads="1"/>
            </p:cNvSpPr>
            <p:nvPr/>
          </p:nvSpPr>
          <p:spPr bwMode="auto">
            <a:xfrm>
              <a:off x="4150" y="1933"/>
              <a:ext cx="28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1800" b="0">
                  <a:solidFill>
                    <a:schemeClr val="tx1"/>
                  </a:solidFill>
                  <a:latin typeface="宋体" panose="02010600030101010101" pitchFamily="2" charset="-122"/>
                </a:rPr>
                <a:t>N</a:t>
              </a:r>
              <a:endParaRPr lang="en-US" altLang="zh-CN" sz="1800" b="0">
                <a:solidFill>
                  <a:schemeClr val="tx1"/>
                </a:solidFill>
                <a:latin typeface="宋体" panose="02010600030101010101" pitchFamily="2" charset="-122"/>
              </a:endParaRPr>
            </a:p>
          </p:txBody>
        </p:sp>
        <p:sp>
          <p:nvSpPr>
            <p:cNvPr id="53305" name="Text Box 1078"/>
            <p:cNvSpPr txBox="1">
              <a:spLocks noChangeArrowheads="1"/>
            </p:cNvSpPr>
            <p:nvPr/>
          </p:nvSpPr>
          <p:spPr bwMode="auto">
            <a:xfrm>
              <a:off x="4604" y="1525"/>
              <a:ext cx="288"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2400" b="0">
                  <a:solidFill>
                    <a:schemeClr val="tx1"/>
                  </a:solidFill>
                  <a:latin typeface="宋体" panose="02010600030101010101" pitchFamily="2" charset="-122"/>
                </a:rPr>
                <a:t>Y</a:t>
              </a:r>
              <a:endParaRPr lang="en-US" altLang="zh-CN" sz="2400" b="0">
                <a:solidFill>
                  <a:schemeClr val="tx1"/>
                </a:solidFill>
                <a:latin typeface="宋体" panose="02010600030101010101" pitchFamily="2" charset="-122"/>
              </a:endParaRPr>
            </a:p>
          </p:txBody>
        </p:sp>
      </p:grpSp>
      <p:sp>
        <p:nvSpPr>
          <p:cNvPr id="53251" name="Text Box 5"/>
          <p:cNvSpPr txBox="1">
            <a:spLocks noChangeArrowheads="1"/>
          </p:cNvSpPr>
          <p:nvPr/>
        </p:nvSpPr>
        <p:spPr bwMode="auto">
          <a:xfrm>
            <a:off x="2996684" y="352425"/>
            <a:ext cx="592982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Font typeface="Wingdings" panose="05000000000000000000" pitchFamily="2" charset="2"/>
              <a:buNone/>
            </a:pPr>
            <a:r>
              <a:rPr lang="zh-CN" altLang="en-US" b="0" dirty="0" smtClean="0">
                <a:solidFill>
                  <a:schemeClr val="bg1"/>
                </a:solidFill>
                <a:latin typeface="+mj-ea"/>
                <a:ea typeface="+mj-ea"/>
              </a:rPr>
              <a:t>差错情况下单工</a:t>
            </a:r>
            <a:r>
              <a:rPr lang="zh-CN" altLang="en-US" b="0" dirty="0">
                <a:solidFill>
                  <a:schemeClr val="bg1"/>
                </a:solidFill>
                <a:latin typeface="+mj-ea"/>
                <a:ea typeface="+mj-ea"/>
              </a:rPr>
              <a:t>停等协议示意图</a:t>
            </a:r>
            <a:endParaRPr lang="zh-CN" altLang="en-US" b="0" dirty="0">
              <a:solidFill>
                <a:schemeClr val="bg1"/>
              </a:solidFill>
              <a:latin typeface="+mj-ea"/>
              <a:ea typeface="+mj-ea"/>
            </a:endParaRPr>
          </a:p>
        </p:txBody>
      </p:sp>
      <p:sp>
        <p:nvSpPr>
          <p:cNvPr id="53252" name="Line 1036"/>
          <p:cNvSpPr>
            <a:spLocks noChangeShapeType="1"/>
          </p:cNvSpPr>
          <p:nvPr/>
        </p:nvSpPr>
        <p:spPr bwMode="auto">
          <a:xfrm flipH="1" flipV="1">
            <a:off x="558800" y="1557338"/>
            <a:ext cx="1588" cy="17430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253" name="Line 1038"/>
          <p:cNvSpPr>
            <a:spLocks noChangeShapeType="1"/>
          </p:cNvSpPr>
          <p:nvPr/>
        </p:nvSpPr>
        <p:spPr bwMode="auto">
          <a:xfrm>
            <a:off x="560388" y="1557338"/>
            <a:ext cx="839787" cy="0"/>
          </a:xfrm>
          <a:prstGeom prst="line">
            <a:avLst/>
          </a:prstGeom>
          <a:noFill/>
          <a:ln w="9525">
            <a:solidFill>
              <a:schemeClr val="tx1"/>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cSld>
  <p:clrMapOvr>
    <a:masterClrMapping/>
  </p:clrMapOvr>
  <p:transition>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447800" y="333375"/>
            <a:ext cx="7696200" cy="549275"/>
          </a:xfrm>
        </p:spPr>
        <p:txBody>
          <a:bodyPr/>
          <a:lstStyle/>
          <a:p>
            <a:pPr eaLnBrk="1" hangingPunct="1"/>
            <a:r>
              <a:rPr lang="zh-CN" altLang="en-US" smtClean="0"/>
              <a:t>连续</a:t>
            </a:r>
            <a:r>
              <a:rPr lang="en-US" altLang="zh-CN" smtClean="0"/>
              <a:t>ARQ</a:t>
            </a:r>
            <a:r>
              <a:rPr lang="zh-CN" altLang="en-US" smtClean="0"/>
              <a:t>协议 </a:t>
            </a:r>
            <a:endParaRPr lang="zh-CN" altLang="en-US" smtClean="0"/>
          </a:p>
        </p:txBody>
      </p:sp>
      <p:sp>
        <p:nvSpPr>
          <p:cNvPr id="157699" name="Rectangle 3"/>
          <p:cNvSpPr>
            <a:spLocks noGrp="1" noChangeArrowheads="1"/>
          </p:cNvSpPr>
          <p:nvPr>
            <p:ph type="body" idx="1"/>
          </p:nvPr>
        </p:nvSpPr>
        <p:spPr>
          <a:xfrm>
            <a:off x="539750" y="1196975"/>
            <a:ext cx="8208963" cy="5256361"/>
          </a:xfrm>
        </p:spPr>
        <p:txBody>
          <a:bodyPr/>
          <a:lstStyle/>
          <a:p>
            <a:pPr marL="609600" indent="-609600" eaLnBrk="1" hangingPunct="1">
              <a:spcBef>
                <a:spcPts val="600"/>
              </a:spcBef>
            </a:pPr>
            <a:r>
              <a:rPr lang="zh-CN" altLang="en-US" sz="2800" dirty="0" smtClean="0">
                <a:latin typeface="+mj-ea"/>
                <a:ea typeface="+mj-ea"/>
              </a:rPr>
              <a:t>工作原理</a:t>
            </a:r>
            <a:endParaRPr lang="zh-CN" altLang="en-US" sz="2800" dirty="0" smtClean="0">
              <a:latin typeface="+mj-ea"/>
              <a:ea typeface="+mj-ea"/>
            </a:endParaRPr>
          </a:p>
          <a:p>
            <a:pPr marL="990600" lvl="1" indent="-533400" eaLnBrk="1" hangingPunct="1">
              <a:spcBef>
                <a:spcPts val="600"/>
              </a:spcBef>
            </a:pPr>
            <a:r>
              <a:rPr lang="zh-CN" altLang="en-US" sz="2600" dirty="0" smtClean="0">
                <a:solidFill>
                  <a:srgbClr val="000099"/>
                </a:solidFill>
              </a:rPr>
              <a:t>连续</a:t>
            </a:r>
            <a:r>
              <a:rPr lang="en-US" altLang="zh-CN" sz="2600" dirty="0" smtClean="0">
                <a:solidFill>
                  <a:srgbClr val="000099"/>
                </a:solidFill>
              </a:rPr>
              <a:t>ARQ</a:t>
            </a:r>
            <a:r>
              <a:rPr lang="zh-CN" altLang="en-US" sz="2600" dirty="0" smtClean="0">
                <a:solidFill>
                  <a:srgbClr val="000099"/>
                </a:solidFill>
              </a:rPr>
              <a:t>协议是指</a:t>
            </a:r>
            <a:r>
              <a:rPr lang="zh-CN" altLang="en-US" sz="2600" dirty="0" smtClean="0">
                <a:solidFill>
                  <a:schemeClr val="hlink"/>
                </a:solidFill>
              </a:rPr>
              <a:t>不需要收到应答帧</a:t>
            </a:r>
            <a:r>
              <a:rPr lang="zh-CN" altLang="en-US" sz="2600" dirty="0" smtClean="0">
                <a:solidFill>
                  <a:srgbClr val="000099"/>
                </a:solidFill>
              </a:rPr>
              <a:t>就可连续不断的发后续的帧，克服停等</a:t>
            </a:r>
            <a:r>
              <a:rPr lang="en-US" altLang="zh-CN" sz="2600" dirty="0" smtClean="0">
                <a:solidFill>
                  <a:srgbClr val="000099"/>
                </a:solidFill>
              </a:rPr>
              <a:t>ARQ</a:t>
            </a:r>
            <a:r>
              <a:rPr lang="zh-CN" altLang="en-US" sz="2600" dirty="0" smtClean="0">
                <a:solidFill>
                  <a:srgbClr val="000099"/>
                </a:solidFill>
              </a:rPr>
              <a:t>协议效率低下问题。</a:t>
            </a:r>
            <a:endParaRPr lang="zh-CN" altLang="en-US" sz="2600" dirty="0" smtClean="0">
              <a:solidFill>
                <a:schemeClr val="hlink"/>
              </a:solidFill>
            </a:endParaRPr>
          </a:p>
          <a:p>
            <a:pPr marL="609600" indent="-609600" eaLnBrk="1" hangingPunct="1">
              <a:spcBef>
                <a:spcPts val="600"/>
              </a:spcBef>
            </a:pPr>
            <a:r>
              <a:rPr lang="zh-CN" altLang="en-US" sz="2800" dirty="0" smtClean="0">
                <a:latin typeface="+mj-ea"/>
                <a:ea typeface="+mj-ea"/>
              </a:rPr>
              <a:t>帧出错后处理策略：传输资源与存储资源博弈</a:t>
            </a:r>
            <a:endParaRPr lang="zh-CN" altLang="en-US" sz="2800" dirty="0" smtClean="0">
              <a:latin typeface="+mj-ea"/>
              <a:ea typeface="+mj-ea"/>
            </a:endParaRPr>
          </a:p>
          <a:p>
            <a:pPr marL="990600" lvl="1" indent="-533400" eaLnBrk="1" hangingPunct="1">
              <a:spcBef>
                <a:spcPts val="600"/>
              </a:spcBef>
            </a:pPr>
            <a:r>
              <a:rPr lang="zh-CN" altLang="en-US" sz="2600" dirty="0" smtClean="0"/>
              <a:t>全部重传</a:t>
            </a:r>
            <a:r>
              <a:rPr lang="en-US" altLang="zh-CN" sz="2600" dirty="0" smtClean="0"/>
              <a:t>ARQ</a:t>
            </a:r>
            <a:endParaRPr lang="zh-CN" altLang="en-US" sz="2600" dirty="0" smtClean="0"/>
          </a:p>
          <a:p>
            <a:pPr marL="1371600" lvl="2" indent="-457200" eaLnBrk="1" hangingPunct="1">
              <a:spcBef>
                <a:spcPts val="600"/>
              </a:spcBef>
            </a:pPr>
            <a:r>
              <a:rPr lang="zh-CN" altLang="en-US" sz="2600" dirty="0" smtClean="0">
                <a:solidFill>
                  <a:srgbClr val="000099"/>
                </a:solidFill>
              </a:rPr>
              <a:t>当一帧出错时，需重传出错帧及之后的所有帧；</a:t>
            </a:r>
            <a:endParaRPr lang="zh-CN" altLang="en-US" sz="2600" dirty="0" smtClean="0">
              <a:solidFill>
                <a:srgbClr val="000099"/>
              </a:solidFill>
            </a:endParaRPr>
          </a:p>
          <a:p>
            <a:pPr marL="1371600" lvl="2" indent="-457200" eaLnBrk="1" hangingPunct="1">
              <a:spcBef>
                <a:spcPts val="600"/>
              </a:spcBef>
            </a:pPr>
            <a:r>
              <a:rPr lang="zh-CN" altLang="en-US" sz="2600" dirty="0" smtClean="0">
                <a:solidFill>
                  <a:srgbClr val="000099"/>
                </a:solidFill>
              </a:rPr>
              <a:t>接收方的缓冲区数量只需要一个。</a:t>
            </a:r>
            <a:endParaRPr lang="zh-CN" altLang="en-US" sz="2600" dirty="0" smtClean="0">
              <a:solidFill>
                <a:srgbClr val="000099"/>
              </a:solidFill>
            </a:endParaRPr>
          </a:p>
          <a:p>
            <a:pPr marL="990600" lvl="1" indent="-533400" eaLnBrk="1" hangingPunct="1">
              <a:spcBef>
                <a:spcPts val="600"/>
              </a:spcBef>
            </a:pPr>
            <a:r>
              <a:rPr lang="zh-CN" altLang="en-US" sz="2600" dirty="0" smtClean="0"/>
              <a:t>选择重传</a:t>
            </a:r>
            <a:r>
              <a:rPr lang="en-US" altLang="zh-CN" sz="2600" dirty="0" smtClean="0"/>
              <a:t>ARQ</a:t>
            </a:r>
            <a:endParaRPr lang="zh-CN" altLang="en-US" sz="2600" dirty="0" smtClean="0"/>
          </a:p>
          <a:p>
            <a:pPr marL="1371600" lvl="2" indent="-457200" eaLnBrk="1" hangingPunct="1">
              <a:spcBef>
                <a:spcPts val="600"/>
              </a:spcBef>
            </a:pPr>
            <a:r>
              <a:rPr lang="zh-CN" altLang="en-US" sz="2600" dirty="0" smtClean="0">
                <a:solidFill>
                  <a:srgbClr val="000099"/>
                </a:solidFill>
              </a:rPr>
              <a:t>当一帧出错时，只重传出错帧；</a:t>
            </a:r>
            <a:endParaRPr lang="zh-CN" altLang="en-US" sz="2600" dirty="0" smtClean="0">
              <a:solidFill>
                <a:srgbClr val="000099"/>
              </a:solidFill>
            </a:endParaRPr>
          </a:p>
          <a:p>
            <a:pPr marL="1371600" lvl="2" indent="-457200" eaLnBrk="1" hangingPunct="1">
              <a:spcBef>
                <a:spcPts val="600"/>
              </a:spcBef>
            </a:pPr>
            <a:r>
              <a:rPr lang="zh-CN" altLang="en-US" sz="2600" dirty="0" smtClean="0">
                <a:solidFill>
                  <a:srgbClr val="000099"/>
                </a:solidFill>
              </a:rPr>
              <a:t>接收方的缓冲区数量足够多。</a:t>
            </a:r>
            <a:endParaRPr lang="zh-CN" altLang="en-US" sz="2600" dirty="0" smtClean="0">
              <a:solidFill>
                <a:srgbClr val="000099"/>
              </a:solidFill>
            </a:endParaRPr>
          </a:p>
          <a:p>
            <a:pPr marL="1371600" lvl="2" indent="-457200" eaLnBrk="1" hangingPunct="1">
              <a:lnSpc>
                <a:spcPct val="90000"/>
              </a:lnSpc>
              <a:buFont typeface="Wingdings" panose="05000000000000000000" pitchFamily="2" charset="2"/>
              <a:buNone/>
            </a:pPr>
            <a:endParaRPr lang="en-US" altLang="zh-CN" sz="2600" dirty="0" smtClean="0"/>
          </a:p>
        </p:txBody>
      </p:sp>
      <p:sp>
        <p:nvSpPr>
          <p:cNvPr id="55300" name="Rectangle 4"/>
          <p:cNvSpPr>
            <a:spLocks noChangeArrowheads="1"/>
          </p:cNvSpPr>
          <p:nvPr/>
        </p:nvSpPr>
        <p:spPr bwMode="auto">
          <a:xfrm>
            <a:off x="2057400" y="23622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endParaRPr lang="zh-CN" altLang="en-US" sz="2800">
              <a:solidFill>
                <a:schemeClr val="accent2"/>
              </a:solidFill>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6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769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769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769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769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769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769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769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76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ChangeArrowheads="1"/>
          </p:cNvSpPr>
          <p:nvPr/>
        </p:nvSpPr>
        <p:spPr bwMode="auto">
          <a:xfrm>
            <a:off x="0" y="914400"/>
            <a:ext cx="9144000" cy="53340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endParaRPr lang="zh-CN" altLang="en-US" sz="2800">
              <a:solidFill>
                <a:schemeClr val="accent2"/>
              </a:solidFill>
              <a:ea typeface="黑体" panose="02010609060101010101" pitchFamily="49" charset="-122"/>
            </a:endParaRPr>
          </a:p>
        </p:txBody>
      </p:sp>
      <p:sp>
        <p:nvSpPr>
          <p:cNvPr id="57347" name="Rectangle 14"/>
          <p:cNvSpPr>
            <a:spLocks noChangeArrowheads="1"/>
          </p:cNvSpPr>
          <p:nvPr/>
        </p:nvSpPr>
        <p:spPr bwMode="auto">
          <a:xfrm>
            <a:off x="0" y="2282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endParaRPr lang="zh-CN" altLang="en-US" sz="2800">
              <a:solidFill>
                <a:schemeClr val="accent2"/>
              </a:solidFill>
              <a:ea typeface="黑体" panose="02010609060101010101" pitchFamily="49" charset="-122"/>
            </a:endParaRPr>
          </a:p>
        </p:txBody>
      </p:sp>
      <p:graphicFrame>
        <p:nvGraphicFramePr>
          <p:cNvPr id="57348" name="Object 13"/>
          <p:cNvGraphicFramePr>
            <a:graphicFrameLocks noChangeAspect="1"/>
          </p:cNvGraphicFramePr>
          <p:nvPr/>
        </p:nvGraphicFramePr>
        <p:xfrm>
          <a:off x="0" y="1268413"/>
          <a:ext cx="8675688" cy="4705350"/>
        </p:xfrm>
        <a:graphic>
          <a:graphicData uri="http://schemas.openxmlformats.org/presentationml/2006/ole">
            <mc:AlternateContent xmlns:mc="http://schemas.openxmlformats.org/markup-compatibility/2006">
              <mc:Choice xmlns:v="urn:schemas-microsoft-com:vml" Requires="v">
                <p:oleObj spid="_x0000_s57375" name="Visio" r:id="rId1" imgW="5640070" imgH="3060065" progId="Visio.Drawing.6">
                  <p:embed/>
                </p:oleObj>
              </mc:Choice>
              <mc:Fallback>
                <p:oleObj name="Visio" r:id="rId1" imgW="5640070" imgH="3060065" progId="Visio.Drawing.6">
                  <p:embed/>
                  <p:pic>
                    <p:nvPicPr>
                      <p:cNvPr id="0" name="Object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8413"/>
                        <a:ext cx="8675688" cy="4705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349" name="Text Box 16"/>
          <p:cNvSpPr txBox="1">
            <a:spLocks noChangeArrowheads="1"/>
          </p:cNvSpPr>
          <p:nvPr/>
        </p:nvSpPr>
        <p:spPr bwMode="auto">
          <a:xfrm>
            <a:off x="4402426" y="354013"/>
            <a:ext cx="45336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Font typeface="Wingdings" panose="05000000000000000000" pitchFamily="2" charset="2"/>
              <a:buNone/>
            </a:pPr>
            <a:r>
              <a:rPr lang="zh-CN" altLang="en-US" sz="2800" b="0" dirty="0" smtClean="0">
                <a:solidFill>
                  <a:schemeClr val="bg1"/>
                </a:solidFill>
                <a:ea typeface="黑体" panose="02010609060101010101" pitchFamily="49" charset="-122"/>
              </a:rPr>
              <a:t>全部重传</a:t>
            </a:r>
            <a:r>
              <a:rPr lang="en-US" altLang="zh-CN" sz="2800" b="0" dirty="0" smtClean="0">
                <a:solidFill>
                  <a:schemeClr val="bg1"/>
                </a:solidFill>
                <a:ea typeface="黑体" panose="02010609060101010101" pitchFamily="49" charset="-122"/>
              </a:rPr>
              <a:t>ARQ</a:t>
            </a:r>
            <a:r>
              <a:rPr lang="zh-CN" altLang="en-US" sz="2800" b="0" dirty="0" smtClean="0">
                <a:solidFill>
                  <a:schemeClr val="bg1"/>
                </a:solidFill>
                <a:ea typeface="黑体" panose="02010609060101010101" pitchFamily="49" charset="-122"/>
              </a:rPr>
              <a:t>协议工作</a:t>
            </a:r>
            <a:r>
              <a:rPr lang="zh-CN" altLang="en-US" sz="2800" b="0" dirty="0">
                <a:solidFill>
                  <a:schemeClr val="bg1"/>
                </a:solidFill>
                <a:ea typeface="黑体" panose="02010609060101010101" pitchFamily="49" charset="-122"/>
              </a:rPr>
              <a:t>原理</a:t>
            </a:r>
            <a:endParaRPr lang="zh-CN" altLang="en-US" sz="2800" b="0" dirty="0">
              <a:solidFill>
                <a:schemeClr val="bg1"/>
              </a:solid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dirty="0" smtClean="0"/>
              <a:t>6.1 </a:t>
            </a:r>
            <a:r>
              <a:rPr lang="zh-CN" altLang="en-US" dirty="0" smtClean="0"/>
              <a:t>数据链路层概述</a:t>
            </a:r>
            <a:endParaRPr lang="zh-CN" altLang="en-US" dirty="0" smtClean="0"/>
          </a:p>
        </p:txBody>
      </p:sp>
      <p:sp>
        <p:nvSpPr>
          <p:cNvPr id="289795" name="Rectangle 3"/>
          <p:cNvSpPr>
            <a:spLocks noGrp="1" noChangeArrowheads="1"/>
          </p:cNvSpPr>
          <p:nvPr>
            <p:ph type="body" idx="1"/>
          </p:nvPr>
        </p:nvSpPr>
        <p:spPr>
          <a:xfrm>
            <a:off x="683568" y="1412874"/>
            <a:ext cx="7988945" cy="4608413"/>
          </a:xfrm>
        </p:spPr>
        <p:txBody>
          <a:bodyPr/>
          <a:lstStyle/>
          <a:p>
            <a:pPr marL="538480" indent="-538480" eaLnBrk="1" hangingPunct="1"/>
            <a:r>
              <a:rPr lang="zh-CN" altLang="en-US" dirty="0" smtClean="0">
                <a:latin typeface="+mj-ea"/>
                <a:ea typeface="+mj-ea"/>
              </a:rPr>
              <a:t>为何设计数据链路层？</a:t>
            </a:r>
            <a:endParaRPr lang="en-US" altLang="zh-CN" dirty="0" smtClean="0">
              <a:latin typeface="+mj-ea"/>
              <a:ea typeface="+mj-ea"/>
            </a:endParaRPr>
          </a:p>
          <a:p>
            <a:pPr marL="989330" lvl="1" indent="-532130" eaLnBrk="1" hangingPunct="1">
              <a:lnSpc>
                <a:spcPct val="110000"/>
              </a:lnSpc>
              <a:spcBef>
                <a:spcPts val="600"/>
              </a:spcBef>
            </a:pPr>
            <a:r>
              <a:rPr lang="zh-CN" altLang="en-US" dirty="0" smtClean="0"/>
              <a:t>在原始的物理传输线路上传输数据信号是有差错的，</a:t>
            </a:r>
            <a:r>
              <a:rPr lang="zh-CN" altLang="en-US" dirty="0" smtClean="0">
                <a:solidFill>
                  <a:schemeClr val="accent2"/>
                </a:solidFill>
              </a:rPr>
              <a:t>存在一定的误码率</a:t>
            </a:r>
            <a:r>
              <a:rPr lang="zh-CN" altLang="en-US" dirty="0" smtClean="0"/>
              <a:t>；</a:t>
            </a:r>
            <a:endParaRPr lang="zh-CN" altLang="en-US" dirty="0" smtClean="0"/>
          </a:p>
          <a:p>
            <a:pPr marL="989330" lvl="1" indent="-532130" eaLnBrk="1" hangingPunct="1">
              <a:lnSpc>
                <a:spcPct val="110000"/>
              </a:lnSpc>
              <a:spcBef>
                <a:spcPts val="600"/>
              </a:spcBef>
            </a:pPr>
            <a:r>
              <a:rPr lang="zh-CN" altLang="en-US" dirty="0" smtClean="0"/>
              <a:t>设计数据链路层的目的就是如何在有差错的物理层上，</a:t>
            </a:r>
            <a:r>
              <a:rPr lang="zh-CN" altLang="en-US" dirty="0" smtClean="0">
                <a:solidFill>
                  <a:schemeClr val="accent2"/>
                </a:solidFill>
              </a:rPr>
              <a:t>进行无差错传输</a:t>
            </a:r>
            <a:r>
              <a:rPr lang="zh-CN" altLang="en-US" dirty="0" smtClean="0"/>
              <a:t>。向网络层提供高质量的服务。</a:t>
            </a:r>
            <a:endParaRPr lang="zh-CN" altLang="en-US" dirty="0" smtClean="0"/>
          </a:p>
          <a:p>
            <a:pPr marL="989330" lvl="1" indent="-532130" eaLnBrk="1" hangingPunct="1">
              <a:lnSpc>
                <a:spcPct val="110000"/>
              </a:lnSpc>
              <a:spcBef>
                <a:spcPts val="600"/>
              </a:spcBef>
            </a:pPr>
            <a:r>
              <a:rPr lang="zh-CN" altLang="en-US" dirty="0" smtClean="0"/>
              <a:t>从网络参考模型来看，物理层之上的各层都有改善</a:t>
            </a:r>
            <a:r>
              <a:rPr lang="zh-CN" altLang="en-US" dirty="0" smtClean="0">
                <a:solidFill>
                  <a:schemeClr val="accent2"/>
                </a:solidFill>
              </a:rPr>
              <a:t>数据传输质量</a:t>
            </a:r>
            <a:r>
              <a:rPr lang="zh-CN" altLang="en-US" dirty="0" smtClean="0"/>
              <a:t>的要求，数据链路层是重要的一层。</a:t>
            </a:r>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97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97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97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97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zh-CN" dirty="0" smtClean="0"/>
              <a:t>    </a:t>
            </a:r>
            <a:r>
              <a:rPr lang="zh-CN" altLang="en-US" dirty="0" smtClean="0"/>
              <a:t>滑动窗口协议</a:t>
            </a:r>
            <a:endParaRPr lang="zh-CN" altLang="en-US" dirty="0" smtClean="0"/>
          </a:p>
        </p:txBody>
      </p:sp>
      <p:sp>
        <p:nvSpPr>
          <p:cNvPr id="382979" name="Rectangle 3"/>
          <p:cNvSpPr>
            <a:spLocks noGrp="1" noChangeArrowheads="1"/>
          </p:cNvSpPr>
          <p:nvPr>
            <p:ph type="body" idx="1"/>
          </p:nvPr>
        </p:nvSpPr>
        <p:spPr>
          <a:xfrm>
            <a:off x="468313" y="1341438"/>
            <a:ext cx="8353425" cy="4824412"/>
          </a:xfrm>
        </p:spPr>
        <p:txBody>
          <a:bodyPr/>
          <a:lstStyle/>
          <a:p>
            <a:pPr marL="609600" indent="-609600" eaLnBrk="1" hangingPunct="1">
              <a:lnSpc>
                <a:spcPct val="110000"/>
              </a:lnSpc>
              <a:spcBef>
                <a:spcPts val="1200"/>
              </a:spcBef>
            </a:pPr>
            <a:r>
              <a:rPr lang="zh-CN" altLang="en-US" sz="2800" dirty="0" smtClean="0">
                <a:latin typeface="+mj-ea"/>
                <a:ea typeface="+mj-ea"/>
              </a:rPr>
              <a:t>滑动窗口协议是对连续</a:t>
            </a:r>
            <a:r>
              <a:rPr lang="en-US" altLang="zh-CN" sz="2800" dirty="0" smtClean="0">
                <a:latin typeface="+mj-ea"/>
                <a:ea typeface="+mj-ea"/>
              </a:rPr>
              <a:t>ARQ</a:t>
            </a:r>
            <a:r>
              <a:rPr lang="zh-CN" altLang="en-US" sz="2800" dirty="0" smtClean="0">
                <a:latin typeface="+mj-ea"/>
                <a:ea typeface="+mj-ea"/>
              </a:rPr>
              <a:t>协议的改进，它能够控制</a:t>
            </a:r>
            <a:r>
              <a:rPr lang="zh-CN" altLang="en-US" sz="2800" dirty="0" smtClean="0">
                <a:solidFill>
                  <a:schemeClr val="hlink"/>
                </a:solidFill>
                <a:latin typeface="+mj-ea"/>
                <a:ea typeface="+mj-ea"/>
              </a:rPr>
              <a:t>已发送但未确认</a:t>
            </a:r>
            <a:r>
              <a:rPr lang="zh-CN" altLang="en-US" sz="2800" dirty="0" smtClean="0">
                <a:latin typeface="+mj-ea"/>
                <a:ea typeface="+mj-ea"/>
              </a:rPr>
              <a:t>的数据帧的个数（滑动窗口的大小）</a:t>
            </a:r>
            <a:r>
              <a:rPr lang="zh-CN" altLang="en-US" sz="2800" dirty="0">
                <a:latin typeface="+mj-ea"/>
                <a:ea typeface="+mj-ea"/>
              </a:rPr>
              <a:t>，</a:t>
            </a:r>
            <a:r>
              <a:rPr lang="zh-CN" altLang="en-US" sz="2800" dirty="0" smtClean="0">
                <a:latin typeface="+mj-ea"/>
                <a:ea typeface="+mj-ea"/>
              </a:rPr>
              <a:t>需要发送窗口与接收窗口配合工作。</a:t>
            </a:r>
            <a:endParaRPr lang="zh-CN" altLang="en-US" sz="2800" dirty="0" smtClean="0">
              <a:latin typeface="+mj-ea"/>
              <a:ea typeface="+mj-ea"/>
            </a:endParaRPr>
          </a:p>
          <a:p>
            <a:pPr marL="609600" indent="-609600" eaLnBrk="1" hangingPunct="1">
              <a:spcBef>
                <a:spcPts val="1200"/>
              </a:spcBef>
            </a:pPr>
            <a:r>
              <a:rPr lang="zh-CN" altLang="en-US" sz="2800" dirty="0" smtClean="0">
                <a:latin typeface="+mj-ea"/>
                <a:ea typeface="+mj-ea"/>
              </a:rPr>
              <a:t>发送窗口</a:t>
            </a:r>
            <a:endParaRPr lang="zh-CN" altLang="en-US" sz="2800" dirty="0" smtClean="0">
              <a:latin typeface="+mj-ea"/>
              <a:ea typeface="+mj-ea"/>
            </a:endParaRPr>
          </a:p>
          <a:p>
            <a:pPr marL="990600" lvl="1" indent="-533400" eaLnBrk="1" hangingPunct="1">
              <a:spcBef>
                <a:spcPts val="1200"/>
              </a:spcBef>
            </a:pPr>
            <a:r>
              <a:rPr lang="zh-CN" altLang="en-US" dirty="0" smtClean="0">
                <a:latin typeface="仿宋_GB2312" pitchFamily="49" charset="-122"/>
              </a:rPr>
              <a:t>窗口大小（</a:t>
            </a:r>
            <a:r>
              <a:rPr lang="en-US" altLang="zh-CN" i="1" dirty="0" smtClean="0"/>
              <a:t> W</a:t>
            </a:r>
            <a:r>
              <a:rPr lang="en-US" altLang="zh-CN" i="1" baseline="-25000" dirty="0" smtClean="0"/>
              <a:t>T </a:t>
            </a:r>
            <a:r>
              <a:rPr lang="zh-CN" altLang="en-US" dirty="0" smtClean="0">
                <a:latin typeface="仿宋_GB2312" pitchFamily="49" charset="-122"/>
              </a:rPr>
              <a:t>）：</a:t>
            </a:r>
            <a:r>
              <a:rPr lang="zh-CN" altLang="zh-CN" dirty="0" smtClean="0"/>
              <a:t>没有收到</a:t>
            </a:r>
            <a:r>
              <a:rPr lang="zh-CN" altLang="en-US" dirty="0" smtClean="0"/>
              <a:t>接收</a:t>
            </a:r>
            <a:r>
              <a:rPr lang="zh-CN" altLang="zh-CN" dirty="0" smtClean="0"/>
              <a:t>方确认信息的情况下发送方最多可以发送的帧</a:t>
            </a:r>
            <a:r>
              <a:rPr lang="zh-CN" altLang="en-US" dirty="0" smtClean="0"/>
              <a:t>个</a:t>
            </a:r>
            <a:r>
              <a:rPr lang="zh-CN" altLang="zh-CN" dirty="0" smtClean="0"/>
              <a:t>数</a:t>
            </a:r>
            <a:endParaRPr lang="en-US" altLang="zh-CN" dirty="0" smtClean="0"/>
          </a:p>
          <a:p>
            <a:pPr marL="990600" lvl="1" indent="-533400" eaLnBrk="1" hangingPunct="1">
              <a:spcBef>
                <a:spcPts val="1200"/>
              </a:spcBef>
            </a:pPr>
            <a:r>
              <a:rPr lang="zh-CN" altLang="en-US" dirty="0" smtClean="0">
                <a:latin typeface="仿宋_GB2312" pitchFamily="49" charset="-122"/>
              </a:rPr>
              <a:t>窗口内的帧类型</a:t>
            </a:r>
            <a:endParaRPr lang="en-US" altLang="zh-CN" dirty="0" smtClean="0">
              <a:latin typeface="仿宋_GB2312" pitchFamily="49" charset="-122"/>
            </a:endParaRPr>
          </a:p>
          <a:p>
            <a:pPr marL="1390650" lvl="2" indent="-533400" eaLnBrk="1" hangingPunct="1">
              <a:spcBef>
                <a:spcPts val="1200"/>
              </a:spcBef>
            </a:pPr>
            <a:r>
              <a:rPr lang="zh-CN" altLang="en-US" dirty="0" smtClean="0">
                <a:latin typeface="仿宋_GB2312" pitchFamily="49" charset="-122"/>
              </a:rPr>
              <a:t>已发送帧（未收到确认）</a:t>
            </a:r>
            <a:endParaRPr lang="en-US" altLang="zh-CN" dirty="0" smtClean="0">
              <a:latin typeface="仿宋_GB2312" pitchFamily="49" charset="-122"/>
            </a:endParaRPr>
          </a:p>
          <a:p>
            <a:pPr marL="1390650" lvl="2" indent="-533400" eaLnBrk="1" hangingPunct="1">
              <a:spcBef>
                <a:spcPts val="1200"/>
              </a:spcBef>
            </a:pPr>
            <a:r>
              <a:rPr lang="zh-CN" altLang="en-US" dirty="0" smtClean="0">
                <a:latin typeface="仿宋_GB2312" pitchFamily="49" charset="-122"/>
              </a:rPr>
              <a:t>允许发送帧（尚未发送的帧）</a:t>
            </a:r>
            <a:endParaRPr lang="zh-CN" altLang="en-US" dirty="0" smtClean="0">
              <a:latin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2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29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29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297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297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29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79"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dirty="0" smtClean="0"/>
              <a:t>发送窗口</a:t>
            </a:r>
            <a:endParaRPr lang="zh-CN" altLang="zh-CN" dirty="0" smtClean="0"/>
          </a:p>
        </p:txBody>
      </p:sp>
      <p:sp>
        <p:nvSpPr>
          <p:cNvPr id="61443" name="Rectangle 8"/>
          <p:cNvSpPr>
            <a:spLocks noChangeArrowheads="1"/>
          </p:cNvSpPr>
          <p:nvPr/>
        </p:nvSpPr>
        <p:spPr bwMode="auto">
          <a:xfrm>
            <a:off x="1116013" y="1268413"/>
            <a:ext cx="15925800" cy="4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endParaRPr lang="zh-CN" altLang="en-US" sz="2800">
              <a:solidFill>
                <a:schemeClr val="accent2"/>
              </a:solidFill>
              <a:ea typeface="黑体" panose="02010609060101010101" pitchFamily="49" charset="-122"/>
            </a:endParaRPr>
          </a:p>
        </p:txBody>
      </p:sp>
      <p:graphicFrame>
        <p:nvGraphicFramePr>
          <p:cNvPr id="61444" name="对象 6"/>
          <p:cNvGraphicFramePr>
            <a:graphicFrameLocks noChangeAspect="1"/>
          </p:cNvGraphicFramePr>
          <p:nvPr/>
        </p:nvGraphicFramePr>
        <p:xfrm>
          <a:off x="1116013" y="1268413"/>
          <a:ext cx="6551612" cy="4811712"/>
        </p:xfrm>
        <a:graphic>
          <a:graphicData uri="http://schemas.openxmlformats.org/presentationml/2006/ole">
            <mc:AlternateContent xmlns:mc="http://schemas.openxmlformats.org/markup-compatibility/2006">
              <mc:Choice xmlns:v="urn:schemas-microsoft-com:vml" Requires="v">
                <p:oleObj spid="_x0000_s61470" name="Visio" r:id="rId1" imgW="3876040" imgH="2836545" progId="Visio.Drawing.11">
                  <p:embed/>
                </p:oleObj>
              </mc:Choice>
              <mc:Fallback>
                <p:oleObj name="Visio" r:id="rId1" imgW="3876040" imgH="2836545" progId="Visio.Drawing.11">
                  <p:embed/>
                  <p:pic>
                    <p:nvPicPr>
                      <p:cNvPr id="0" name="对象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268413"/>
                        <a:ext cx="6551612"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dirty="0" smtClean="0"/>
              <a:t>接收窗口</a:t>
            </a:r>
            <a:endParaRPr lang="zh-CN" altLang="en-US" dirty="0" smtClean="0"/>
          </a:p>
        </p:txBody>
      </p:sp>
      <p:sp>
        <p:nvSpPr>
          <p:cNvPr id="38915" name="Rectangle 3"/>
          <p:cNvSpPr>
            <a:spLocks noGrp="1" noChangeArrowheads="1"/>
          </p:cNvSpPr>
          <p:nvPr>
            <p:ph type="body" idx="1"/>
          </p:nvPr>
        </p:nvSpPr>
        <p:spPr>
          <a:xfrm>
            <a:off x="468313" y="1341438"/>
            <a:ext cx="8353425" cy="4243387"/>
          </a:xfrm>
        </p:spPr>
        <p:txBody>
          <a:bodyPr/>
          <a:lstStyle/>
          <a:p>
            <a:pPr marL="609600" indent="-609600" eaLnBrk="1" hangingPunct="1">
              <a:spcBef>
                <a:spcPts val="1200"/>
              </a:spcBef>
            </a:pPr>
            <a:r>
              <a:rPr lang="zh-CN" altLang="en-US" sz="2800" dirty="0" smtClean="0">
                <a:latin typeface="仿宋_GB2312" pitchFamily="49" charset="-122"/>
              </a:rPr>
              <a:t>接收窗口</a:t>
            </a:r>
            <a:endParaRPr lang="zh-CN" altLang="en-US" sz="2800" dirty="0" smtClean="0">
              <a:latin typeface="仿宋_GB2312" pitchFamily="49" charset="-122"/>
            </a:endParaRPr>
          </a:p>
          <a:p>
            <a:pPr marL="990600" lvl="1" indent="-533400" eaLnBrk="1" hangingPunct="1">
              <a:spcBef>
                <a:spcPts val="1200"/>
              </a:spcBef>
            </a:pPr>
            <a:r>
              <a:rPr lang="zh-CN" altLang="en-US" dirty="0" smtClean="0">
                <a:latin typeface="仿宋_GB2312" pitchFamily="49" charset="-122"/>
              </a:rPr>
              <a:t>窗口大小（</a:t>
            </a:r>
            <a:r>
              <a:rPr lang="en-US" altLang="zh-CN" i="1" dirty="0" smtClean="0"/>
              <a:t> W</a:t>
            </a:r>
            <a:r>
              <a:rPr lang="en-US" altLang="zh-CN" i="1" baseline="-25000" dirty="0" smtClean="0"/>
              <a:t>R </a:t>
            </a:r>
            <a:r>
              <a:rPr lang="zh-CN" altLang="en-US" dirty="0" smtClean="0">
                <a:latin typeface="仿宋_GB2312" pitchFamily="49" charset="-122"/>
              </a:rPr>
              <a:t>）：允许连续接收未处理帧的个数</a:t>
            </a:r>
            <a:endParaRPr lang="en-US" altLang="zh-CN" dirty="0" smtClean="0">
              <a:latin typeface="仿宋_GB2312" pitchFamily="49" charset="-122"/>
            </a:endParaRPr>
          </a:p>
          <a:p>
            <a:pPr marL="990600" lvl="1" indent="-533400" eaLnBrk="1" hangingPunct="1">
              <a:spcBef>
                <a:spcPts val="1200"/>
              </a:spcBef>
            </a:pPr>
            <a:r>
              <a:rPr lang="zh-CN" altLang="zh-CN" dirty="0" smtClean="0"/>
              <a:t>控制哪些帧可以接收</a:t>
            </a:r>
            <a:r>
              <a:rPr lang="zh-CN" altLang="en-US" dirty="0" smtClean="0"/>
              <a:t>，</a:t>
            </a:r>
            <a:r>
              <a:rPr lang="zh-CN" altLang="zh-CN" dirty="0" smtClean="0"/>
              <a:t>哪些帧不可以接收</a:t>
            </a:r>
            <a:endParaRPr lang="en-US" altLang="zh-CN" dirty="0" smtClean="0"/>
          </a:p>
          <a:p>
            <a:pPr marL="1390650" lvl="2" indent="-533400" eaLnBrk="1" hangingPunct="1">
              <a:spcBef>
                <a:spcPts val="1200"/>
              </a:spcBef>
            </a:pPr>
            <a:r>
              <a:rPr lang="zh-CN" altLang="zh-CN" dirty="0" smtClean="0"/>
              <a:t>当到</a:t>
            </a:r>
            <a:r>
              <a:rPr lang="zh-CN" altLang="en-US" dirty="0" smtClean="0"/>
              <a:t>达</a:t>
            </a:r>
            <a:r>
              <a:rPr lang="zh-CN" altLang="zh-CN" dirty="0" smtClean="0"/>
              <a:t>的数据帧的序号与接收窗口的序号一致时才能接收该帧</a:t>
            </a:r>
            <a:endParaRPr lang="en-US" altLang="zh-CN" dirty="0" smtClean="0">
              <a:latin typeface="仿宋_GB2312" pitchFamily="49" charset="-122"/>
            </a:endParaRPr>
          </a:p>
          <a:p>
            <a:pPr marL="990600" lvl="1" indent="-533400" eaLnBrk="1" hangingPunct="1">
              <a:lnSpc>
                <a:spcPct val="90000"/>
              </a:lnSpc>
            </a:pPr>
            <a:endParaRPr lang="zh-CN" altLang="en-US" dirty="0" smtClean="0">
              <a:latin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zh-CN" altLang="en-US" dirty="0" smtClean="0"/>
              <a:t>接收窗口</a:t>
            </a:r>
            <a:endParaRPr lang="zh-CN" altLang="zh-CN" dirty="0" smtClean="0"/>
          </a:p>
        </p:txBody>
      </p:sp>
      <p:sp>
        <p:nvSpPr>
          <p:cNvPr id="64515" name="Rectangle 8"/>
          <p:cNvSpPr>
            <a:spLocks noChangeArrowheads="1"/>
          </p:cNvSpPr>
          <p:nvPr/>
        </p:nvSpPr>
        <p:spPr bwMode="auto">
          <a:xfrm>
            <a:off x="1116013" y="1268413"/>
            <a:ext cx="15925800" cy="4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endParaRPr lang="zh-CN" altLang="en-US" sz="2800">
              <a:solidFill>
                <a:schemeClr val="accent2"/>
              </a:solidFill>
              <a:ea typeface="黑体" panose="02010609060101010101" pitchFamily="49" charset="-122"/>
            </a:endParaRPr>
          </a:p>
        </p:txBody>
      </p:sp>
      <p:sp>
        <p:nvSpPr>
          <p:cNvPr id="64516" name="Rectangle 2"/>
          <p:cNvSpPr>
            <a:spLocks noChangeArrowheads="1"/>
          </p:cNvSpPr>
          <p:nvPr/>
        </p:nvSpPr>
        <p:spPr bwMode="auto">
          <a:xfrm>
            <a:off x="1116013" y="1601788"/>
            <a:ext cx="17329150" cy="4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endParaRPr lang="zh-CN" altLang="en-US" sz="2800">
              <a:solidFill>
                <a:schemeClr val="accent2"/>
              </a:solidFill>
              <a:ea typeface="黑体" panose="02010609060101010101" pitchFamily="49" charset="-122"/>
            </a:endParaRPr>
          </a:p>
        </p:txBody>
      </p:sp>
      <p:graphicFrame>
        <p:nvGraphicFramePr>
          <p:cNvPr id="64517" name="对象 2"/>
          <p:cNvGraphicFramePr>
            <a:graphicFrameLocks noChangeAspect="1"/>
          </p:cNvGraphicFramePr>
          <p:nvPr/>
        </p:nvGraphicFramePr>
        <p:xfrm>
          <a:off x="1116013" y="1412875"/>
          <a:ext cx="6480175" cy="4386263"/>
        </p:xfrm>
        <a:graphic>
          <a:graphicData uri="http://schemas.openxmlformats.org/presentationml/2006/ole">
            <mc:AlternateContent xmlns:mc="http://schemas.openxmlformats.org/markup-compatibility/2006">
              <mc:Choice xmlns:v="urn:schemas-microsoft-com:vml" Requires="v">
                <p:oleObj spid="_x0000_s64543" name="Visio" r:id="rId1" imgW="3740785" imgH="2535555" progId="Visio.Drawing.11">
                  <p:embed/>
                </p:oleObj>
              </mc:Choice>
              <mc:Fallback>
                <p:oleObj name="Visio" r:id="rId1" imgW="3740785" imgH="2535555" progId="Visio.Drawing.11">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412875"/>
                        <a:ext cx="6480175" cy="438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zh-CN" altLang="en-US" dirty="0" smtClean="0"/>
              <a:t>窗口大小与序号关系</a:t>
            </a:r>
            <a:endParaRPr lang="zh-CN" altLang="en-US" dirty="0" smtClean="0"/>
          </a:p>
        </p:txBody>
      </p:sp>
      <p:sp>
        <p:nvSpPr>
          <p:cNvPr id="362499" name="Rectangle 3"/>
          <p:cNvSpPr>
            <a:spLocks noGrp="1" noChangeArrowheads="1"/>
          </p:cNvSpPr>
          <p:nvPr>
            <p:ph type="body" idx="1"/>
          </p:nvPr>
        </p:nvSpPr>
        <p:spPr>
          <a:xfrm>
            <a:off x="1455738" y="1628775"/>
            <a:ext cx="5653087" cy="3671888"/>
          </a:xfrm>
        </p:spPr>
        <p:txBody>
          <a:bodyPr/>
          <a:lstStyle/>
          <a:p>
            <a:pPr eaLnBrk="1" hangingPunct="1"/>
            <a:r>
              <a:rPr lang="zh-CN" altLang="en-US" dirty="0" smtClean="0">
                <a:latin typeface="+mj-ea"/>
                <a:ea typeface="+mj-ea"/>
              </a:rPr>
              <a:t>全部重传</a:t>
            </a:r>
            <a:r>
              <a:rPr lang="en-US" altLang="zh-CN" dirty="0" smtClean="0">
                <a:latin typeface="+mj-ea"/>
                <a:ea typeface="+mj-ea"/>
              </a:rPr>
              <a:t>ARQ</a:t>
            </a:r>
            <a:r>
              <a:rPr lang="zh-CN" altLang="en-US" dirty="0" smtClean="0">
                <a:latin typeface="+mj-ea"/>
                <a:ea typeface="+mj-ea"/>
              </a:rPr>
              <a:t>协议</a:t>
            </a:r>
            <a:endParaRPr lang="zh-CN" altLang="en-US" dirty="0" smtClean="0">
              <a:latin typeface="+mj-ea"/>
              <a:ea typeface="+mj-ea"/>
            </a:endParaRPr>
          </a:p>
          <a:p>
            <a:pPr marL="901700" lvl="1" indent="-444500" eaLnBrk="1" hangingPunct="1"/>
            <a:r>
              <a:rPr lang="en-US" altLang="zh-CN" i="1" dirty="0" smtClean="0"/>
              <a:t>W</a:t>
            </a:r>
            <a:r>
              <a:rPr lang="en-US" altLang="zh-CN" i="1" baseline="-25000" dirty="0" smtClean="0"/>
              <a:t>T</a:t>
            </a:r>
            <a:r>
              <a:rPr lang="en-US" altLang="zh-CN" i="1" dirty="0" smtClean="0"/>
              <a:t> &gt;W</a:t>
            </a:r>
            <a:r>
              <a:rPr lang="en-US" altLang="zh-CN" i="1" baseline="-25000" dirty="0" smtClean="0"/>
              <a:t>R</a:t>
            </a:r>
            <a:r>
              <a:rPr lang="en-US" altLang="zh-CN" dirty="0" smtClean="0"/>
              <a:t> </a:t>
            </a:r>
            <a:r>
              <a:rPr lang="zh-CN" altLang="en-US" i="1" dirty="0" smtClean="0"/>
              <a:t>，</a:t>
            </a:r>
            <a:r>
              <a:rPr lang="en-US" altLang="zh-CN" i="1" dirty="0" smtClean="0"/>
              <a:t>W</a:t>
            </a:r>
            <a:r>
              <a:rPr lang="en-US" altLang="zh-CN" i="1" baseline="-25000" dirty="0" smtClean="0"/>
              <a:t>R</a:t>
            </a:r>
            <a:r>
              <a:rPr lang="en-US" altLang="zh-CN" dirty="0" smtClean="0"/>
              <a:t> =1</a:t>
            </a:r>
            <a:endParaRPr lang="en-US" altLang="zh-CN" dirty="0" smtClean="0"/>
          </a:p>
          <a:p>
            <a:pPr marL="901700" lvl="1" indent="-444500" eaLnBrk="1" hangingPunct="1"/>
            <a:r>
              <a:rPr lang="en-US" altLang="zh-CN" i="1" dirty="0" smtClean="0"/>
              <a:t>W</a:t>
            </a:r>
            <a:r>
              <a:rPr lang="en-US" altLang="zh-CN" i="1" baseline="-25000" dirty="0" smtClean="0"/>
              <a:t>T</a:t>
            </a:r>
            <a:r>
              <a:rPr lang="en-US" altLang="zh-CN" i="1" dirty="0" smtClean="0"/>
              <a:t> ≤ 2</a:t>
            </a:r>
            <a:r>
              <a:rPr lang="en-US" altLang="zh-CN" i="1" baseline="30000" dirty="0" smtClean="0"/>
              <a:t>n</a:t>
            </a:r>
            <a:r>
              <a:rPr lang="en-US" altLang="zh-CN" i="1" dirty="0" smtClean="0"/>
              <a:t>-1</a:t>
            </a:r>
            <a:r>
              <a:rPr lang="en-US" altLang="zh-CN" dirty="0" smtClean="0"/>
              <a:t> </a:t>
            </a:r>
            <a:endParaRPr lang="en-US" altLang="zh-CN" dirty="0" smtClean="0"/>
          </a:p>
          <a:p>
            <a:pPr eaLnBrk="1" hangingPunct="1">
              <a:spcBef>
                <a:spcPts val="2400"/>
              </a:spcBef>
            </a:pPr>
            <a:r>
              <a:rPr lang="zh-CN" altLang="en-US" dirty="0" smtClean="0">
                <a:latin typeface="黑体" panose="02010609060101010101" pitchFamily="49" charset="-122"/>
                <a:ea typeface="黑体" panose="02010609060101010101" pitchFamily="49" charset="-122"/>
              </a:rPr>
              <a:t>选择性重传</a:t>
            </a:r>
            <a:r>
              <a:rPr lang="en-US" altLang="zh-CN" dirty="0" smtClean="0">
                <a:latin typeface="黑体" panose="02010609060101010101" pitchFamily="49" charset="-122"/>
                <a:ea typeface="黑体" panose="02010609060101010101" pitchFamily="49" charset="-122"/>
              </a:rPr>
              <a:t>ARQ</a:t>
            </a:r>
            <a:r>
              <a:rPr lang="zh-CN" altLang="en-US" dirty="0" smtClean="0">
                <a:latin typeface="黑体" panose="02010609060101010101" pitchFamily="49" charset="-122"/>
                <a:ea typeface="黑体" panose="02010609060101010101" pitchFamily="49" charset="-122"/>
              </a:rPr>
              <a:t>协议</a:t>
            </a:r>
            <a:endParaRPr lang="zh-CN" altLang="en-US" dirty="0" smtClean="0">
              <a:latin typeface="黑体" panose="02010609060101010101" pitchFamily="49" charset="-122"/>
              <a:ea typeface="黑体" panose="02010609060101010101" pitchFamily="49" charset="-122"/>
            </a:endParaRPr>
          </a:p>
          <a:p>
            <a:pPr marL="901700" lvl="1" indent="-444500" eaLnBrk="1" hangingPunct="1"/>
            <a:r>
              <a:rPr lang="en-US" altLang="zh-CN" i="1" dirty="0" smtClean="0"/>
              <a:t>W</a:t>
            </a:r>
            <a:r>
              <a:rPr lang="en-US" altLang="zh-CN" i="1" baseline="-25000" dirty="0" smtClean="0"/>
              <a:t>T</a:t>
            </a:r>
            <a:r>
              <a:rPr lang="en-US" altLang="zh-CN" i="1" dirty="0" smtClean="0"/>
              <a:t> </a:t>
            </a:r>
            <a:r>
              <a:rPr lang="en-US" altLang="zh-CN" dirty="0" smtClean="0"/>
              <a:t>=</a:t>
            </a:r>
            <a:r>
              <a:rPr lang="en-US" altLang="zh-CN" i="1" dirty="0" smtClean="0"/>
              <a:t> W</a:t>
            </a:r>
            <a:r>
              <a:rPr lang="en-US" altLang="zh-CN" i="1" baseline="-25000" dirty="0" smtClean="0"/>
              <a:t>R</a:t>
            </a:r>
            <a:r>
              <a:rPr lang="en-US" altLang="zh-CN" i="1" dirty="0" smtClean="0"/>
              <a:t> </a:t>
            </a:r>
            <a:endParaRPr lang="en-US" altLang="zh-CN" i="1" dirty="0" smtClean="0"/>
          </a:p>
          <a:p>
            <a:pPr marL="901700" lvl="1" indent="-444500" eaLnBrk="1" hangingPunct="1"/>
            <a:r>
              <a:rPr lang="en-US" altLang="zh-CN" i="1" dirty="0" smtClean="0"/>
              <a:t>W</a:t>
            </a:r>
            <a:r>
              <a:rPr lang="en-US" altLang="zh-CN" i="1" baseline="-25000" dirty="0" smtClean="0"/>
              <a:t>T</a:t>
            </a:r>
            <a:r>
              <a:rPr lang="en-US" altLang="zh-CN" i="1" dirty="0" smtClean="0"/>
              <a:t> ≤ 2</a:t>
            </a:r>
            <a:r>
              <a:rPr lang="en-US" altLang="zh-CN" i="1" baseline="30000" dirty="0" smtClean="0"/>
              <a:t>n-1</a:t>
            </a:r>
            <a:endParaRPr lang="en-US" altLang="zh-CN" i="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249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24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249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249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24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en-US" altLang="zh-CN" sz="3200" b="0" i="0" u="none" strike="noStrike" kern="0" cap="none" spc="0" normalizeH="0" baseline="0" noProof="0" dirty="0" smtClean="0">
                <a:ln>
                  <a:noFill/>
                </a:ln>
                <a:effectLst/>
                <a:uLnTx/>
                <a:uFillTx/>
                <a:latin typeface="+mj-lt"/>
                <a:ea typeface="+mj-ea"/>
                <a:cs typeface="+mj-cs"/>
              </a:rPr>
              <a:t>6.5 </a:t>
            </a:r>
            <a:r>
              <a:rPr kumimoji="1" lang="zh-CN" altLang="en-US" sz="3200" b="0" i="0" u="none" strike="noStrike" kern="0" cap="none" spc="0" normalizeH="0" baseline="0" noProof="0" dirty="0" smtClean="0">
                <a:ln>
                  <a:noFill/>
                </a:ln>
                <a:effectLst/>
                <a:uLnTx/>
                <a:uFillTx/>
                <a:latin typeface="+mj-lt"/>
                <a:ea typeface="+mj-ea"/>
                <a:cs typeface="+mj-cs"/>
              </a:rPr>
              <a:t>广播信道</a:t>
            </a:r>
            <a:r>
              <a:rPr lang="zh-CN" altLang="en-US" kern="0" dirty="0" smtClean="0"/>
              <a:t>访问控制</a:t>
            </a:r>
            <a:endParaRPr kumimoji="1" lang="zh-CN" altLang="en-US" sz="3200" b="0" i="0" u="none" strike="noStrike" kern="0" cap="none" spc="0" normalizeH="0" baseline="0" noProof="0" dirty="0" smtClean="0">
              <a:ln>
                <a:noFill/>
              </a:ln>
              <a:effectLst/>
              <a:uLnTx/>
              <a:uFillTx/>
            </a:endParaRPr>
          </a:p>
        </p:txBody>
      </p:sp>
      <p:sp>
        <p:nvSpPr>
          <p:cNvPr id="8195" name="Rectangle 3"/>
          <p:cNvSpPr>
            <a:spLocks noGrp="1"/>
          </p:cNvSpPr>
          <p:nvPr>
            <p:ph idx="1"/>
          </p:nvPr>
        </p:nvSpPr>
        <p:spPr>
          <a:xfrm>
            <a:off x="755576" y="1556792"/>
            <a:ext cx="7772400" cy="4241800"/>
          </a:xfrm>
        </p:spPr>
        <p:txBody>
          <a:bodyPr vert="horz" wrap="square" lIns="91440" tIns="45720" rIns="91440" bIns="45720" anchor="t"/>
          <a:lstStyle/>
          <a:p>
            <a:pPr eaLnBrk="1" hangingPunct="1">
              <a:spcBef>
                <a:spcPts val="600"/>
              </a:spcBef>
            </a:pPr>
            <a:r>
              <a:rPr lang="zh-CN" altLang="en-US" dirty="0">
                <a:latin typeface="黑体" panose="02010609060101010101" pitchFamily="49" charset="-122"/>
                <a:ea typeface="黑体" panose="02010609060101010101" pitchFamily="49" charset="-122"/>
              </a:rPr>
              <a:t>按信道连接方式</a:t>
            </a:r>
            <a:r>
              <a:rPr lang="zh-CN" altLang="en-US" dirty="0" smtClean="0">
                <a:latin typeface="黑体" panose="02010609060101010101" pitchFamily="49" charset="-122"/>
                <a:ea typeface="黑体" panose="02010609060101010101" pitchFamily="49" charset="-122"/>
              </a:rPr>
              <a:t>网络分类</a:t>
            </a:r>
            <a:endParaRPr lang="zh-CN" altLang="en-US" dirty="0">
              <a:latin typeface="黑体" panose="02010609060101010101" pitchFamily="49" charset="-122"/>
              <a:ea typeface="黑体" panose="02010609060101010101" pitchFamily="49" charset="-122"/>
            </a:endParaRPr>
          </a:p>
          <a:p>
            <a:pPr lvl="1" eaLnBrk="1" hangingPunct="1">
              <a:spcBef>
                <a:spcPts val="600"/>
              </a:spcBef>
            </a:pPr>
            <a:r>
              <a:rPr lang="zh-CN" altLang="en-US" dirty="0">
                <a:latin typeface="+mn-ea"/>
              </a:rPr>
              <a:t>使用点</a:t>
            </a:r>
            <a:r>
              <a:rPr lang="zh-CN" altLang="en-US" dirty="0" smtClean="0">
                <a:latin typeface="+mn-ea"/>
              </a:rPr>
              <a:t>到点信道的网络，广域网主导</a:t>
            </a:r>
            <a:endParaRPr lang="zh-CN" altLang="en-US" dirty="0">
              <a:latin typeface="+mn-ea"/>
            </a:endParaRPr>
          </a:p>
          <a:p>
            <a:pPr lvl="1" eaLnBrk="1" hangingPunct="1">
              <a:spcBef>
                <a:spcPts val="1200"/>
              </a:spcBef>
            </a:pPr>
            <a:r>
              <a:rPr lang="zh-CN" altLang="en-US" dirty="0">
                <a:latin typeface="+mn-ea"/>
              </a:rPr>
              <a:t>使用广播信道（多路访问信道，随机访问信道）的</a:t>
            </a:r>
            <a:r>
              <a:rPr lang="zh-CN" altLang="en-US" dirty="0" smtClean="0">
                <a:latin typeface="+mn-ea"/>
              </a:rPr>
              <a:t>网络，局域网主导</a:t>
            </a:r>
            <a:endParaRPr lang="zh-CN" altLang="en-US" dirty="0">
              <a:latin typeface="+mn-ea"/>
            </a:endParaRPr>
          </a:p>
          <a:p>
            <a:pPr marL="802005" lvl="2" indent="-438150" eaLnBrk="1" hangingPunct="1">
              <a:spcBef>
                <a:spcPts val="1200"/>
              </a:spcBef>
            </a:pPr>
            <a:r>
              <a:rPr lang="zh-CN" altLang="en-US" sz="2800" i="1" dirty="0" smtClean="0">
                <a:solidFill>
                  <a:schemeClr val="hlink"/>
                </a:solidFill>
                <a:ea typeface="黑体" panose="02010609060101010101" pitchFamily="49" charset="-122"/>
              </a:rPr>
              <a:t>广播信道网络：</a:t>
            </a:r>
            <a:r>
              <a:rPr lang="zh-CN" altLang="en-US" sz="2800" i="1" dirty="0">
                <a:solidFill>
                  <a:schemeClr val="hlink"/>
                </a:solidFill>
                <a:ea typeface="黑体" panose="02010609060101010101" pitchFamily="49" charset="-122"/>
              </a:rPr>
              <a:t>如何</a:t>
            </a:r>
            <a:r>
              <a:rPr lang="zh-CN" altLang="en-US" sz="2800" i="1" dirty="0" smtClean="0">
                <a:solidFill>
                  <a:schemeClr val="hlink"/>
                </a:solidFill>
                <a:ea typeface="黑体" panose="02010609060101010101" pitchFamily="49" charset="-122"/>
              </a:rPr>
              <a:t>解决信道</a:t>
            </a:r>
            <a:r>
              <a:rPr lang="zh-CN" altLang="en-US" sz="2800" i="1" dirty="0">
                <a:solidFill>
                  <a:schemeClr val="hlink"/>
                </a:solidFill>
                <a:ea typeface="黑体" panose="02010609060101010101" pitchFamily="49" charset="-122"/>
              </a:rPr>
              <a:t>争用</a:t>
            </a:r>
            <a:endParaRPr lang="zh-CN" altLang="en-US" sz="2800" i="1" dirty="0">
              <a:solidFill>
                <a:schemeClr val="hlink"/>
              </a:solidFill>
              <a:ea typeface="黑体" panose="02010609060101010101" pitchFamily="49" charset="-122"/>
            </a:endParaRPr>
          </a:p>
          <a:p>
            <a:pPr eaLnBrk="1" hangingPunct="1">
              <a:spcBef>
                <a:spcPts val="1800"/>
              </a:spcBef>
              <a:spcAft>
                <a:spcPts val="600"/>
              </a:spcAft>
            </a:pPr>
            <a:r>
              <a:rPr lang="zh-CN" altLang="en-US" sz="2800" dirty="0" smtClean="0">
                <a:latin typeface="黑体" panose="02010609060101010101" pitchFamily="49" charset="-122"/>
                <a:ea typeface="黑体" panose="02010609060101010101" pitchFamily="49" charset="-122"/>
              </a:rPr>
              <a:t>解决广播信道</a:t>
            </a:r>
            <a:r>
              <a:rPr lang="zh-CN" altLang="en-US" sz="2800" dirty="0">
                <a:latin typeface="黑体" panose="02010609060101010101" pitchFamily="49" charset="-122"/>
                <a:ea typeface="黑体" panose="02010609060101010101" pitchFamily="49" charset="-122"/>
              </a:rPr>
              <a:t>争用的协议称为介质访问控制协议 </a:t>
            </a:r>
            <a:r>
              <a:rPr lang="zh-CN" altLang="en-US" sz="2800" dirty="0" smtClean="0">
                <a:latin typeface="黑体" panose="02010609060101010101" pitchFamily="49" charset="-122"/>
                <a:ea typeface="黑体" panose="02010609060101010101" pitchFamily="49" charset="-122"/>
              </a:rPr>
              <a:t>（</a:t>
            </a:r>
            <a:r>
              <a:rPr lang="en-US" altLang="zh-CN" sz="2800" dirty="0" smtClean="0">
                <a:latin typeface="+mj-lt"/>
                <a:ea typeface="黑体" panose="02010609060101010101" pitchFamily="49" charset="-122"/>
              </a:rPr>
              <a:t>MAC—Medium </a:t>
            </a:r>
            <a:r>
              <a:rPr lang="en-US" altLang="zh-CN" sz="2800" dirty="0">
                <a:latin typeface="+mj-lt"/>
                <a:ea typeface="黑体" panose="02010609060101010101" pitchFamily="49" charset="-122"/>
              </a:rPr>
              <a:t>Access Control</a:t>
            </a:r>
            <a:r>
              <a:rPr lang="zh-CN" altLang="en-US" sz="2800" dirty="0">
                <a:latin typeface="黑体" panose="02010609060101010101" pitchFamily="49" charset="-122"/>
                <a:ea typeface="黑体" panose="02010609060101010101" pitchFamily="49" charset="-122"/>
              </a:rPr>
              <a:t>），是数据链路层协议</a:t>
            </a:r>
            <a:r>
              <a:rPr lang="zh-CN" altLang="en-US" sz="2800" dirty="0" smtClean="0">
                <a:latin typeface="黑体" panose="02010609060101010101" pitchFamily="49" charset="-122"/>
                <a:ea typeface="黑体" panose="02010609060101010101" pitchFamily="49" charset="-122"/>
              </a:rPr>
              <a:t>的重要部分</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p>
            <a:pPr eaLnBrk="1" hangingPunct="1">
              <a:lnSpc>
                <a:spcPct val="90000"/>
              </a:lnSpc>
            </a:pP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1000"/>
                                        <p:tgtEl>
                                          <p:spTgt spid="8195">
                                            <p:txEl>
                                              <p:pRg st="0" end="0"/>
                                            </p:txEl>
                                          </p:spTgt>
                                        </p:tgtEl>
                                      </p:cBhvr>
                                    </p:animEffect>
                                    <p:anim calcmode="lin" valueType="num">
                                      <p:cBhvr>
                                        <p:cTn id="8" dur="1000" fill="hold"/>
                                        <p:tgtEl>
                                          <p:spTgt spid="819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19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fade">
                                      <p:cBhvr>
                                        <p:cTn id="12" dur="1000"/>
                                        <p:tgtEl>
                                          <p:spTgt spid="8195">
                                            <p:txEl>
                                              <p:pRg st="1" end="1"/>
                                            </p:txEl>
                                          </p:spTgt>
                                        </p:tgtEl>
                                      </p:cBhvr>
                                    </p:animEffect>
                                    <p:anim calcmode="lin" valueType="num">
                                      <p:cBhvr>
                                        <p:cTn id="13" dur="1000" fill="hold"/>
                                        <p:tgtEl>
                                          <p:spTgt spid="819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19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195">
                                            <p:txEl>
                                              <p:pRg st="2" end="2"/>
                                            </p:txEl>
                                          </p:spTgt>
                                        </p:tgtEl>
                                        <p:attrNameLst>
                                          <p:attrName>style.visibility</p:attrName>
                                        </p:attrNameLst>
                                      </p:cBhvr>
                                      <p:to>
                                        <p:strVal val="visible"/>
                                      </p:to>
                                    </p:set>
                                    <p:animEffect transition="in" filter="fade">
                                      <p:cBhvr>
                                        <p:cTn id="17" dur="1000"/>
                                        <p:tgtEl>
                                          <p:spTgt spid="8195">
                                            <p:txEl>
                                              <p:pRg st="2" end="2"/>
                                            </p:txEl>
                                          </p:spTgt>
                                        </p:tgtEl>
                                      </p:cBhvr>
                                    </p:animEffect>
                                    <p:anim calcmode="lin" valueType="num">
                                      <p:cBhvr>
                                        <p:cTn id="18" dur="1000" fill="hold"/>
                                        <p:tgtEl>
                                          <p:spTgt spid="819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819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195">
                                            <p:txEl>
                                              <p:pRg st="3" end="3"/>
                                            </p:txEl>
                                          </p:spTgt>
                                        </p:tgtEl>
                                        <p:attrNameLst>
                                          <p:attrName>style.visibility</p:attrName>
                                        </p:attrNameLst>
                                      </p:cBhvr>
                                      <p:to>
                                        <p:strVal val="visible"/>
                                      </p:to>
                                    </p:set>
                                    <p:animEffect transition="in" filter="fade">
                                      <p:cBhvr>
                                        <p:cTn id="22" dur="1000"/>
                                        <p:tgtEl>
                                          <p:spTgt spid="8195">
                                            <p:txEl>
                                              <p:pRg st="3" end="3"/>
                                            </p:txEl>
                                          </p:spTgt>
                                        </p:tgtEl>
                                      </p:cBhvr>
                                    </p:animEffect>
                                    <p:anim calcmode="lin" valueType="num">
                                      <p:cBhvr>
                                        <p:cTn id="23" dur="1000" fill="hold"/>
                                        <p:tgtEl>
                                          <p:spTgt spid="819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819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195">
                                            <p:txEl>
                                              <p:pRg st="4" end="4"/>
                                            </p:txEl>
                                          </p:spTgt>
                                        </p:tgtEl>
                                        <p:attrNameLst>
                                          <p:attrName>style.visibility</p:attrName>
                                        </p:attrNameLst>
                                      </p:cBhvr>
                                      <p:to>
                                        <p:strVal val="visible"/>
                                      </p:to>
                                    </p:set>
                                    <p:animEffect transition="in" filter="fade">
                                      <p:cBhvr>
                                        <p:cTn id="29" dur="1000"/>
                                        <p:tgtEl>
                                          <p:spTgt spid="8195">
                                            <p:txEl>
                                              <p:pRg st="4" end="4"/>
                                            </p:txEl>
                                          </p:spTgt>
                                        </p:tgtEl>
                                      </p:cBhvr>
                                    </p:animEffect>
                                    <p:anim calcmode="lin" valueType="num">
                                      <p:cBhvr>
                                        <p:cTn id="30" dur="1000" fill="hold"/>
                                        <p:tgtEl>
                                          <p:spTgt spid="8195">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819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p:cNvSpPr>
          <p:nvPr>
            <p:ph idx="1"/>
          </p:nvPr>
        </p:nvSpPr>
        <p:spPr>
          <a:xfrm>
            <a:off x="755576" y="1412776"/>
            <a:ext cx="8064500" cy="4933950"/>
          </a:xfrm>
        </p:spPr>
        <p:txBody>
          <a:bodyPr vert="horz" wrap="square" lIns="91440" tIns="45720" rIns="91440" bIns="45720" anchor="t"/>
          <a:lstStyle/>
          <a:p>
            <a:pPr eaLnBrk="1" hangingPunct="1">
              <a:lnSpc>
                <a:spcPct val="120000"/>
              </a:lnSpc>
              <a:spcBef>
                <a:spcPts val="600"/>
              </a:spcBef>
            </a:pPr>
            <a:r>
              <a:rPr lang="zh-CN" altLang="en-US" sz="2800" dirty="0"/>
              <a:t>静态分配的基本思想是</a:t>
            </a:r>
            <a:r>
              <a:rPr lang="zh-CN" altLang="en-US" sz="2800" dirty="0" smtClean="0"/>
              <a:t>将信道</a:t>
            </a:r>
            <a:r>
              <a:rPr lang="zh-CN" altLang="en-US" sz="2800" dirty="0"/>
              <a:t>资源</a:t>
            </a:r>
            <a:r>
              <a:rPr lang="zh-CN" altLang="en-US" sz="2800" dirty="0">
                <a:solidFill>
                  <a:srgbClr val="FF0000"/>
                </a:solidFill>
              </a:rPr>
              <a:t>平均分配</a:t>
            </a:r>
            <a:r>
              <a:rPr lang="zh-CN" altLang="en-US" sz="2800" dirty="0"/>
              <a:t>给每个要参与通信的用户。</a:t>
            </a:r>
            <a:endParaRPr lang="zh-CN" altLang="en-US" sz="2800" dirty="0"/>
          </a:p>
          <a:p>
            <a:pPr lvl="1" eaLnBrk="1" hangingPunct="1">
              <a:spcBef>
                <a:spcPts val="600"/>
              </a:spcBef>
            </a:pPr>
            <a:r>
              <a:rPr lang="zh-CN" altLang="en-US" sz="2400" dirty="0" smtClean="0"/>
              <a:t>频分多路复用 FDM（波分复用WDM）：将</a:t>
            </a:r>
            <a:r>
              <a:rPr lang="zh-CN" altLang="en-US" sz="2400" dirty="0" smtClean="0">
                <a:solidFill>
                  <a:srgbClr val="800000"/>
                </a:solidFill>
              </a:rPr>
              <a:t>频带</a:t>
            </a:r>
            <a:r>
              <a:rPr lang="zh-CN" altLang="en-US" sz="2400" dirty="0" smtClean="0"/>
              <a:t>平均分配给每个要参与通信的用户；</a:t>
            </a:r>
            <a:endParaRPr lang="zh-CN" altLang="en-US" sz="2400" dirty="0" smtClean="0"/>
          </a:p>
          <a:p>
            <a:pPr lvl="1" eaLnBrk="1" hangingPunct="1">
              <a:spcBef>
                <a:spcPts val="600"/>
              </a:spcBef>
            </a:pPr>
            <a:r>
              <a:rPr lang="zh-CN" altLang="en-US" sz="2400" dirty="0" smtClean="0"/>
              <a:t>时分多路复用 TDM：让每个用户拥有固定的信道传送</a:t>
            </a:r>
            <a:r>
              <a:rPr lang="zh-CN" altLang="en-US" sz="2400" dirty="0" smtClean="0">
                <a:solidFill>
                  <a:srgbClr val="800000"/>
                </a:solidFill>
              </a:rPr>
              <a:t>时槽</a:t>
            </a:r>
            <a:r>
              <a:rPr lang="zh-CN" altLang="en-US" sz="2400" dirty="0" smtClean="0"/>
              <a:t>。</a:t>
            </a:r>
            <a:endParaRPr lang="zh-CN" altLang="en-US" sz="2400" dirty="0" smtClean="0"/>
          </a:p>
          <a:p>
            <a:pPr lvl="1" eaLnBrk="1" hangingPunct="1">
              <a:spcBef>
                <a:spcPts val="600"/>
              </a:spcBef>
            </a:pPr>
            <a:r>
              <a:rPr lang="zh-CN" altLang="en-US" sz="2400" dirty="0" smtClean="0">
                <a:solidFill>
                  <a:srgbClr val="800000"/>
                </a:solidFill>
              </a:rPr>
              <a:t>优点</a:t>
            </a:r>
            <a:r>
              <a:rPr lang="zh-CN" altLang="en-US" sz="2400" dirty="0">
                <a:solidFill>
                  <a:srgbClr val="800000"/>
                </a:solidFill>
              </a:rPr>
              <a:t>：</a:t>
            </a:r>
            <a:r>
              <a:rPr lang="zh-CN" altLang="en-US" sz="2400" dirty="0"/>
              <a:t>适合于用户较少，数目基本固定，各用户的通信量都较大的情况。</a:t>
            </a:r>
            <a:endParaRPr lang="zh-CN" altLang="en-US" sz="2400" dirty="0"/>
          </a:p>
          <a:p>
            <a:pPr lvl="1" eaLnBrk="1" hangingPunct="1">
              <a:spcBef>
                <a:spcPts val="600"/>
              </a:spcBef>
            </a:pPr>
            <a:r>
              <a:rPr lang="zh-CN" altLang="en-US" sz="2400" dirty="0">
                <a:solidFill>
                  <a:srgbClr val="800000"/>
                </a:solidFill>
              </a:rPr>
              <a:t>缺点：</a:t>
            </a:r>
            <a:r>
              <a:rPr lang="zh-CN" altLang="en-US" sz="2400" dirty="0"/>
              <a:t>无法灵活适应站点数及其通信量的变化。</a:t>
            </a:r>
            <a:endParaRPr lang="zh-CN" altLang="en-US" dirty="0"/>
          </a:p>
          <a:p>
            <a:pPr lvl="1" eaLnBrk="1" hangingPunct="1">
              <a:lnSpc>
                <a:spcPct val="90000"/>
              </a:lnSpc>
            </a:pPr>
            <a:endParaRPr lang="zh-CN" altLang="en-US" sz="2400" dirty="0"/>
          </a:p>
        </p:txBody>
      </p:sp>
      <p:sp>
        <p:nvSpPr>
          <p:cNvPr id="9221" name="Rectangle 5"/>
          <p:cNvSpPr>
            <a:spLocks noGrp="1" noChangeArrowheads="1"/>
          </p:cNvSpPr>
          <p:nvPr>
            <p:ph type="title"/>
          </p:nvPr>
        </p:nvSpPr>
        <p:spPr>
          <a:xfrm>
            <a:off x="1447800" y="260350"/>
            <a:ext cx="7588696" cy="720725"/>
          </a:xfrm>
        </p:spPr>
        <p:txBody>
          <a:bodyPr vert="horz" wrap="square" lIns="92075" tIns="46038" rIns="92075" bIns="46038" numCol="1" anchor="ctr" anchorCtr="0" compatLnSpc="1"/>
          <a:lstStyle/>
          <a:p>
            <a:pPr lvl="0" eaLnBrk="1" hangingPunct="1">
              <a:defRPr/>
            </a:pPr>
            <a:r>
              <a:rPr lang="zh-CN" altLang="en-US" kern="0" dirty="0"/>
              <a:t>信道</a:t>
            </a:r>
            <a:r>
              <a:rPr lang="zh-CN" altLang="en-US" kern="0" dirty="0" smtClean="0"/>
              <a:t>静态</a:t>
            </a:r>
            <a:r>
              <a:rPr kumimoji="1" lang="zh-CN" altLang="en-US" b="0" i="0" u="none" strike="noStrike" kern="0" cap="none" spc="0" normalizeH="0" baseline="0" noProof="0" dirty="0" smtClean="0">
                <a:ln>
                  <a:noFill/>
                </a:ln>
                <a:effectLst/>
                <a:uLnTx/>
                <a:uFillTx/>
              </a:rPr>
              <a:t>分配策略</a:t>
            </a:r>
            <a:endParaRPr kumimoji="1" lang="zh-CN" altLang="en-US" b="0" i="0" u="none" strike="noStrike" kern="0" cap="none" spc="0" normalizeH="0" baseline="0" noProof="0" dirty="0" smtClean="0">
              <a:ln>
                <a:noFill/>
              </a:ln>
              <a:effectLst/>
              <a:uLnTx/>
              <a:uFillTx/>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p:cNvSpPr>
          <p:nvPr>
            <p:ph idx="1"/>
          </p:nvPr>
        </p:nvSpPr>
        <p:spPr>
          <a:xfrm>
            <a:off x="683568" y="1412776"/>
            <a:ext cx="8039868" cy="4462463"/>
          </a:xfrm>
        </p:spPr>
        <p:txBody>
          <a:bodyPr vert="horz" wrap="square" lIns="91440" tIns="45720" rIns="91440" bIns="45720" anchor="t"/>
          <a:lstStyle/>
          <a:p>
            <a:pPr eaLnBrk="1" hangingPunct="1">
              <a:lnSpc>
                <a:spcPct val="120000"/>
              </a:lnSpc>
              <a:spcBef>
                <a:spcPts val="600"/>
              </a:spcBef>
            </a:pPr>
            <a:r>
              <a:rPr lang="zh-CN" altLang="en-US" dirty="0">
                <a:solidFill>
                  <a:srgbClr val="003399"/>
                </a:solidFill>
                <a:latin typeface="宋体" panose="02010600030101010101" pitchFamily="2" charset="-122"/>
              </a:rPr>
              <a:t>信道动态分配策略是根据当前对信道请求的情况动态协调各用户对信道的使用权。</a:t>
            </a:r>
            <a:endParaRPr lang="zh-CN" altLang="en-US" dirty="0">
              <a:solidFill>
                <a:srgbClr val="003399"/>
              </a:solidFill>
              <a:latin typeface="宋体" panose="02010600030101010101" pitchFamily="2" charset="-122"/>
            </a:endParaRPr>
          </a:p>
          <a:p>
            <a:pPr eaLnBrk="1" hangingPunct="1">
              <a:spcBef>
                <a:spcPts val="1200"/>
              </a:spcBef>
            </a:pPr>
            <a:r>
              <a:rPr lang="zh-CN" altLang="en-US" dirty="0" smtClean="0">
                <a:solidFill>
                  <a:srgbClr val="003399"/>
                </a:solidFill>
                <a:ea typeface="黑体" panose="02010609060101010101" pitchFamily="49" charset="-122"/>
              </a:rPr>
              <a:t>动态分配策略分类</a:t>
            </a:r>
            <a:endParaRPr lang="zh-CN" altLang="en-US" dirty="0">
              <a:solidFill>
                <a:srgbClr val="003399"/>
              </a:solidFill>
              <a:ea typeface="黑体" panose="02010609060101010101" pitchFamily="49" charset="-122"/>
            </a:endParaRPr>
          </a:p>
          <a:p>
            <a:pPr lvl="1" eaLnBrk="1" hangingPunct="1"/>
            <a:r>
              <a:rPr lang="zh-CN" altLang="en-US" dirty="0">
                <a:latin typeface="宋体" panose="02010600030101010101" pitchFamily="2" charset="-122"/>
              </a:rPr>
              <a:t>无冲突</a:t>
            </a:r>
            <a:r>
              <a:rPr lang="zh-CN" altLang="en-US" dirty="0" smtClean="0">
                <a:latin typeface="宋体" panose="02010600030101010101" pitchFamily="2" charset="-122"/>
              </a:rPr>
              <a:t>协议：令牌协议</a:t>
            </a:r>
            <a:endParaRPr lang="zh-CN" altLang="en-US" dirty="0">
              <a:ea typeface="Arial Unicode MS" panose="020B0604020202020204" charset="-122"/>
            </a:endParaRPr>
          </a:p>
          <a:p>
            <a:pPr lvl="1" eaLnBrk="1" hangingPunct="1"/>
            <a:r>
              <a:rPr lang="zh-CN" altLang="en-US" dirty="0">
                <a:latin typeface="宋体" panose="02010600030101010101" pitchFamily="2" charset="-122"/>
              </a:rPr>
              <a:t>冲突</a:t>
            </a:r>
            <a:r>
              <a:rPr lang="zh-CN" altLang="en-US" dirty="0" smtClean="0">
                <a:latin typeface="宋体" panose="02010600030101010101" pitchFamily="2" charset="-122"/>
              </a:rPr>
              <a:t>协议：</a:t>
            </a:r>
            <a:r>
              <a:rPr lang="en-US" altLang="zh-CN" dirty="0" smtClean="0">
                <a:latin typeface="宋体" panose="02010600030101010101" pitchFamily="2" charset="-122"/>
              </a:rPr>
              <a:t>ALOHA</a:t>
            </a:r>
            <a:r>
              <a:rPr lang="zh-CN" altLang="en-US" dirty="0" smtClean="0">
                <a:latin typeface="宋体" panose="02010600030101010101" pitchFamily="2" charset="-122"/>
              </a:rPr>
              <a:t>协议、</a:t>
            </a:r>
            <a:r>
              <a:rPr lang="en-US" altLang="zh-CN" dirty="0" smtClean="0">
                <a:latin typeface="宋体" panose="02010600030101010101" pitchFamily="2" charset="-122"/>
              </a:rPr>
              <a:t>CSMA</a:t>
            </a:r>
            <a:r>
              <a:rPr lang="zh-CN" altLang="en-US" dirty="0" smtClean="0">
                <a:latin typeface="宋体" panose="02010600030101010101" pitchFamily="2" charset="-122"/>
              </a:rPr>
              <a:t>协议</a:t>
            </a:r>
            <a:r>
              <a:rPr lang="zh-CN" altLang="en-US" dirty="0" smtClean="0">
                <a:solidFill>
                  <a:schemeClr val="hlink"/>
                </a:solidFill>
                <a:latin typeface="宋体" panose="02010600030101010101" pitchFamily="2" charset="-122"/>
              </a:rPr>
              <a:t> </a:t>
            </a:r>
            <a:r>
              <a:rPr lang="zh-CN" altLang="en-US" dirty="0" smtClean="0">
                <a:solidFill>
                  <a:schemeClr val="hlink"/>
                </a:solidFill>
                <a:ea typeface="黑体" panose="02010609060101010101" pitchFamily="49" charset="-122"/>
              </a:rPr>
              <a:t> </a:t>
            </a:r>
            <a:endParaRPr lang="zh-CN" altLang="en-US" dirty="0">
              <a:solidFill>
                <a:schemeClr val="hlink"/>
              </a:solidFill>
              <a:ea typeface="黑体" panose="02010609060101010101" pitchFamily="49" charset="-122"/>
            </a:endParaRPr>
          </a:p>
        </p:txBody>
      </p:sp>
      <p:sp>
        <p:nvSpPr>
          <p:cNvPr id="10245" name="Rectangle 5"/>
          <p:cNvSpPr>
            <a:spLocks noGrp="1" noChangeArrowheads="1"/>
          </p:cNvSpPr>
          <p:nvPr>
            <p:ph type="title"/>
          </p:nvPr>
        </p:nvSpPr>
        <p:spPr>
          <a:xfrm>
            <a:off x="1447800" y="260350"/>
            <a:ext cx="7372672" cy="720725"/>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zh-CN" altLang="en-US" b="0" i="0" u="none" strike="noStrike" kern="0" cap="none" spc="0" normalizeH="0" baseline="0" noProof="0" dirty="0" smtClean="0">
                <a:ln>
                  <a:noFill/>
                </a:ln>
                <a:effectLst/>
                <a:uLnTx/>
                <a:uFillTx/>
                <a:latin typeface="+mj-lt"/>
                <a:ea typeface="+mj-ea"/>
                <a:cs typeface="+mj-cs"/>
              </a:rPr>
              <a:t>信道动态分配策略</a:t>
            </a:r>
            <a:endParaRPr kumimoji="1" lang="zh-CN" altLang="en-US" b="0" i="0" u="none" strike="noStrike" kern="0" cap="none" spc="0" normalizeH="0" baseline="0" noProof="0" dirty="0" smtClean="0">
              <a:ln>
                <a:noFill/>
              </a:ln>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fade">
                                      <p:cBhvr>
                                        <p:cTn id="7" dur="1000"/>
                                        <p:tgtEl>
                                          <p:spTgt spid="10243">
                                            <p:txEl>
                                              <p:pRg st="0" end="0"/>
                                            </p:txEl>
                                          </p:spTgt>
                                        </p:tgtEl>
                                      </p:cBhvr>
                                    </p:animEffect>
                                    <p:anim calcmode="lin" valueType="num">
                                      <p:cBhvr>
                                        <p:cTn id="8" dur="10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2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243">
                                            <p:txEl>
                                              <p:pRg st="1" end="1"/>
                                            </p:txEl>
                                          </p:spTgt>
                                        </p:tgtEl>
                                        <p:attrNameLst>
                                          <p:attrName>style.visibility</p:attrName>
                                        </p:attrNameLst>
                                      </p:cBhvr>
                                      <p:to>
                                        <p:strVal val="visible"/>
                                      </p:to>
                                    </p:set>
                                    <p:animEffect transition="in" filter="fade">
                                      <p:cBhvr>
                                        <p:cTn id="14" dur="1000"/>
                                        <p:tgtEl>
                                          <p:spTgt spid="10243">
                                            <p:txEl>
                                              <p:pRg st="1" end="1"/>
                                            </p:txEl>
                                          </p:spTgt>
                                        </p:tgtEl>
                                      </p:cBhvr>
                                    </p:animEffect>
                                    <p:anim calcmode="lin" valueType="num">
                                      <p:cBhvr>
                                        <p:cTn id="15" dur="10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24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0243">
                                            <p:txEl>
                                              <p:pRg st="2" end="2"/>
                                            </p:txEl>
                                          </p:spTgt>
                                        </p:tgtEl>
                                        <p:attrNameLst>
                                          <p:attrName>style.visibility</p:attrName>
                                        </p:attrNameLst>
                                      </p:cBhvr>
                                      <p:to>
                                        <p:strVal val="visible"/>
                                      </p:to>
                                    </p:set>
                                    <p:animEffect transition="in" filter="fade">
                                      <p:cBhvr>
                                        <p:cTn id="19" dur="1000"/>
                                        <p:tgtEl>
                                          <p:spTgt spid="10243">
                                            <p:txEl>
                                              <p:pRg st="2" end="2"/>
                                            </p:txEl>
                                          </p:spTgt>
                                        </p:tgtEl>
                                      </p:cBhvr>
                                    </p:animEffect>
                                    <p:anim calcmode="lin" valueType="num">
                                      <p:cBhvr>
                                        <p:cTn id="20" dur="10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024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243">
                                            <p:txEl>
                                              <p:pRg st="3" end="3"/>
                                            </p:txEl>
                                          </p:spTgt>
                                        </p:tgtEl>
                                        <p:attrNameLst>
                                          <p:attrName>style.visibility</p:attrName>
                                        </p:attrNameLst>
                                      </p:cBhvr>
                                      <p:to>
                                        <p:strVal val="visible"/>
                                      </p:to>
                                    </p:set>
                                    <p:animEffect transition="in" filter="fade">
                                      <p:cBhvr>
                                        <p:cTn id="24" dur="1000"/>
                                        <p:tgtEl>
                                          <p:spTgt spid="10243">
                                            <p:txEl>
                                              <p:pRg st="3" end="3"/>
                                            </p:txEl>
                                          </p:spTgt>
                                        </p:tgtEl>
                                      </p:cBhvr>
                                    </p:animEffect>
                                    <p:anim calcmode="lin" valueType="num">
                                      <p:cBhvr>
                                        <p:cTn id="25" dur="10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024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447800" y="260350"/>
            <a:ext cx="7450064" cy="720725"/>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zh-CN" altLang="en-US" b="0" i="0" u="none" strike="noStrike" kern="0" cap="none" spc="0" normalizeH="0" baseline="0" noProof="0" dirty="0" smtClean="0">
                <a:ln>
                  <a:noFill/>
                </a:ln>
                <a:effectLst/>
                <a:uLnTx/>
                <a:uFillTx/>
                <a:latin typeface="+mj-lt"/>
                <a:ea typeface="+mj-ea"/>
                <a:cs typeface="+mj-cs"/>
              </a:rPr>
              <a:t>　令牌协议</a:t>
            </a:r>
            <a:endParaRPr kumimoji="1" lang="zh-CN" altLang="en-US" b="0" i="0" u="none" strike="noStrike" kern="0" cap="none" spc="0" normalizeH="0" baseline="0" noProof="0" dirty="0" smtClean="0">
              <a:ln>
                <a:noFill/>
              </a:ln>
              <a:effectLst/>
              <a:uLnTx/>
              <a:uFillTx/>
              <a:latin typeface="+mj-lt"/>
              <a:ea typeface="+mj-ea"/>
              <a:cs typeface="+mj-cs"/>
            </a:endParaRPr>
          </a:p>
        </p:txBody>
      </p:sp>
      <p:sp>
        <p:nvSpPr>
          <p:cNvPr id="27651" name="Rectangle 3"/>
          <p:cNvSpPr>
            <a:spLocks noGrp="1"/>
          </p:cNvSpPr>
          <p:nvPr>
            <p:ph idx="1"/>
          </p:nvPr>
        </p:nvSpPr>
        <p:spPr>
          <a:xfrm>
            <a:off x="755576" y="1165954"/>
            <a:ext cx="8142288" cy="1079244"/>
          </a:xfrm>
        </p:spPr>
        <p:txBody>
          <a:bodyPr vert="horz" wrap="square" lIns="91440" tIns="45720" rIns="91440" bIns="45720" anchor="t"/>
          <a:lstStyle/>
          <a:p>
            <a:pPr eaLnBrk="1" hangingPunct="1">
              <a:lnSpc>
                <a:spcPct val="120000"/>
              </a:lnSpc>
            </a:pPr>
            <a:r>
              <a:rPr lang="zh-CN" altLang="en-US" sz="2400" dirty="0" smtClean="0">
                <a:latin typeface="+mj-ea"/>
                <a:ea typeface="+mj-ea"/>
              </a:rPr>
              <a:t>网络</a:t>
            </a:r>
            <a:r>
              <a:rPr lang="zh-CN" altLang="en-US" sz="2400" dirty="0">
                <a:latin typeface="+mj-ea"/>
                <a:ea typeface="+mj-ea"/>
              </a:rPr>
              <a:t>中流转</a:t>
            </a:r>
            <a:r>
              <a:rPr lang="zh-CN" altLang="en-US" sz="2400" dirty="0" smtClean="0">
                <a:latin typeface="+mj-ea"/>
                <a:ea typeface="+mj-ea"/>
              </a:rPr>
              <a:t>着唯一的被</a:t>
            </a:r>
            <a:r>
              <a:rPr lang="zh-CN" altLang="en-US" sz="2400" dirty="0">
                <a:latin typeface="+mj-ea"/>
                <a:ea typeface="+mj-ea"/>
              </a:rPr>
              <a:t>称为</a:t>
            </a:r>
            <a:r>
              <a:rPr lang="zh-CN" altLang="en-US" sz="2400" dirty="0" smtClean="0">
                <a:solidFill>
                  <a:srgbClr val="FF3300"/>
                </a:solidFill>
                <a:latin typeface="+mj-ea"/>
                <a:ea typeface="+mj-ea"/>
              </a:rPr>
              <a:t>“令牌</a:t>
            </a:r>
            <a:r>
              <a:rPr lang="en-US" altLang="zh-CN" sz="2400" dirty="0" smtClean="0">
                <a:solidFill>
                  <a:srgbClr val="FF3300"/>
                </a:solidFill>
                <a:latin typeface="+mj-ea"/>
                <a:ea typeface="+mj-ea"/>
              </a:rPr>
              <a:t>”</a:t>
            </a:r>
            <a:r>
              <a:rPr lang="zh-CN" altLang="en-US" sz="2400" dirty="0" smtClean="0">
                <a:latin typeface="+mj-ea"/>
                <a:ea typeface="+mj-ea"/>
              </a:rPr>
              <a:t>的控制帧。节点</a:t>
            </a:r>
            <a:r>
              <a:rPr lang="zh-CN" altLang="en-US" sz="2400" dirty="0">
                <a:latin typeface="+mj-ea"/>
                <a:ea typeface="+mj-ea"/>
              </a:rPr>
              <a:t>要发送数据</a:t>
            </a:r>
            <a:r>
              <a:rPr lang="zh-CN" altLang="en-US" sz="2400" dirty="0" smtClean="0">
                <a:latin typeface="+mj-ea"/>
                <a:ea typeface="+mj-ea"/>
              </a:rPr>
              <a:t>必须先</a:t>
            </a:r>
            <a:r>
              <a:rPr lang="zh-CN" altLang="en-US" sz="2400" dirty="0">
                <a:latin typeface="+mj-ea"/>
                <a:ea typeface="+mj-ea"/>
              </a:rPr>
              <a:t>截获令牌</a:t>
            </a:r>
            <a:r>
              <a:rPr lang="zh-CN" altLang="en-US" sz="2400" dirty="0" smtClean="0">
                <a:latin typeface="+mj-ea"/>
                <a:ea typeface="+mj-ea"/>
              </a:rPr>
              <a:t>，</a:t>
            </a:r>
            <a:r>
              <a:rPr lang="zh-CN" altLang="en-US" sz="2400" dirty="0">
                <a:latin typeface="+mj-ea"/>
                <a:ea typeface="+mj-ea"/>
              </a:rPr>
              <a:t>令牌的唯一性避免了冲突。</a:t>
            </a:r>
            <a:r>
              <a:rPr lang="zh-CN" altLang="en-US" sz="2800" dirty="0">
                <a:latin typeface="+mj-ea"/>
                <a:ea typeface="+mj-ea"/>
              </a:rPr>
              <a:t> </a:t>
            </a:r>
            <a:endParaRPr lang="zh-CN" altLang="en-US" sz="2800" dirty="0">
              <a:latin typeface="+mj-ea"/>
              <a:ea typeface="+mj-ea"/>
            </a:endParaRPr>
          </a:p>
        </p:txBody>
      </p:sp>
      <p:graphicFrame>
        <p:nvGraphicFramePr>
          <p:cNvPr id="20483" name="对象 -2147482621"/>
          <p:cNvGraphicFramePr>
            <a:graphicFrameLocks noChangeAspect="1"/>
          </p:cNvGraphicFramePr>
          <p:nvPr/>
        </p:nvGraphicFramePr>
        <p:xfrm>
          <a:off x="1619672" y="2275997"/>
          <a:ext cx="5165725" cy="4616450"/>
        </p:xfrm>
        <a:graphic>
          <a:graphicData uri="http://schemas.openxmlformats.org/presentationml/2006/ole">
            <mc:AlternateContent xmlns:mc="http://schemas.openxmlformats.org/markup-compatibility/2006">
              <mc:Choice xmlns:v="urn:schemas-microsoft-com:vml" Requires="v">
                <p:oleObj spid="_x0000_s89109" name="" r:id="rId1" imgW="3278505" imgH="2927985" progId="Visio.Drawing.11">
                  <p:embed/>
                </p:oleObj>
              </mc:Choice>
              <mc:Fallback>
                <p:oleObj name="" r:id="rId1" imgW="3278505" imgH="2927985" progId="Visio.Drawing.11">
                  <p:embed/>
                  <p:pic>
                    <p:nvPicPr>
                      <p:cNvPr id="0" name="对象 -2147482621"/>
                      <p:cNvPicPr/>
                      <p:nvPr/>
                    </p:nvPicPr>
                    <p:blipFill>
                      <a:blip r:embed="rId2"/>
                      <a:stretch>
                        <a:fillRect/>
                      </a:stretch>
                    </p:blipFill>
                    <p:spPr>
                      <a:xfrm>
                        <a:off x="1619672" y="2275997"/>
                        <a:ext cx="5165725" cy="46164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p:cTn id="7" dur="500" fill="hold"/>
                                        <p:tgtEl>
                                          <p:spTgt spid="27651">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2765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ldLvl="2"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447800" y="260350"/>
            <a:ext cx="7402513" cy="720725"/>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en-US" altLang="zh-CN" b="0" i="0" u="none" strike="noStrike" kern="0" cap="none" spc="0" normalizeH="0" baseline="0" noProof="0" dirty="0" smtClean="0">
                <a:ln>
                  <a:noFill/>
                </a:ln>
                <a:effectLst/>
                <a:uLnTx/>
                <a:uFillTx/>
                <a:latin typeface="+mj-lt"/>
                <a:ea typeface="+mj-ea"/>
                <a:cs typeface="+mj-cs"/>
              </a:rPr>
              <a:t>ALOHA</a:t>
            </a:r>
            <a:r>
              <a:rPr kumimoji="1" lang="zh-CN" altLang="en-US" b="0" i="0" u="none" strike="noStrike" kern="0" cap="none" spc="0" normalizeH="0" baseline="0" noProof="0" dirty="0" smtClean="0">
                <a:ln>
                  <a:noFill/>
                </a:ln>
                <a:effectLst/>
                <a:uLnTx/>
                <a:uFillTx/>
                <a:latin typeface="+mj-lt"/>
                <a:ea typeface="+mj-ea"/>
                <a:cs typeface="+mj-cs"/>
              </a:rPr>
              <a:t>协议</a:t>
            </a:r>
            <a:endParaRPr kumimoji="1" lang="zh-CN" altLang="en-US" b="0" i="0" u="none" strike="noStrike" kern="0" cap="none" spc="0" normalizeH="0" baseline="0" noProof="0" dirty="0" smtClean="0">
              <a:ln>
                <a:noFill/>
              </a:ln>
              <a:effectLst/>
              <a:uLnTx/>
              <a:uFillTx/>
              <a:latin typeface="+mj-lt"/>
              <a:ea typeface="+mj-ea"/>
              <a:cs typeface="+mj-cs"/>
            </a:endParaRPr>
          </a:p>
        </p:txBody>
      </p:sp>
      <p:sp>
        <p:nvSpPr>
          <p:cNvPr id="12291" name="Rectangle 3"/>
          <p:cNvSpPr>
            <a:spLocks noGrp="1"/>
          </p:cNvSpPr>
          <p:nvPr>
            <p:ph idx="1"/>
          </p:nvPr>
        </p:nvSpPr>
        <p:spPr>
          <a:xfrm>
            <a:off x="611560" y="1196752"/>
            <a:ext cx="8382000" cy="5400600"/>
          </a:xfrm>
        </p:spPr>
        <p:txBody>
          <a:bodyPr vert="horz" wrap="square" lIns="91440" tIns="45720" rIns="91440" bIns="45720" anchor="t"/>
          <a:lstStyle/>
          <a:p>
            <a:pPr eaLnBrk="1" hangingPunct="1"/>
            <a:r>
              <a:rPr lang="en-US" altLang="zh-CN" sz="2800" dirty="0" smtClean="0"/>
              <a:t>ALOHA</a:t>
            </a:r>
            <a:r>
              <a:rPr lang="zh-CN" altLang="en-US" sz="2800" dirty="0" smtClean="0"/>
              <a:t>协议用于解决</a:t>
            </a:r>
            <a:r>
              <a:rPr lang="zh-CN" altLang="en-US" sz="2800" dirty="0"/>
              <a:t>信道的</a:t>
            </a:r>
            <a:r>
              <a:rPr lang="zh-CN" altLang="en-US" sz="2800" dirty="0" smtClean="0"/>
              <a:t>动态分配问题，</a:t>
            </a:r>
            <a:r>
              <a:rPr lang="zh-CN" altLang="en-US" sz="2800" dirty="0"/>
              <a:t>基本思想可用于任何</a:t>
            </a:r>
            <a:r>
              <a:rPr lang="zh-CN" altLang="en-US" sz="2800" dirty="0">
                <a:solidFill>
                  <a:srgbClr val="FF3300"/>
                </a:solidFill>
              </a:rPr>
              <a:t>无协调关系</a:t>
            </a:r>
            <a:r>
              <a:rPr lang="zh-CN" altLang="en-US" sz="2800" dirty="0"/>
              <a:t>的用户争用单一</a:t>
            </a:r>
            <a:r>
              <a:rPr lang="zh-CN" altLang="en-US" sz="2800" dirty="0" smtClean="0"/>
              <a:t>共享资源使用权的系统。</a:t>
            </a:r>
            <a:endParaRPr lang="zh-CN" altLang="en-US" sz="2800" dirty="0"/>
          </a:p>
          <a:p>
            <a:pPr lvl="1" eaLnBrk="1" hangingPunct="1">
              <a:buChar char="Ø"/>
            </a:pPr>
            <a:r>
              <a:rPr lang="zh-CN" altLang="en-US" sz="2400" dirty="0"/>
              <a:t>分类：</a:t>
            </a:r>
            <a:r>
              <a:rPr lang="zh-CN" altLang="en-US" sz="2400" dirty="0">
                <a:solidFill>
                  <a:srgbClr val="FF3300"/>
                </a:solidFill>
              </a:rPr>
              <a:t>纯</a:t>
            </a:r>
            <a:r>
              <a:rPr lang="en-US" altLang="zh-CN" sz="2400" dirty="0">
                <a:solidFill>
                  <a:srgbClr val="FF3300"/>
                </a:solidFill>
              </a:rPr>
              <a:t>ALOHA</a:t>
            </a:r>
            <a:r>
              <a:rPr lang="zh-CN" altLang="en-US" sz="2400" dirty="0"/>
              <a:t>协议和</a:t>
            </a:r>
            <a:r>
              <a:rPr lang="zh-CN" altLang="en-US" sz="2400" dirty="0">
                <a:solidFill>
                  <a:srgbClr val="FF3300"/>
                </a:solidFill>
              </a:rPr>
              <a:t>时间片</a:t>
            </a:r>
            <a:r>
              <a:rPr lang="en-US" altLang="zh-CN" sz="2400" dirty="0">
                <a:solidFill>
                  <a:srgbClr val="FF3300"/>
                </a:solidFill>
              </a:rPr>
              <a:t>ALOHA</a:t>
            </a:r>
            <a:r>
              <a:rPr lang="zh-CN" altLang="en-US" sz="2400" dirty="0"/>
              <a:t>协议</a:t>
            </a:r>
            <a:endParaRPr lang="zh-CN" altLang="en-US" dirty="0"/>
          </a:p>
          <a:p>
            <a:pPr eaLnBrk="1" hangingPunct="1"/>
            <a:r>
              <a:rPr lang="zh-CN" altLang="en-US" sz="2800" dirty="0">
                <a:latin typeface="黑体" panose="02010609060101010101" pitchFamily="49" charset="-122"/>
                <a:ea typeface="黑体" panose="02010609060101010101" pitchFamily="49" charset="-122"/>
              </a:rPr>
              <a:t>纯</a:t>
            </a:r>
            <a:r>
              <a:rPr lang="en-US" altLang="zh-CN" sz="2800" dirty="0">
                <a:latin typeface="黑体" panose="02010609060101010101" pitchFamily="49" charset="-122"/>
                <a:ea typeface="黑体" panose="02010609060101010101" pitchFamily="49" charset="-122"/>
              </a:rPr>
              <a:t>ALOHA</a:t>
            </a:r>
            <a:r>
              <a:rPr lang="zh-CN" altLang="en-US" sz="2800" dirty="0" smtClean="0">
                <a:latin typeface="黑体" panose="02010609060101010101" pitchFamily="49" charset="-122"/>
                <a:ea typeface="黑体" panose="02010609060101010101" pitchFamily="49" charset="-122"/>
              </a:rPr>
              <a:t>协议（连续</a:t>
            </a:r>
            <a:r>
              <a:rPr lang="en-US" altLang="zh-CN" sz="2800" dirty="0" smtClean="0">
                <a:latin typeface="黑体" panose="02010609060101010101" pitchFamily="49" charset="-122"/>
                <a:ea typeface="黑体" panose="02010609060101010101" pitchFamily="49" charset="-122"/>
              </a:rPr>
              <a:t>ALOHA</a:t>
            </a:r>
            <a:r>
              <a:rPr lang="zh-CN" altLang="en-US" sz="2800" dirty="0">
                <a:latin typeface="黑体" panose="02010609060101010101" pitchFamily="49" charset="-122"/>
                <a:ea typeface="黑体" panose="02010609060101010101" pitchFamily="49" charset="-122"/>
              </a:rPr>
              <a:t>协议）</a:t>
            </a:r>
            <a:endParaRPr lang="zh-CN" altLang="en-US" sz="2800" dirty="0">
              <a:latin typeface="黑体" panose="02010609060101010101" pitchFamily="49" charset="-122"/>
              <a:ea typeface="黑体" panose="02010609060101010101" pitchFamily="49" charset="-122"/>
            </a:endParaRPr>
          </a:p>
          <a:p>
            <a:pPr lvl="1" eaLnBrk="1" hangingPunct="1">
              <a:buChar char="Ø"/>
            </a:pPr>
            <a:r>
              <a:rPr lang="zh-CN" altLang="en-US" sz="2400" dirty="0"/>
              <a:t>基本思想：用户有数据要发送时，可以</a:t>
            </a:r>
            <a:r>
              <a:rPr lang="zh-CN" altLang="en-US" sz="2400" dirty="0">
                <a:solidFill>
                  <a:srgbClr val="FF3300"/>
                </a:solidFill>
              </a:rPr>
              <a:t>直接发至信道</a:t>
            </a:r>
            <a:r>
              <a:rPr lang="zh-CN" altLang="en-US" sz="2400" dirty="0"/>
              <a:t>；然后</a:t>
            </a:r>
            <a:r>
              <a:rPr lang="zh-CN" altLang="en-US" sz="2400" dirty="0">
                <a:solidFill>
                  <a:srgbClr val="FF3300"/>
                </a:solidFill>
              </a:rPr>
              <a:t>监听信道</a:t>
            </a:r>
            <a:r>
              <a:rPr lang="zh-CN" altLang="en-US" sz="2400" dirty="0"/>
              <a:t>看是否产生冲突，若产生冲突，则等待一段</a:t>
            </a:r>
            <a:r>
              <a:rPr lang="zh-CN" altLang="en-US" sz="2400" dirty="0" smtClean="0">
                <a:solidFill>
                  <a:srgbClr val="FF3300"/>
                </a:solidFill>
              </a:rPr>
              <a:t>随机</a:t>
            </a:r>
            <a:r>
              <a:rPr lang="zh-CN" altLang="en-US" sz="2400" dirty="0" smtClean="0"/>
              <a:t>时间重传。</a:t>
            </a:r>
            <a:endParaRPr lang="zh-CN" altLang="en-US" sz="2000" dirty="0"/>
          </a:p>
          <a:p>
            <a:pPr eaLnBrk="1" hangingPunct="1"/>
            <a:r>
              <a:rPr lang="zh-CN" altLang="en-US" sz="2800" dirty="0">
                <a:latin typeface="黑体" panose="02010609060101010101" pitchFamily="49" charset="-122"/>
                <a:ea typeface="黑体" panose="02010609060101010101" pitchFamily="49" charset="-122"/>
              </a:rPr>
              <a:t>时间片</a:t>
            </a:r>
            <a:r>
              <a:rPr lang="en-US" altLang="zh-CN" sz="2800" dirty="0">
                <a:latin typeface="黑体" panose="02010609060101010101" pitchFamily="49" charset="-122"/>
                <a:ea typeface="黑体" panose="02010609060101010101" pitchFamily="49" charset="-122"/>
              </a:rPr>
              <a:t>ALOHA</a:t>
            </a:r>
            <a:r>
              <a:rPr lang="zh-CN" altLang="en-US" sz="2800" dirty="0" smtClean="0">
                <a:latin typeface="黑体" panose="02010609060101010101" pitchFamily="49" charset="-122"/>
                <a:ea typeface="黑体" panose="02010609060101010101" pitchFamily="49" charset="-122"/>
              </a:rPr>
              <a:t>协议（离散</a:t>
            </a:r>
            <a:r>
              <a:rPr lang="en-US" altLang="zh-CN" sz="2800" dirty="0" smtClean="0">
                <a:latin typeface="黑体" panose="02010609060101010101" pitchFamily="49" charset="-122"/>
                <a:ea typeface="黑体" panose="02010609060101010101" pitchFamily="49" charset="-122"/>
              </a:rPr>
              <a:t>ALOHA</a:t>
            </a:r>
            <a:r>
              <a:rPr lang="zh-CN" altLang="en-US" sz="2800" dirty="0" smtClean="0">
                <a:latin typeface="黑体" panose="02010609060101010101" pitchFamily="49" charset="-122"/>
                <a:ea typeface="黑体" panose="02010609060101010101" pitchFamily="49" charset="-122"/>
              </a:rPr>
              <a:t>协议）</a:t>
            </a:r>
            <a:endParaRPr lang="zh-CN" altLang="en-US" sz="2800" dirty="0">
              <a:latin typeface="黑体" panose="02010609060101010101" pitchFamily="49" charset="-122"/>
              <a:ea typeface="黑体" panose="02010609060101010101" pitchFamily="49" charset="-122"/>
            </a:endParaRPr>
          </a:p>
          <a:p>
            <a:pPr lvl="1" eaLnBrk="1" hangingPunct="1"/>
            <a:r>
              <a:rPr lang="zh-CN" altLang="en-US" sz="2400" dirty="0"/>
              <a:t>基本思想：把信道时间</a:t>
            </a:r>
            <a:r>
              <a:rPr lang="zh-CN" altLang="en-US" sz="2400" dirty="0">
                <a:solidFill>
                  <a:srgbClr val="FF3300"/>
                </a:solidFill>
              </a:rPr>
              <a:t>分成离散的时间片</a:t>
            </a:r>
            <a:r>
              <a:rPr lang="zh-CN" altLang="en-US" sz="2400" dirty="0"/>
              <a:t>，片长</a:t>
            </a:r>
            <a:r>
              <a:rPr lang="zh-CN" altLang="en-US" sz="2400" dirty="0" smtClean="0"/>
              <a:t>为最大帧</a:t>
            </a:r>
            <a:r>
              <a:rPr lang="zh-CN" altLang="en-US" sz="2400" dirty="0"/>
              <a:t>所需的发送时间。</a:t>
            </a:r>
            <a:r>
              <a:rPr lang="zh-CN" altLang="en-US" sz="2400" dirty="0" smtClean="0"/>
              <a:t>每个节点只能</a:t>
            </a:r>
            <a:r>
              <a:rPr lang="zh-CN" altLang="en-US" sz="2400" dirty="0"/>
              <a:t>在</a:t>
            </a:r>
            <a:r>
              <a:rPr lang="zh-CN" altLang="en-US" sz="2400" dirty="0">
                <a:solidFill>
                  <a:srgbClr val="FF3300"/>
                </a:solidFill>
              </a:rPr>
              <a:t>时间片开始时</a:t>
            </a:r>
            <a:r>
              <a:rPr lang="zh-CN" altLang="en-US" sz="2400" dirty="0"/>
              <a:t>才允许发送</a:t>
            </a:r>
            <a:r>
              <a:rPr lang="zh-CN" altLang="en-US" sz="2400" dirty="0" smtClean="0"/>
              <a:t>。之后过程</a:t>
            </a:r>
            <a:r>
              <a:rPr lang="zh-CN" altLang="en-US" sz="2400" dirty="0"/>
              <a:t>与纯</a:t>
            </a:r>
            <a:r>
              <a:rPr lang="en-US" altLang="zh-CN" sz="2400" dirty="0"/>
              <a:t>ALOHA</a:t>
            </a:r>
            <a:r>
              <a:rPr lang="zh-CN" altLang="en-US" sz="2400" dirty="0"/>
              <a:t>协议相同。</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fade">
                                      <p:cBhvr>
                                        <p:cTn id="7" dur="1000"/>
                                        <p:tgtEl>
                                          <p:spTgt spid="12291">
                                            <p:txEl>
                                              <p:pRg st="0" end="0"/>
                                            </p:txEl>
                                          </p:spTgt>
                                        </p:tgtEl>
                                      </p:cBhvr>
                                    </p:animEffect>
                                    <p:anim calcmode="lin" valueType="num">
                                      <p:cBhvr>
                                        <p:cTn id="8" dur="1000" fill="hold"/>
                                        <p:tgtEl>
                                          <p:spTgt spid="1229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29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291">
                                            <p:txEl>
                                              <p:pRg st="1" end="1"/>
                                            </p:txEl>
                                          </p:spTgt>
                                        </p:tgtEl>
                                        <p:attrNameLst>
                                          <p:attrName>style.visibility</p:attrName>
                                        </p:attrNameLst>
                                      </p:cBhvr>
                                      <p:to>
                                        <p:strVal val="visible"/>
                                      </p:to>
                                    </p:set>
                                    <p:animEffect transition="in" filter="fade">
                                      <p:cBhvr>
                                        <p:cTn id="12" dur="1000"/>
                                        <p:tgtEl>
                                          <p:spTgt spid="12291">
                                            <p:txEl>
                                              <p:pRg st="1" end="1"/>
                                            </p:txEl>
                                          </p:spTgt>
                                        </p:tgtEl>
                                      </p:cBhvr>
                                    </p:animEffect>
                                    <p:anim calcmode="lin" valueType="num">
                                      <p:cBhvr>
                                        <p:cTn id="13" dur="1000" fill="hold"/>
                                        <p:tgtEl>
                                          <p:spTgt spid="1229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229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291">
                                            <p:txEl>
                                              <p:pRg st="2" end="2"/>
                                            </p:txEl>
                                          </p:spTgt>
                                        </p:tgtEl>
                                        <p:attrNameLst>
                                          <p:attrName>style.visibility</p:attrName>
                                        </p:attrNameLst>
                                      </p:cBhvr>
                                      <p:to>
                                        <p:strVal val="visible"/>
                                      </p:to>
                                    </p:set>
                                    <p:animEffect transition="in" filter="fade">
                                      <p:cBhvr>
                                        <p:cTn id="19" dur="1000"/>
                                        <p:tgtEl>
                                          <p:spTgt spid="12291">
                                            <p:txEl>
                                              <p:pRg st="2" end="2"/>
                                            </p:txEl>
                                          </p:spTgt>
                                        </p:tgtEl>
                                      </p:cBhvr>
                                    </p:animEffect>
                                    <p:anim calcmode="lin" valueType="num">
                                      <p:cBhvr>
                                        <p:cTn id="20" dur="1000" fill="hold"/>
                                        <p:tgtEl>
                                          <p:spTgt spid="12291">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2291">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291">
                                            <p:txEl>
                                              <p:pRg st="3" end="3"/>
                                            </p:txEl>
                                          </p:spTgt>
                                        </p:tgtEl>
                                        <p:attrNameLst>
                                          <p:attrName>style.visibility</p:attrName>
                                        </p:attrNameLst>
                                      </p:cBhvr>
                                      <p:to>
                                        <p:strVal val="visible"/>
                                      </p:to>
                                    </p:set>
                                    <p:animEffect transition="in" filter="fade">
                                      <p:cBhvr>
                                        <p:cTn id="24" dur="1000"/>
                                        <p:tgtEl>
                                          <p:spTgt spid="12291">
                                            <p:txEl>
                                              <p:pRg st="3" end="3"/>
                                            </p:txEl>
                                          </p:spTgt>
                                        </p:tgtEl>
                                      </p:cBhvr>
                                    </p:animEffect>
                                    <p:anim calcmode="lin" valueType="num">
                                      <p:cBhvr>
                                        <p:cTn id="25" dur="1000" fill="hold"/>
                                        <p:tgtEl>
                                          <p:spTgt spid="12291">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229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291">
                                            <p:txEl>
                                              <p:pRg st="4" end="4"/>
                                            </p:txEl>
                                          </p:spTgt>
                                        </p:tgtEl>
                                        <p:attrNameLst>
                                          <p:attrName>style.visibility</p:attrName>
                                        </p:attrNameLst>
                                      </p:cBhvr>
                                      <p:to>
                                        <p:strVal val="visible"/>
                                      </p:to>
                                    </p:set>
                                    <p:animEffect transition="in" filter="fade">
                                      <p:cBhvr>
                                        <p:cTn id="31" dur="1000"/>
                                        <p:tgtEl>
                                          <p:spTgt spid="12291">
                                            <p:txEl>
                                              <p:pRg st="4" end="4"/>
                                            </p:txEl>
                                          </p:spTgt>
                                        </p:tgtEl>
                                      </p:cBhvr>
                                    </p:animEffect>
                                    <p:anim calcmode="lin" valueType="num">
                                      <p:cBhvr>
                                        <p:cTn id="32" dur="1000" fill="hold"/>
                                        <p:tgtEl>
                                          <p:spTgt spid="12291">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2291">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291">
                                            <p:txEl>
                                              <p:pRg st="5" end="5"/>
                                            </p:txEl>
                                          </p:spTgt>
                                        </p:tgtEl>
                                        <p:attrNameLst>
                                          <p:attrName>style.visibility</p:attrName>
                                        </p:attrNameLst>
                                      </p:cBhvr>
                                      <p:to>
                                        <p:strVal val="visible"/>
                                      </p:to>
                                    </p:set>
                                    <p:animEffect transition="in" filter="fade">
                                      <p:cBhvr>
                                        <p:cTn id="36" dur="1000"/>
                                        <p:tgtEl>
                                          <p:spTgt spid="12291">
                                            <p:txEl>
                                              <p:pRg st="5" end="5"/>
                                            </p:txEl>
                                          </p:spTgt>
                                        </p:tgtEl>
                                      </p:cBhvr>
                                    </p:animEffect>
                                    <p:anim calcmode="lin" valueType="num">
                                      <p:cBhvr>
                                        <p:cTn id="37" dur="1000" fill="hold"/>
                                        <p:tgtEl>
                                          <p:spTgt spid="12291">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1229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smtClean="0"/>
              <a:t>数据链路层定义</a:t>
            </a:r>
            <a:endParaRPr lang="zh-CN" altLang="en-US" smtClean="0"/>
          </a:p>
        </p:txBody>
      </p:sp>
      <p:sp>
        <p:nvSpPr>
          <p:cNvPr id="4099" name="Rectangle 3"/>
          <p:cNvSpPr>
            <a:spLocks noGrp="1" noChangeArrowheads="1"/>
          </p:cNvSpPr>
          <p:nvPr>
            <p:ph type="body" idx="1"/>
          </p:nvPr>
        </p:nvSpPr>
        <p:spPr>
          <a:xfrm>
            <a:off x="611560" y="1196752"/>
            <a:ext cx="8208962" cy="5040560"/>
          </a:xfrm>
        </p:spPr>
        <p:txBody>
          <a:bodyPr/>
          <a:lstStyle/>
          <a:p>
            <a:pPr marL="389255" indent="-389255" eaLnBrk="1" hangingPunct="1">
              <a:lnSpc>
                <a:spcPct val="110000"/>
              </a:lnSpc>
              <a:spcBef>
                <a:spcPts val="600"/>
              </a:spcBef>
              <a:spcAft>
                <a:spcPts val="0"/>
              </a:spcAft>
            </a:pPr>
            <a:r>
              <a:rPr lang="en-US" altLang="zh-CN" b="0" dirty="0">
                <a:latin typeface="+mj-ea"/>
                <a:ea typeface="+mj-ea"/>
              </a:rPr>
              <a:t>ISO</a:t>
            </a:r>
            <a:r>
              <a:rPr lang="zh-CN" altLang="en-US" b="0" dirty="0">
                <a:latin typeface="+mj-ea"/>
                <a:ea typeface="+mj-ea"/>
              </a:rPr>
              <a:t>关于数据链路层的定义</a:t>
            </a:r>
            <a:endParaRPr lang="en-US" altLang="zh-CN" b="0" dirty="0">
              <a:latin typeface="+mj-ea"/>
              <a:ea typeface="+mj-ea"/>
            </a:endParaRPr>
          </a:p>
          <a:p>
            <a:pPr marL="789305" lvl="1" indent="-389255" eaLnBrk="1" hangingPunct="1">
              <a:lnSpc>
                <a:spcPct val="110000"/>
              </a:lnSpc>
              <a:spcBef>
                <a:spcPts val="600"/>
              </a:spcBef>
              <a:spcAft>
                <a:spcPts val="0"/>
              </a:spcAft>
            </a:pPr>
            <a:r>
              <a:rPr lang="zh-CN" altLang="en-US" b="0" dirty="0">
                <a:latin typeface="+mj-ea"/>
                <a:ea typeface="+mj-ea"/>
              </a:rPr>
              <a:t>数据链路层的目的是为了提供功能上和规程上的方法，以便建立、维护和释放网络实体间的数据链路</a:t>
            </a:r>
            <a:r>
              <a:rPr lang="zh-CN" altLang="en-US" b="0" dirty="0" smtClean="0">
                <a:latin typeface="+mj-ea"/>
                <a:ea typeface="+mj-ea"/>
              </a:rPr>
              <a:t>。</a:t>
            </a:r>
            <a:endParaRPr lang="en-US" altLang="zh-CN" b="0" dirty="0" smtClean="0">
              <a:latin typeface="+mj-ea"/>
              <a:ea typeface="+mj-ea"/>
            </a:endParaRPr>
          </a:p>
          <a:p>
            <a:pPr marL="389255" indent="-389255" eaLnBrk="1" hangingPunct="1">
              <a:lnSpc>
                <a:spcPct val="110000"/>
              </a:lnSpc>
              <a:spcBef>
                <a:spcPts val="600"/>
              </a:spcBef>
              <a:spcAft>
                <a:spcPts val="0"/>
              </a:spcAft>
            </a:pPr>
            <a:r>
              <a:rPr lang="zh-CN" altLang="en-US" b="0" dirty="0">
                <a:latin typeface="+mj-ea"/>
                <a:ea typeface="+mj-ea"/>
              </a:rPr>
              <a:t>链路</a:t>
            </a:r>
            <a:r>
              <a:rPr lang="en-US" altLang="zh-CN" b="0" dirty="0">
                <a:latin typeface="+mj-ea"/>
                <a:ea typeface="+mj-ea"/>
              </a:rPr>
              <a:t>/</a:t>
            </a:r>
            <a:r>
              <a:rPr lang="zh-CN" altLang="en-US" b="0" dirty="0">
                <a:latin typeface="+mj-ea"/>
                <a:ea typeface="+mj-ea"/>
              </a:rPr>
              <a:t>物理链路</a:t>
            </a:r>
            <a:endParaRPr lang="en-US" altLang="zh-CN" b="0" dirty="0">
              <a:latin typeface="+mj-ea"/>
              <a:ea typeface="+mj-ea"/>
            </a:endParaRPr>
          </a:p>
          <a:p>
            <a:pPr marL="789305" lvl="1" indent="-389255" eaLnBrk="1" hangingPunct="1">
              <a:lnSpc>
                <a:spcPct val="110000"/>
              </a:lnSpc>
              <a:spcBef>
                <a:spcPts val="600"/>
              </a:spcBef>
              <a:spcAft>
                <a:spcPts val="0"/>
              </a:spcAft>
            </a:pPr>
            <a:r>
              <a:rPr lang="zh-CN" altLang="en-US" b="0" dirty="0">
                <a:latin typeface="+mj-ea"/>
                <a:ea typeface="+mj-ea"/>
              </a:rPr>
              <a:t>一条无源的点到点或点到多点的物理线路段</a:t>
            </a:r>
            <a:endParaRPr lang="en-US" altLang="zh-CN" b="0" dirty="0">
              <a:latin typeface="+mj-ea"/>
              <a:ea typeface="+mj-ea"/>
            </a:endParaRPr>
          </a:p>
          <a:p>
            <a:pPr marL="789305" lvl="1" indent="-389255" eaLnBrk="1" hangingPunct="1">
              <a:lnSpc>
                <a:spcPct val="110000"/>
              </a:lnSpc>
              <a:spcBef>
                <a:spcPts val="600"/>
              </a:spcBef>
              <a:spcAft>
                <a:spcPts val="0"/>
              </a:spcAft>
            </a:pPr>
            <a:r>
              <a:rPr lang="zh-CN" altLang="en-US" b="0" dirty="0">
                <a:latin typeface="+mj-ea"/>
                <a:ea typeface="+mj-ea"/>
              </a:rPr>
              <a:t>中间没有交换节点，但允许包含信号中继设备</a:t>
            </a:r>
            <a:endParaRPr lang="zh-CN" altLang="en-US" b="0" dirty="0">
              <a:latin typeface="+mj-ea"/>
              <a:ea typeface="+mj-ea"/>
            </a:endParaRPr>
          </a:p>
          <a:p>
            <a:pPr marL="389255" indent="-389255" eaLnBrk="1" hangingPunct="1">
              <a:lnSpc>
                <a:spcPct val="110000"/>
              </a:lnSpc>
              <a:spcBef>
                <a:spcPts val="600"/>
              </a:spcBef>
              <a:spcAft>
                <a:spcPts val="0"/>
              </a:spcAft>
            </a:pPr>
            <a:r>
              <a:rPr lang="zh-CN" altLang="en-US" b="0" dirty="0">
                <a:latin typeface="+mj-ea"/>
                <a:ea typeface="+mj-ea"/>
              </a:rPr>
              <a:t>数据链路</a:t>
            </a:r>
            <a:endParaRPr lang="en-US" altLang="zh-CN" b="0" dirty="0">
              <a:latin typeface="+mj-ea"/>
              <a:ea typeface="+mj-ea"/>
            </a:endParaRPr>
          </a:p>
          <a:p>
            <a:pPr marL="789305" lvl="1" indent="-389255" eaLnBrk="1" hangingPunct="1">
              <a:lnSpc>
                <a:spcPct val="110000"/>
              </a:lnSpc>
              <a:spcBef>
                <a:spcPts val="600"/>
              </a:spcBef>
              <a:spcAft>
                <a:spcPts val="600"/>
              </a:spcAft>
            </a:pPr>
            <a:r>
              <a:rPr lang="zh-CN" altLang="en-US" b="0" dirty="0">
                <a:latin typeface="+mj-ea"/>
                <a:ea typeface="+mj-ea"/>
              </a:rPr>
              <a:t>物理链路</a:t>
            </a:r>
            <a:r>
              <a:rPr lang="en-US" altLang="zh-CN" b="0" dirty="0">
                <a:latin typeface="+mj-ea"/>
                <a:ea typeface="+mj-ea"/>
              </a:rPr>
              <a:t>+</a:t>
            </a:r>
            <a:r>
              <a:rPr lang="zh-CN" altLang="en-US" b="0" dirty="0">
                <a:latin typeface="+mj-ea"/>
                <a:ea typeface="+mj-ea"/>
              </a:rPr>
              <a:t>控制数据传输的通信协议</a:t>
            </a:r>
            <a:endParaRPr lang="zh-CN" altLang="en-US" b="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fade">
                                      <p:cBhvr>
                                        <p:cTn id="7" dur="1000"/>
                                        <p:tgtEl>
                                          <p:spTgt spid="4099">
                                            <p:txEl>
                                              <p:pRg st="0" end="0"/>
                                            </p:txEl>
                                          </p:spTgt>
                                        </p:tgtEl>
                                      </p:cBhvr>
                                    </p:animEffect>
                                    <p:anim calcmode="lin" valueType="num">
                                      <p:cBhvr>
                                        <p:cTn id="8" dur="1000" fill="hold"/>
                                        <p:tgtEl>
                                          <p:spTgt spid="40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09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fade">
                                      <p:cBhvr>
                                        <p:cTn id="12" dur="1000"/>
                                        <p:tgtEl>
                                          <p:spTgt spid="4099">
                                            <p:txEl>
                                              <p:pRg st="1" end="1"/>
                                            </p:txEl>
                                          </p:spTgt>
                                        </p:tgtEl>
                                      </p:cBhvr>
                                    </p:animEffect>
                                    <p:anim calcmode="lin" valueType="num">
                                      <p:cBhvr>
                                        <p:cTn id="13" dur="1000" fill="hold"/>
                                        <p:tgtEl>
                                          <p:spTgt spid="409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0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099">
                                            <p:txEl>
                                              <p:pRg st="2" end="2"/>
                                            </p:txEl>
                                          </p:spTgt>
                                        </p:tgtEl>
                                        <p:attrNameLst>
                                          <p:attrName>style.visibility</p:attrName>
                                        </p:attrNameLst>
                                      </p:cBhvr>
                                      <p:to>
                                        <p:strVal val="visible"/>
                                      </p:to>
                                    </p:set>
                                    <p:animEffect transition="in" filter="fade">
                                      <p:cBhvr>
                                        <p:cTn id="19" dur="1000"/>
                                        <p:tgtEl>
                                          <p:spTgt spid="4099">
                                            <p:txEl>
                                              <p:pRg st="2" end="2"/>
                                            </p:txEl>
                                          </p:spTgt>
                                        </p:tgtEl>
                                      </p:cBhvr>
                                    </p:animEffect>
                                    <p:anim calcmode="lin" valueType="num">
                                      <p:cBhvr>
                                        <p:cTn id="20" dur="1000" fill="hold"/>
                                        <p:tgtEl>
                                          <p:spTgt spid="4099">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099">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099">
                                            <p:txEl>
                                              <p:pRg st="3" end="3"/>
                                            </p:txEl>
                                          </p:spTgt>
                                        </p:tgtEl>
                                        <p:attrNameLst>
                                          <p:attrName>style.visibility</p:attrName>
                                        </p:attrNameLst>
                                      </p:cBhvr>
                                      <p:to>
                                        <p:strVal val="visible"/>
                                      </p:to>
                                    </p:set>
                                    <p:animEffect transition="in" filter="fade">
                                      <p:cBhvr>
                                        <p:cTn id="24" dur="1000"/>
                                        <p:tgtEl>
                                          <p:spTgt spid="4099">
                                            <p:txEl>
                                              <p:pRg st="3" end="3"/>
                                            </p:txEl>
                                          </p:spTgt>
                                        </p:tgtEl>
                                      </p:cBhvr>
                                    </p:animEffect>
                                    <p:anim calcmode="lin" valueType="num">
                                      <p:cBhvr>
                                        <p:cTn id="25" dur="1000" fill="hold"/>
                                        <p:tgtEl>
                                          <p:spTgt spid="4099">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099">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099">
                                            <p:txEl>
                                              <p:pRg st="4" end="4"/>
                                            </p:txEl>
                                          </p:spTgt>
                                        </p:tgtEl>
                                        <p:attrNameLst>
                                          <p:attrName>style.visibility</p:attrName>
                                        </p:attrNameLst>
                                      </p:cBhvr>
                                      <p:to>
                                        <p:strVal val="visible"/>
                                      </p:to>
                                    </p:set>
                                    <p:animEffect transition="in" filter="fade">
                                      <p:cBhvr>
                                        <p:cTn id="29" dur="1000"/>
                                        <p:tgtEl>
                                          <p:spTgt spid="4099">
                                            <p:txEl>
                                              <p:pRg st="4" end="4"/>
                                            </p:txEl>
                                          </p:spTgt>
                                        </p:tgtEl>
                                      </p:cBhvr>
                                    </p:animEffect>
                                    <p:anim calcmode="lin" valueType="num">
                                      <p:cBhvr>
                                        <p:cTn id="30" dur="1000" fill="hold"/>
                                        <p:tgtEl>
                                          <p:spTgt spid="4099">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409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4099">
                                            <p:txEl>
                                              <p:pRg st="5" end="5"/>
                                            </p:txEl>
                                          </p:spTgt>
                                        </p:tgtEl>
                                        <p:attrNameLst>
                                          <p:attrName>style.visibility</p:attrName>
                                        </p:attrNameLst>
                                      </p:cBhvr>
                                      <p:to>
                                        <p:strVal val="visible"/>
                                      </p:to>
                                    </p:set>
                                    <p:animEffect transition="in" filter="fade">
                                      <p:cBhvr>
                                        <p:cTn id="36" dur="1000"/>
                                        <p:tgtEl>
                                          <p:spTgt spid="4099">
                                            <p:txEl>
                                              <p:pRg st="5" end="5"/>
                                            </p:txEl>
                                          </p:spTgt>
                                        </p:tgtEl>
                                      </p:cBhvr>
                                    </p:animEffect>
                                    <p:anim calcmode="lin" valueType="num">
                                      <p:cBhvr>
                                        <p:cTn id="37" dur="1000" fill="hold"/>
                                        <p:tgtEl>
                                          <p:spTgt spid="4099">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4099">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099">
                                            <p:txEl>
                                              <p:pRg st="6" end="6"/>
                                            </p:txEl>
                                          </p:spTgt>
                                        </p:tgtEl>
                                        <p:attrNameLst>
                                          <p:attrName>style.visibility</p:attrName>
                                        </p:attrNameLst>
                                      </p:cBhvr>
                                      <p:to>
                                        <p:strVal val="visible"/>
                                      </p:to>
                                    </p:set>
                                    <p:animEffect transition="in" filter="fade">
                                      <p:cBhvr>
                                        <p:cTn id="41" dur="1000"/>
                                        <p:tgtEl>
                                          <p:spTgt spid="4099">
                                            <p:txEl>
                                              <p:pRg st="6" end="6"/>
                                            </p:txEl>
                                          </p:spTgt>
                                        </p:tgtEl>
                                      </p:cBhvr>
                                    </p:animEffect>
                                    <p:anim calcmode="lin" valueType="num">
                                      <p:cBhvr>
                                        <p:cTn id="42" dur="1000" fill="hold"/>
                                        <p:tgtEl>
                                          <p:spTgt spid="4099">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409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5"/>
          <p:cNvSpPr/>
          <p:nvPr/>
        </p:nvSpPr>
        <p:spPr>
          <a:xfrm>
            <a:off x="2647950" y="2576513"/>
            <a:ext cx="9144000" cy="0"/>
          </a:xfrm>
          <a:prstGeom prst="rect">
            <a:avLst/>
          </a:prstGeom>
          <a:noFill/>
          <a:ln w="9525">
            <a:noFill/>
          </a:ln>
        </p:spPr>
        <p:txBody>
          <a:bodyPr anchor="t">
            <a:spAutoFit/>
          </a:bodyPr>
          <a:lstStyle/>
          <a:p>
            <a:endParaRPr lang="zh-CN" altLang="en-US" dirty="0">
              <a:latin typeface="Times New Roman" panose="02020603050405020304" pitchFamily="18" charset="0"/>
              <a:ea typeface="黑体" panose="02010609060101010101" pitchFamily="49" charset="-122"/>
            </a:endParaRPr>
          </a:p>
        </p:txBody>
      </p:sp>
      <p:sp>
        <p:nvSpPr>
          <p:cNvPr id="14343" name="Rectangle 7"/>
          <p:cNvSpPr>
            <a:spLocks noChangeArrowheads="1"/>
          </p:cNvSpPr>
          <p:nvPr/>
        </p:nvSpPr>
        <p:spPr bwMode="auto">
          <a:xfrm>
            <a:off x="1268288" y="332656"/>
            <a:ext cx="7696200" cy="720725"/>
          </a:xfrm>
          <a:prstGeom prst="rect">
            <a:avLst/>
          </a:prstGeom>
          <a:noFill/>
          <a:ln w="9525">
            <a:noFill/>
            <a:miter lim="800000"/>
          </a:ln>
          <a:effectLst>
            <a:outerShdw dist="17961" dir="2700000" algn="ctr" rotWithShape="0">
              <a:schemeClr val="bg2"/>
            </a:outerShdw>
          </a:effectLst>
        </p:spPr>
        <p:txBody>
          <a:bodyPr lIns="92075" tIns="46038" rIns="92075" bIns="46038" anchor="ctr"/>
          <a:lstStyle/>
          <a:p>
            <a:pPr marL="0" marR="0" lvl="0" indent="0" algn="r" defTabSz="914400" rtl="0" eaLnBrk="1" fontAlgn="base" latinLnBrk="0" hangingPunct="1">
              <a:lnSpc>
                <a:spcPct val="100000"/>
              </a:lnSpc>
              <a:spcBef>
                <a:spcPct val="0"/>
              </a:spcBef>
              <a:spcAft>
                <a:spcPct val="0"/>
              </a:spcAft>
              <a:buClrTx/>
              <a:buSzTx/>
              <a:buFontTx/>
              <a:buNone/>
              <a:defRPr/>
            </a:pPr>
            <a:r>
              <a:rPr kumimoji="1" lang="zh-CN" altLang="en-US" sz="3200" b="0" i="0" u="none" strike="noStrike" kern="1200" cap="none" spc="0" normalizeH="0" baseline="0" noProof="0" dirty="0">
                <a:ln>
                  <a:noFill/>
                </a:ln>
                <a:solidFill>
                  <a:schemeClr val="bg1"/>
                </a:solidFill>
                <a:effectLst/>
                <a:uLnTx/>
                <a:uFillTx/>
                <a:latin typeface="Arial" panose="020B0604020202020204" pitchFamily="34" charset="0"/>
                <a:ea typeface="黑体" panose="02010609060101010101" pitchFamily="49" charset="-122"/>
                <a:cs typeface="+mn-cs"/>
              </a:rPr>
              <a:t>时间片</a:t>
            </a:r>
            <a:r>
              <a:rPr kumimoji="1" lang="en-US" altLang="zh-CN" sz="3200" b="0" i="0" u="none" strike="noStrike" kern="1200" cap="none" spc="0" normalizeH="0" baseline="0" noProof="0" dirty="0">
                <a:ln>
                  <a:noFill/>
                </a:ln>
                <a:solidFill>
                  <a:schemeClr val="bg1"/>
                </a:solidFill>
                <a:effectLst/>
                <a:uLnTx/>
                <a:uFillTx/>
                <a:latin typeface="Arial" panose="020B0604020202020204" pitchFamily="34" charset="0"/>
                <a:ea typeface="黑体" panose="02010609060101010101" pitchFamily="49" charset="-122"/>
                <a:cs typeface="+mn-cs"/>
              </a:rPr>
              <a:t>ALOHA</a:t>
            </a:r>
            <a:r>
              <a:rPr kumimoji="1" lang="zh-CN" altLang="en-US" sz="3200" b="0" i="0" u="none" strike="noStrike" kern="1200" cap="none" spc="0" normalizeH="0" baseline="0" noProof="0" dirty="0">
                <a:ln>
                  <a:noFill/>
                </a:ln>
                <a:solidFill>
                  <a:schemeClr val="bg1"/>
                </a:solidFill>
                <a:effectLst/>
                <a:uLnTx/>
                <a:uFillTx/>
                <a:latin typeface="Arial" panose="020B0604020202020204" pitchFamily="34" charset="0"/>
                <a:ea typeface="黑体" panose="02010609060101010101" pitchFamily="49" charset="-122"/>
                <a:cs typeface="+mn-cs"/>
              </a:rPr>
              <a:t>协议的发送过程</a:t>
            </a:r>
            <a:endParaRPr kumimoji="1" lang="zh-CN" altLang="en-US" sz="3200" b="0" i="0" u="none" strike="noStrike" kern="1200" cap="none" spc="0" normalizeH="0" baseline="0" noProof="0" dirty="0">
              <a:ln>
                <a:noFill/>
              </a:ln>
              <a:solidFill>
                <a:schemeClr val="bg1"/>
              </a:solidFill>
              <a:effectLst/>
              <a:uLnTx/>
              <a:uFillTx/>
              <a:latin typeface="Arial" panose="020B0604020202020204" pitchFamily="34" charset="0"/>
              <a:ea typeface="黑体" panose="02010609060101010101" pitchFamily="49" charset="-122"/>
              <a:cs typeface="+mn-cs"/>
            </a:endParaRPr>
          </a:p>
        </p:txBody>
      </p:sp>
      <p:sp>
        <p:nvSpPr>
          <p:cNvPr id="23555" name="Rectangle 9"/>
          <p:cNvSpPr/>
          <p:nvPr/>
        </p:nvSpPr>
        <p:spPr>
          <a:xfrm>
            <a:off x="0" y="0"/>
            <a:ext cx="9144000" cy="0"/>
          </a:xfrm>
          <a:prstGeom prst="rect">
            <a:avLst/>
          </a:prstGeom>
          <a:noFill/>
          <a:ln w="12700">
            <a:noFill/>
          </a:ln>
        </p:spPr>
        <p:txBody>
          <a:bodyPr anchor="ctr">
            <a:spAutoFit/>
          </a:bodyPr>
          <a:lstStyle/>
          <a:p>
            <a:endParaRPr lang="zh-CN" altLang="en-US" dirty="0">
              <a:latin typeface="Times New Roman" panose="02020603050405020304" pitchFamily="18" charset="0"/>
              <a:ea typeface="黑体" panose="02010609060101010101" pitchFamily="49" charset="-122"/>
            </a:endParaRPr>
          </a:p>
        </p:txBody>
      </p:sp>
      <p:graphicFrame>
        <p:nvGraphicFramePr>
          <p:cNvPr id="23556" name="Object 8"/>
          <p:cNvGraphicFramePr/>
          <p:nvPr/>
        </p:nvGraphicFramePr>
        <p:xfrm>
          <a:off x="539552" y="1844824"/>
          <a:ext cx="8424936" cy="3312368"/>
        </p:xfrm>
        <a:graphic>
          <a:graphicData uri="http://schemas.openxmlformats.org/presentationml/2006/ole">
            <mc:AlternateContent xmlns:mc="http://schemas.openxmlformats.org/markup-compatibility/2006">
              <mc:Choice xmlns:v="urn:schemas-microsoft-com:vml" Requires="v">
                <p:oleObj spid="_x0000_s90132" name="" r:id="rId1" imgW="6175375" imgH="2315845" progId="Visio.Drawing.11">
                  <p:embed/>
                </p:oleObj>
              </mc:Choice>
              <mc:Fallback>
                <p:oleObj name="" r:id="rId1" imgW="6175375" imgH="2315845" progId="Visio.Drawing.11">
                  <p:embed/>
                  <p:pic>
                    <p:nvPicPr>
                      <p:cNvPr id="0" name="Object 8"/>
                      <p:cNvPicPr/>
                      <p:nvPr/>
                    </p:nvPicPr>
                    <p:blipFill>
                      <a:blip r:embed="rId2"/>
                      <a:stretch>
                        <a:fillRect/>
                      </a:stretch>
                    </p:blipFill>
                    <p:spPr>
                      <a:xfrm>
                        <a:off x="539552" y="1844824"/>
                        <a:ext cx="8424936" cy="331236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587" y="260648"/>
            <a:ext cx="8890893" cy="740400"/>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zh-CN" altLang="en-US" sz="3200" b="0" i="0" u="none" strike="noStrike" kern="0" cap="none" spc="0" normalizeH="0" baseline="0" noProof="0" dirty="0" smtClean="0">
                <a:ln>
                  <a:noFill/>
                </a:ln>
                <a:effectLst/>
                <a:uLnTx/>
                <a:uFillTx/>
                <a:latin typeface="+mj-lt"/>
                <a:ea typeface="+mj-ea"/>
                <a:cs typeface="+mj-cs"/>
              </a:rPr>
              <a:t>载波监听多路访问协议</a:t>
            </a:r>
            <a:r>
              <a:rPr kumimoji="1" lang="en-US" altLang="zh-CN" sz="3200" b="0" i="0" u="none" strike="noStrike" kern="0" cap="none" spc="0" normalizeH="0" baseline="0" noProof="0" dirty="0" smtClean="0">
                <a:ln>
                  <a:noFill/>
                </a:ln>
                <a:effectLst/>
                <a:uLnTx/>
                <a:uFillTx/>
                <a:latin typeface="+mj-lt"/>
                <a:ea typeface="+mj-ea"/>
                <a:cs typeface="+mj-cs"/>
              </a:rPr>
              <a:t>CSMA</a:t>
            </a:r>
            <a:endParaRPr kumimoji="1" lang="zh-CN" altLang="en-US" sz="3200" b="0" i="0" u="none" strike="noStrike" kern="0" cap="none" spc="0" normalizeH="0" baseline="0" noProof="0" dirty="0" smtClean="0">
              <a:ln>
                <a:noFill/>
              </a:ln>
              <a:effectLst/>
              <a:uLnTx/>
              <a:uFillTx/>
              <a:latin typeface="+mj-lt"/>
              <a:ea typeface="+mj-ea"/>
              <a:cs typeface="+mj-cs"/>
            </a:endParaRPr>
          </a:p>
        </p:txBody>
      </p:sp>
      <p:sp>
        <p:nvSpPr>
          <p:cNvPr id="16387" name="Rectangle 3"/>
          <p:cNvSpPr>
            <a:spLocks noGrp="1"/>
          </p:cNvSpPr>
          <p:nvPr>
            <p:ph idx="1"/>
          </p:nvPr>
        </p:nvSpPr>
        <p:spPr>
          <a:xfrm>
            <a:off x="827584" y="1484784"/>
            <a:ext cx="7702550" cy="4094708"/>
          </a:xfrm>
        </p:spPr>
        <p:txBody>
          <a:bodyPr vert="horz" wrap="square" lIns="91440" tIns="45720" rIns="91440" bIns="45720" anchor="t"/>
          <a:lstStyle/>
          <a:p>
            <a:pPr eaLnBrk="1" hangingPunct="1">
              <a:lnSpc>
                <a:spcPct val="90000"/>
              </a:lnSpc>
            </a:pPr>
            <a:r>
              <a:rPr lang="zh-CN" altLang="en-US" sz="2800" dirty="0">
                <a:latin typeface="黑体" panose="02010609060101010101" pitchFamily="49" charset="-122"/>
                <a:ea typeface="黑体" panose="02010609060101010101" pitchFamily="49" charset="-122"/>
              </a:rPr>
              <a:t>载波监听（</a:t>
            </a:r>
            <a:r>
              <a:rPr lang="en-US" altLang="zh-CN" sz="2800" dirty="0">
                <a:latin typeface="+mj-lt"/>
                <a:ea typeface="黑体" panose="02010609060101010101" pitchFamily="49" charset="-122"/>
              </a:rPr>
              <a:t>Carrier Sense</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p>
            <a:pPr lvl="1" eaLnBrk="1" hangingPunct="1">
              <a:lnSpc>
                <a:spcPct val="120000"/>
              </a:lnSpc>
              <a:spcBef>
                <a:spcPts val="600"/>
              </a:spcBef>
              <a:spcAft>
                <a:spcPts val="600"/>
              </a:spcAft>
            </a:pPr>
            <a:r>
              <a:rPr lang="zh-CN" altLang="en-US" sz="2400" dirty="0"/>
              <a:t>站点在为发送帧而访问传输信道之前，首先</a:t>
            </a:r>
            <a:r>
              <a:rPr lang="zh-CN" altLang="en-US" sz="2400" dirty="0">
                <a:solidFill>
                  <a:srgbClr val="FF3300"/>
                </a:solidFill>
              </a:rPr>
              <a:t>监听信道</a:t>
            </a:r>
            <a:r>
              <a:rPr lang="zh-CN" altLang="en-US" sz="2400" dirty="0"/>
              <a:t>有无载波，若有载波，说明已有用户在使用信道，则不发送帧以避免冲突。</a:t>
            </a:r>
            <a:endParaRPr lang="zh-CN" altLang="en-US" sz="2400" dirty="0"/>
          </a:p>
          <a:p>
            <a:pPr eaLnBrk="1" hangingPunct="1">
              <a:lnSpc>
                <a:spcPct val="90000"/>
              </a:lnSpc>
            </a:pPr>
            <a:r>
              <a:rPr lang="zh-CN" altLang="en-US" sz="2800" dirty="0">
                <a:latin typeface="黑体" panose="02010609060101010101" pitchFamily="49" charset="-122"/>
                <a:ea typeface="黑体" panose="02010609060101010101" pitchFamily="49" charset="-122"/>
              </a:rPr>
              <a:t>多路访问（</a:t>
            </a:r>
            <a:r>
              <a:rPr lang="en-US" altLang="zh-CN" sz="2800" dirty="0">
                <a:latin typeface="+mj-lt"/>
                <a:ea typeface="黑体" panose="02010609060101010101" pitchFamily="49" charset="-122"/>
              </a:rPr>
              <a:t>Multiple Access</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a:p>
            <a:pPr lvl="1" eaLnBrk="1" hangingPunct="1">
              <a:spcBef>
                <a:spcPts val="600"/>
              </a:spcBef>
              <a:spcAft>
                <a:spcPts val="600"/>
              </a:spcAft>
            </a:pPr>
            <a:r>
              <a:rPr lang="zh-CN" altLang="en-US" sz="2400" dirty="0"/>
              <a:t>多个用户共用一条信道</a:t>
            </a:r>
            <a:endParaRPr lang="en-US" altLang="zh-CN" sz="2400" dirty="0"/>
          </a:p>
          <a:p>
            <a:pPr eaLnBrk="1" hangingPunct="1">
              <a:lnSpc>
                <a:spcPct val="90000"/>
              </a:lnSpc>
            </a:pPr>
            <a:r>
              <a:rPr lang="zh-CN" altLang="en-US" sz="2800" dirty="0">
                <a:latin typeface="黑体" panose="02010609060101010101" pitchFamily="49" charset="-122"/>
                <a:ea typeface="黑体" panose="02010609060101010101" pitchFamily="49" charset="-122"/>
              </a:rPr>
              <a:t>载波侦听</a:t>
            </a:r>
            <a:r>
              <a:rPr lang="zh-CN" altLang="en-US" sz="2800" dirty="0" smtClean="0">
                <a:latin typeface="黑体" panose="02010609060101010101" pitchFamily="49" charset="-122"/>
                <a:ea typeface="黑体" panose="02010609060101010101" pitchFamily="49" charset="-122"/>
              </a:rPr>
              <a:t>多路访问</a:t>
            </a:r>
            <a:r>
              <a:rPr lang="en-US" altLang="zh-CN" sz="2800" dirty="0" smtClean="0">
                <a:latin typeface="+mj-lt"/>
                <a:ea typeface="黑体" panose="02010609060101010101" pitchFamily="49" charset="-122"/>
              </a:rPr>
              <a:t>CSMA</a:t>
            </a:r>
            <a:endParaRPr lang="en-US" altLang="zh-CN" sz="2800" dirty="0" smtClean="0">
              <a:latin typeface="+mj-lt"/>
              <a:ea typeface="黑体" panose="02010609060101010101" pitchFamily="49" charset="-122"/>
            </a:endParaRPr>
          </a:p>
          <a:p>
            <a:pPr lvl="1" eaLnBrk="1" hangingPunct="1">
              <a:spcBef>
                <a:spcPts val="1200"/>
              </a:spcBef>
            </a:pPr>
            <a:r>
              <a:rPr lang="zh-CN" altLang="en-US" sz="2400" dirty="0" smtClean="0">
                <a:latin typeface="+mj-lt"/>
                <a:ea typeface="黑体" panose="02010609060101010101" pitchFamily="49" charset="-122"/>
              </a:rPr>
              <a:t>（</a:t>
            </a:r>
            <a:r>
              <a:rPr lang="en-US" altLang="zh-CN" sz="2400" dirty="0">
                <a:latin typeface="+mj-lt"/>
                <a:ea typeface="黑体" panose="02010609060101010101" pitchFamily="49" charset="-122"/>
              </a:rPr>
              <a:t>Carrier Sense Multiple Access</a:t>
            </a:r>
            <a:r>
              <a:rPr lang="zh-CN" altLang="en-US" sz="2400" dirty="0" smtClean="0">
                <a:latin typeface="+mj-lt"/>
                <a:ea typeface="黑体" panose="02010609060101010101" pitchFamily="49" charset="-122"/>
              </a:rPr>
              <a:t>）</a:t>
            </a:r>
            <a:endParaRPr lang="zh-CN" altLang="en-US" sz="2400" dirty="0">
              <a:latin typeface="+mj-lt"/>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fade">
                                      <p:cBhvr>
                                        <p:cTn id="7" dur="1000"/>
                                        <p:tgtEl>
                                          <p:spTgt spid="16387">
                                            <p:txEl>
                                              <p:pRg st="0" end="0"/>
                                            </p:txEl>
                                          </p:spTgt>
                                        </p:tgtEl>
                                      </p:cBhvr>
                                    </p:animEffect>
                                    <p:anim calcmode="lin" valueType="num">
                                      <p:cBhvr>
                                        <p:cTn id="8" dur="1000" fill="hold"/>
                                        <p:tgtEl>
                                          <p:spTgt spid="163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38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387">
                                            <p:txEl>
                                              <p:pRg st="1" end="1"/>
                                            </p:txEl>
                                          </p:spTgt>
                                        </p:tgtEl>
                                        <p:attrNameLst>
                                          <p:attrName>style.visibility</p:attrName>
                                        </p:attrNameLst>
                                      </p:cBhvr>
                                      <p:to>
                                        <p:strVal val="visible"/>
                                      </p:to>
                                    </p:set>
                                    <p:animEffect transition="in" filter="fade">
                                      <p:cBhvr>
                                        <p:cTn id="12" dur="1000"/>
                                        <p:tgtEl>
                                          <p:spTgt spid="16387">
                                            <p:txEl>
                                              <p:pRg st="1" end="1"/>
                                            </p:txEl>
                                          </p:spTgt>
                                        </p:tgtEl>
                                      </p:cBhvr>
                                    </p:animEffect>
                                    <p:anim calcmode="lin" valueType="num">
                                      <p:cBhvr>
                                        <p:cTn id="13" dur="1000" fill="hold"/>
                                        <p:tgtEl>
                                          <p:spTgt spid="1638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3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387">
                                            <p:txEl>
                                              <p:pRg st="2" end="2"/>
                                            </p:txEl>
                                          </p:spTgt>
                                        </p:tgtEl>
                                        <p:attrNameLst>
                                          <p:attrName>style.visibility</p:attrName>
                                        </p:attrNameLst>
                                      </p:cBhvr>
                                      <p:to>
                                        <p:strVal val="visible"/>
                                      </p:to>
                                    </p:set>
                                    <p:animEffect transition="in" filter="fade">
                                      <p:cBhvr>
                                        <p:cTn id="19" dur="1000"/>
                                        <p:tgtEl>
                                          <p:spTgt spid="16387">
                                            <p:txEl>
                                              <p:pRg st="2" end="2"/>
                                            </p:txEl>
                                          </p:spTgt>
                                        </p:tgtEl>
                                      </p:cBhvr>
                                    </p:animEffect>
                                    <p:anim calcmode="lin" valueType="num">
                                      <p:cBhvr>
                                        <p:cTn id="20" dur="1000" fill="hold"/>
                                        <p:tgtEl>
                                          <p:spTgt spid="1638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638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387">
                                            <p:txEl>
                                              <p:pRg st="3" end="3"/>
                                            </p:txEl>
                                          </p:spTgt>
                                        </p:tgtEl>
                                        <p:attrNameLst>
                                          <p:attrName>style.visibility</p:attrName>
                                        </p:attrNameLst>
                                      </p:cBhvr>
                                      <p:to>
                                        <p:strVal val="visible"/>
                                      </p:to>
                                    </p:set>
                                    <p:animEffect transition="in" filter="fade">
                                      <p:cBhvr>
                                        <p:cTn id="24" dur="1000"/>
                                        <p:tgtEl>
                                          <p:spTgt spid="16387">
                                            <p:txEl>
                                              <p:pRg st="3" end="3"/>
                                            </p:txEl>
                                          </p:spTgt>
                                        </p:tgtEl>
                                      </p:cBhvr>
                                    </p:animEffect>
                                    <p:anim calcmode="lin" valueType="num">
                                      <p:cBhvr>
                                        <p:cTn id="25" dur="1000" fill="hold"/>
                                        <p:tgtEl>
                                          <p:spTgt spid="16387">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638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6387">
                                            <p:txEl>
                                              <p:pRg st="4" end="4"/>
                                            </p:txEl>
                                          </p:spTgt>
                                        </p:tgtEl>
                                        <p:attrNameLst>
                                          <p:attrName>style.visibility</p:attrName>
                                        </p:attrNameLst>
                                      </p:cBhvr>
                                      <p:to>
                                        <p:strVal val="visible"/>
                                      </p:to>
                                    </p:set>
                                    <p:animEffect transition="in" filter="fade">
                                      <p:cBhvr>
                                        <p:cTn id="31" dur="1000"/>
                                        <p:tgtEl>
                                          <p:spTgt spid="16387">
                                            <p:txEl>
                                              <p:pRg st="4" end="4"/>
                                            </p:txEl>
                                          </p:spTgt>
                                        </p:tgtEl>
                                      </p:cBhvr>
                                    </p:animEffect>
                                    <p:anim calcmode="lin" valueType="num">
                                      <p:cBhvr>
                                        <p:cTn id="32" dur="1000" fill="hold"/>
                                        <p:tgtEl>
                                          <p:spTgt spid="16387">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6387">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6387">
                                            <p:txEl>
                                              <p:pRg st="5" end="5"/>
                                            </p:txEl>
                                          </p:spTgt>
                                        </p:tgtEl>
                                        <p:attrNameLst>
                                          <p:attrName>style.visibility</p:attrName>
                                        </p:attrNameLst>
                                      </p:cBhvr>
                                      <p:to>
                                        <p:strVal val="visible"/>
                                      </p:to>
                                    </p:set>
                                    <p:animEffect transition="in" filter="fade">
                                      <p:cBhvr>
                                        <p:cTn id="36" dur="1000"/>
                                        <p:tgtEl>
                                          <p:spTgt spid="16387">
                                            <p:txEl>
                                              <p:pRg st="5" end="5"/>
                                            </p:txEl>
                                          </p:spTgt>
                                        </p:tgtEl>
                                      </p:cBhvr>
                                    </p:animEffect>
                                    <p:anim calcmode="lin" valueType="num">
                                      <p:cBhvr>
                                        <p:cTn id="37" dur="1000" fill="hold"/>
                                        <p:tgtEl>
                                          <p:spTgt spid="16387">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1638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 y="332656"/>
            <a:ext cx="8820472" cy="685800"/>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en-US" altLang="zh-CN" b="0" i="0" u="none" strike="noStrike" kern="0" cap="none" spc="0" normalizeH="0" baseline="0" noProof="0" dirty="0" smtClean="0">
                <a:ln>
                  <a:noFill/>
                </a:ln>
                <a:effectLst/>
                <a:uLnTx/>
                <a:uFillTx/>
                <a:latin typeface="+mj-lt"/>
                <a:ea typeface="+mj-ea"/>
                <a:cs typeface="+mj-cs"/>
              </a:rPr>
              <a:t>1-</a:t>
            </a:r>
            <a:r>
              <a:rPr kumimoji="1" lang="zh-CN" altLang="en-US" b="0" i="0" u="none" strike="noStrike" kern="0" cap="none" spc="0" normalizeH="0" baseline="0" noProof="0" dirty="0" smtClean="0">
                <a:ln>
                  <a:noFill/>
                </a:ln>
                <a:effectLst/>
                <a:uLnTx/>
                <a:uFillTx/>
                <a:latin typeface="+mj-lt"/>
                <a:ea typeface="+mj-ea"/>
                <a:cs typeface="+mj-cs"/>
              </a:rPr>
              <a:t>坚持式</a:t>
            </a:r>
            <a:r>
              <a:rPr kumimoji="1" lang="en-US" altLang="zh-CN" b="0" i="0" u="none" strike="noStrike" kern="0" cap="none" spc="0" normalizeH="0" baseline="0" noProof="0" dirty="0" smtClean="0">
                <a:ln>
                  <a:noFill/>
                </a:ln>
                <a:effectLst/>
                <a:uLnTx/>
                <a:uFillTx/>
                <a:latin typeface="+mj-lt"/>
                <a:ea typeface="+mj-ea"/>
                <a:cs typeface="+mj-cs"/>
              </a:rPr>
              <a:t>CSMA</a:t>
            </a:r>
            <a:endParaRPr kumimoji="1" lang="zh-CN" altLang="en-US" b="0" i="0" u="none" strike="noStrike" kern="0" cap="none" spc="0" normalizeH="0" baseline="0" noProof="0" dirty="0" smtClean="0">
              <a:ln>
                <a:noFill/>
              </a:ln>
              <a:effectLst/>
              <a:uLnTx/>
              <a:uFillTx/>
              <a:latin typeface="+mj-lt"/>
              <a:ea typeface="+mj-ea"/>
              <a:cs typeface="+mj-cs"/>
            </a:endParaRPr>
          </a:p>
        </p:txBody>
      </p:sp>
      <p:sp>
        <p:nvSpPr>
          <p:cNvPr id="16387" name="Rectangle 3"/>
          <p:cNvSpPr>
            <a:spLocks noGrp="1"/>
          </p:cNvSpPr>
          <p:nvPr>
            <p:ph idx="1"/>
          </p:nvPr>
        </p:nvSpPr>
        <p:spPr>
          <a:xfrm>
            <a:off x="1043608" y="1340768"/>
            <a:ext cx="7491413" cy="5167313"/>
          </a:xfrm>
        </p:spPr>
        <p:txBody>
          <a:bodyPr vert="horz" wrap="square" lIns="91440" tIns="45720" rIns="91440" bIns="45720" anchor="t"/>
          <a:lstStyle/>
          <a:p>
            <a:pPr marL="342900" marR="0" indent="-342900" algn="l" defTabSz="914400" rtl="0" eaLnBrk="1" fontAlgn="base" latinLnBrk="0" hangingPunct="1">
              <a:spcBef>
                <a:spcPct val="20000"/>
              </a:spcBef>
              <a:spcAft>
                <a:spcPct val="0"/>
              </a:spcAft>
              <a:buClr>
                <a:srgbClr val="3366FF"/>
              </a:buClr>
              <a:buSzTx/>
              <a:buFont typeface="Wingdings" panose="05000000000000000000" pitchFamily="2" charset="2"/>
              <a:buChar char="l"/>
            </a:pPr>
            <a:r>
              <a:rPr kumimoji="1" lang="zh-CN" altLang="en-US" sz="2800" b="1" i="0" u="none" strike="noStrike" kern="0" cap="none" spc="0" normalizeH="0" baseline="0" noProof="1" smtClean="0">
                <a:solidFill>
                  <a:schemeClr val="bg2"/>
                </a:solidFill>
                <a:latin typeface="+mj-ea"/>
                <a:ea typeface="+mj-ea"/>
                <a:cs typeface="+mn-cs"/>
              </a:rPr>
              <a:t>工作流程</a:t>
            </a:r>
            <a:endParaRPr kumimoji="1" lang="zh-CN" altLang="en-US" sz="2800" b="1" i="0" u="none" strike="noStrike" kern="0" cap="none" spc="0" normalizeH="0" baseline="0" noProof="1">
              <a:solidFill>
                <a:schemeClr val="bg2"/>
              </a:solidFill>
              <a:latin typeface="+mj-ea"/>
              <a:ea typeface="+mj-ea"/>
              <a:cs typeface="+mn-cs"/>
            </a:endParaRPr>
          </a:p>
          <a:p>
            <a:pPr marL="742950" marR="0" lvl="1" indent="-285750" algn="l" defTabSz="914400" rtl="0" eaLnBrk="1" fontAlgn="base" latinLnBrk="0" hangingPunct="1">
              <a:spcBef>
                <a:spcPct val="20000"/>
              </a:spcBef>
              <a:spcAft>
                <a:spcPct val="0"/>
              </a:spcAft>
              <a:buClr>
                <a:srgbClr val="003399"/>
              </a:buClr>
              <a:buSzTx/>
              <a:buFont typeface="Wingdings" panose="05000000000000000000" pitchFamily="2" charset="2"/>
              <a:buChar char="ü"/>
            </a:pPr>
            <a:r>
              <a:rPr kumimoji="1" lang="zh-CN" altLang="en-US" sz="2400" b="1" i="0" u="none" strike="noStrike" kern="0" cap="none" spc="0" normalizeH="0" baseline="0" noProof="1" smtClean="0">
                <a:solidFill>
                  <a:srgbClr val="003399"/>
                </a:solidFill>
                <a:latin typeface="+mn-ea"/>
                <a:cs typeface="+mn-ea"/>
              </a:rPr>
              <a:t>若节点</a:t>
            </a:r>
            <a:r>
              <a:rPr kumimoji="1" lang="zh-CN" altLang="en-US" sz="2400" b="1" i="0" u="none" strike="noStrike" kern="0" cap="none" spc="0" normalizeH="0" baseline="0" noProof="1">
                <a:solidFill>
                  <a:srgbClr val="003399"/>
                </a:solidFill>
                <a:latin typeface="+mn-ea"/>
                <a:cs typeface="+mn-ea"/>
              </a:rPr>
              <a:t>有数据发送，先</a:t>
            </a:r>
            <a:r>
              <a:rPr kumimoji="1" lang="zh-CN" altLang="en-US" sz="2400" b="1" i="0" u="none" strike="noStrike" kern="0" cap="none" spc="0" normalizeH="0" baseline="0" noProof="1">
                <a:solidFill>
                  <a:srgbClr val="FF3300"/>
                </a:solidFill>
                <a:latin typeface="+mn-ea"/>
                <a:cs typeface="+mn-ea"/>
              </a:rPr>
              <a:t>监听信道</a:t>
            </a:r>
            <a:r>
              <a:rPr kumimoji="1" lang="zh-CN" altLang="en-US" sz="2400" b="1" i="0" u="none" strike="noStrike" kern="0" cap="none" spc="0" normalizeH="0" baseline="0" noProof="1">
                <a:solidFill>
                  <a:srgbClr val="003399"/>
                </a:solidFill>
                <a:latin typeface="+mn-ea"/>
                <a:cs typeface="+mn-ea"/>
              </a:rPr>
              <a:t>；</a:t>
            </a:r>
            <a:endParaRPr kumimoji="1" lang="zh-CN" altLang="en-US" sz="2400" b="1" i="0" u="none" strike="noStrike" kern="0" cap="none" spc="0" normalizeH="0" baseline="0" noProof="1">
              <a:solidFill>
                <a:srgbClr val="003399"/>
              </a:solidFill>
              <a:latin typeface="+mn-ea"/>
              <a:cs typeface="+mn-ea"/>
            </a:endParaRPr>
          </a:p>
          <a:p>
            <a:pPr marL="742950" marR="0" lvl="1" indent="-285750" algn="l" defTabSz="914400" rtl="0" eaLnBrk="1" fontAlgn="base" latinLnBrk="0" hangingPunct="1">
              <a:spcBef>
                <a:spcPct val="20000"/>
              </a:spcBef>
              <a:spcAft>
                <a:spcPct val="0"/>
              </a:spcAft>
              <a:buClr>
                <a:srgbClr val="003399"/>
              </a:buClr>
              <a:buSzTx/>
              <a:buFont typeface="Wingdings" panose="05000000000000000000" pitchFamily="2" charset="2"/>
              <a:buChar char="ü"/>
            </a:pPr>
            <a:r>
              <a:rPr kumimoji="1" lang="zh-CN" altLang="en-US" sz="2400" b="1" i="0" u="none" strike="noStrike" kern="0" cap="none" spc="0" normalizeH="0" baseline="0" noProof="1" smtClean="0">
                <a:solidFill>
                  <a:srgbClr val="003399"/>
                </a:solidFill>
                <a:latin typeface="+mn-ea"/>
                <a:cs typeface="+mn-ea"/>
              </a:rPr>
              <a:t>若节点</a:t>
            </a:r>
            <a:r>
              <a:rPr kumimoji="1" lang="zh-CN" altLang="en-US" sz="2400" b="1" i="0" u="none" strike="noStrike" kern="0" cap="none" spc="0" normalizeH="0" baseline="0" noProof="1">
                <a:solidFill>
                  <a:srgbClr val="003399"/>
                </a:solidFill>
                <a:latin typeface="+mn-ea"/>
                <a:cs typeface="+mn-ea"/>
              </a:rPr>
              <a:t>发现</a:t>
            </a:r>
            <a:r>
              <a:rPr kumimoji="1" lang="zh-CN" altLang="en-US" sz="2400" b="1" i="0" u="none" strike="noStrike" kern="0" cap="none" spc="0" normalizeH="0" baseline="0" noProof="1">
                <a:solidFill>
                  <a:srgbClr val="FF3300"/>
                </a:solidFill>
                <a:latin typeface="+mn-ea"/>
                <a:cs typeface="+mn-ea"/>
              </a:rPr>
              <a:t>信道空闲</a:t>
            </a:r>
            <a:r>
              <a:rPr kumimoji="1" lang="zh-CN" altLang="en-US" sz="2400" b="1" i="0" u="none" strike="noStrike" kern="0" cap="none" spc="0" normalizeH="0" baseline="0" noProof="1">
                <a:solidFill>
                  <a:srgbClr val="003399"/>
                </a:solidFill>
                <a:latin typeface="+mn-ea"/>
                <a:cs typeface="+mn-ea"/>
              </a:rPr>
              <a:t>，则</a:t>
            </a:r>
            <a:r>
              <a:rPr kumimoji="1" lang="zh-CN" altLang="en-US" sz="2400" b="1" i="0" u="none" strike="noStrike" kern="0" cap="none" spc="0" normalizeH="0" baseline="0" noProof="1" smtClean="0">
                <a:solidFill>
                  <a:schemeClr val="hlink"/>
                </a:solidFill>
                <a:latin typeface="+mn-ea"/>
                <a:cs typeface="+mn-ea"/>
              </a:rPr>
              <a:t>发送数据</a:t>
            </a:r>
            <a:r>
              <a:rPr kumimoji="1" lang="zh-CN" altLang="en-US" sz="2400" b="1" i="0" u="none" strike="noStrike" kern="0" cap="none" spc="0" normalizeH="0" baseline="0" noProof="1" smtClean="0">
                <a:solidFill>
                  <a:srgbClr val="003399"/>
                </a:solidFill>
                <a:latin typeface="+mn-ea"/>
                <a:cs typeface="+mn-ea"/>
              </a:rPr>
              <a:t>；</a:t>
            </a:r>
            <a:endParaRPr kumimoji="1" lang="zh-CN" altLang="en-US" sz="2400" b="1" i="0" u="none" strike="noStrike" kern="0" cap="none" spc="0" normalizeH="0" baseline="0" noProof="1">
              <a:solidFill>
                <a:srgbClr val="003399"/>
              </a:solidFill>
              <a:latin typeface="+mn-ea"/>
              <a:cs typeface="+mn-ea"/>
            </a:endParaRPr>
          </a:p>
          <a:p>
            <a:pPr marL="742950" marR="0" lvl="1" indent="-285750" algn="l" defTabSz="914400" rtl="0" eaLnBrk="1" fontAlgn="base" latinLnBrk="0" hangingPunct="1">
              <a:spcBef>
                <a:spcPct val="20000"/>
              </a:spcBef>
              <a:spcAft>
                <a:spcPct val="0"/>
              </a:spcAft>
              <a:buClr>
                <a:srgbClr val="003399"/>
              </a:buClr>
              <a:buSzTx/>
              <a:buFont typeface="Wingdings" panose="05000000000000000000" pitchFamily="2" charset="2"/>
              <a:buChar char="ü"/>
            </a:pPr>
            <a:r>
              <a:rPr kumimoji="1" lang="zh-CN" altLang="en-US" sz="2400" b="1" i="0" u="none" strike="noStrike" kern="0" cap="none" spc="0" normalizeH="0" baseline="0" noProof="1">
                <a:solidFill>
                  <a:srgbClr val="003399"/>
                </a:solidFill>
                <a:latin typeface="+mn-ea"/>
                <a:cs typeface="+mn-ea"/>
              </a:rPr>
              <a:t>若信道忙，则</a:t>
            </a:r>
            <a:r>
              <a:rPr kumimoji="1" lang="zh-CN" altLang="en-US" sz="2400" b="1" i="0" u="none" strike="noStrike" kern="0" cap="none" spc="0" normalizeH="0" baseline="0" noProof="1">
                <a:solidFill>
                  <a:srgbClr val="FF3300"/>
                </a:solidFill>
                <a:latin typeface="+mn-ea"/>
                <a:cs typeface="+mn-ea"/>
              </a:rPr>
              <a:t>继续监听</a:t>
            </a:r>
            <a:r>
              <a:rPr kumimoji="1" lang="zh-CN" altLang="en-US" sz="2400" b="1" i="0" u="none" strike="noStrike" kern="0" cap="none" spc="0" normalizeH="0" baseline="0" noProof="1">
                <a:solidFill>
                  <a:srgbClr val="003399"/>
                </a:solidFill>
                <a:latin typeface="+mn-ea"/>
                <a:cs typeface="+mn-ea"/>
              </a:rPr>
              <a:t>直至发现</a:t>
            </a:r>
            <a:r>
              <a:rPr kumimoji="1" lang="zh-CN" altLang="en-US" sz="2400" b="1" i="0" u="none" strike="noStrike" kern="0" cap="none" spc="0" normalizeH="0" baseline="0" noProof="1" smtClean="0">
                <a:solidFill>
                  <a:srgbClr val="003399"/>
                </a:solidFill>
                <a:latin typeface="+mn-ea"/>
                <a:cs typeface="+mn-ea"/>
              </a:rPr>
              <a:t>信道变成空闲</a:t>
            </a:r>
            <a:r>
              <a:rPr kumimoji="1" lang="zh-CN" altLang="en-US" sz="2400" b="1" i="0" u="none" strike="noStrike" kern="0" cap="none" spc="0" normalizeH="0" baseline="0" noProof="1">
                <a:solidFill>
                  <a:srgbClr val="003399"/>
                </a:solidFill>
                <a:latin typeface="+mn-ea"/>
                <a:cs typeface="+mn-ea"/>
              </a:rPr>
              <a:t>，然后</a:t>
            </a:r>
            <a:r>
              <a:rPr kumimoji="1" lang="zh-CN" altLang="en-US" sz="2400" b="1" i="0" u="none" strike="noStrike" kern="0" cap="none" spc="0" normalizeH="0" baseline="0" noProof="1" smtClean="0">
                <a:solidFill>
                  <a:srgbClr val="003399"/>
                </a:solidFill>
                <a:latin typeface="+mn-ea"/>
                <a:cs typeface="+mn-ea"/>
              </a:rPr>
              <a:t>完成数据发送</a:t>
            </a:r>
            <a:r>
              <a:rPr kumimoji="1" lang="zh-CN" altLang="en-US" sz="2400" b="1" i="0" u="none" strike="noStrike" kern="0" cap="none" spc="0" normalizeH="0" baseline="0" noProof="1">
                <a:solidFill>
                  <a:srgbClr val="003399"/>
                </a:solidFill>
                <a:latin typeface="+mn-ea"/>
                <a:cs typeface="+mn-ea"/>
              </a:rPr>
              <a:t>；</a:t>
            </a:r>
            <a:endParaRPr kumimoji="1" lang="zh-CN" altLang="en-US" sz="2400" b="1" i="0" u="none" strike="noStrike" kern="0" cap="none" spc="0" normalizeH="0" baseline="0" noProof="1">
              <a:solidFill>
                <a:srgbClr val="003399"/>
              </a:solidFill>
              <a:latin typeface="+mn-ea"/>
              <a:cs typeface="+mn-ea"/>
            </a:endParaRPr>
          </a:p>
          <a:p>
            <a:pPr lvl="0" eaLnBrk="1" hangingPunct="1"/>
            <a:r>
              <a:rPr lang="zh-CN" altLang="en-US" sz="2800" kern="0" noProof="1" smtClean="0">
                <a:latin typeface="+mj-ea"/>
                <a:ea typeface="+mj-ea"/>
                <a:sym typeface="+mn-ea"/>
              </a:rPr>
              <a:t>性能</a:t>
            </a:r>
            <a:r>
              <a:rPr lang="zh-CN" altLang="en-US" sz="2800" kern="0" noProof="1">
                <a:latin typeface="+mj-ea"/>
                <a:ea typeface="+mj-ea"/>
                <a:sym typeface="+mn-ea"/>
              </a:rPr>
              <a:t>特点</a:t>
            </a:r>
            <a:endParaRPr lang="zh-CN" altLang="en-US" sz="2800" kern="0" noProof="1">
              <a:latin typeface="+mj-ea"/>
              <a:ea typeface="+mj-ea"/>
            </a:endParaRPr>
          </a:p>
          <a:p>
            <a:pPr marL="742950" marR="0" lvl="1" indent="-285750" algn="l" defTabSz="914400" rtl="0" eaLnBrk="1" fontAlgn="base" latinLnBrk="0" hangingPunct="1">
              <a:spcBef>
                <a:spcPct val="20000"/>
              </a:spcBef>
              <a:spcAft>
                <a:spcPct val="0"/>
              </a:spcAft>
              <a:buClr>
                <a:srgbClr val="003399"/>
              </a:buClr>
              <a:buSzTx/>
              <a:buFont typeface="Wingdings" panose="05000000000000000000" pitchFamily="2" charset="2"/>
              <a:buChar char="ü"/>
            </a:pPr>
            <a:r>
              <a:rPr kumimoji="1" lang="zh-CN" altLang="en-US" sz="2325" b="1" i="0" u="none" strike="noStrike" kern="0" cap="none" spc="0" normalizeH="0" baseline="0" noProof="1">
                <a:solidFill>
                  <a:srgbClr val="C00000"/>
                </a:solidFill>
                <a:latin typeface="+mn-lt"/>
                <a:ea typeface="+mn-ea"/>
                <a:cs typeface="+mn-ea"/>
                <a:sym typeface="+mn-ea"/>
              </a:rPr>
              <a:t>优点：</a:t>
            </a:r>
            <a:r>
              <a:rPr kumimoji="1" lang="zh-CN" altLang="en-US" sz="2325" b="1" i="0" u="none" strike="noStrike" kern="0" cap="none" spc="0" normalizeH="0" baseline="0" noProof="1">
                <a:solidFill>
                  <a:srgbClr val="003399"/>
                </a:solidFill>
                <a:latin typeface="+mn-lt"/>
                <a:ea typeface="+mn-ea"/>
                <a:cs typeface="+mn-ea"/>
                <a:sym typeface="+mn-ea"/>
              </a:rPr>
              <a:t>减少了信道空闲时间；</a:t>
            </a:r>
            <a:endParaRPr kumimoji="1" lang="zh-CN" altLang="en-US" sz="2325" b="1" i="0" u="none" strike="noStrike" kern="0" cap="none" spc="0" normalizeH="0" baseline="0" noProof="1">
              <a:solidFill>
                <a:srgbClr val="003399"/>
              </a:solidFill>
              <a:latin typeface="+mn-lt"/>
              <a:ea typeface="+mn-ea"/>
              <a:cs typeface="+mn-ea"/>
            </a:endParaRPr>
          </a:p>
          <a:p>
            <a:pPr marL="742950" marR="0" lvl="1" indent="-285750" algn="l" defTabSz="914400" rtl="0" eaLnBrk="1" fontAlgn="base" latinLnBrk="0" hangingPunct="1">
              <a:spcBef>
                <a:spcPct val="20000"/>
              </a:spcBef>
              <a:spcAft>
                <a:spcPct val="0"/>
              </a:spcAft>
              <a:buClr>
                <a:srgbClr val="003399"/>
              </a:buClr>
              <a:buSzTx/>
              <a:buFont typeface="Wingdings" panose="05000000000000000000" pitchFamily="2" charset="2"/>
              <a:buChar char="ü"/>
            </a:pPr>
            <a:r>
              <a:rPr kumimoji="1" lang="zh-CN" altLang="en-US" sz="2325" b="1" i="0" u="none" strike="noStrike" kern="0" cap="none" spc="0" normalizeH="0" baseline="0" noProof="1">
                <a:solidFill>
                  <a:srgbClr val="C00000"/>
                </a:solidFill>
                <a:latin typeface="+mn-lt"/>
                <a:ea typeface="+mn-ea"/>
                <a:cs typeface="+mn-ea"/>
                <a:sym typeface="+mn-ea"/>
              </a:rPr>
              <a:t>缺点</a:t>
            </a:r>
            <a:r>
              <a:rPr kumimoji="1" lang="zh-CN" altLang="en-US" sz="2325" b="1" i="0" u="none" strike="noStrike" kern="0" cap="none" spc="0" normalizeH="0" baseline="0" noProof="1">
                <a:solidFill>
                  <a:srgbClr val="800000"/>
                </a:solidFill>
                <a:latin typeface="+mn-lt"/>
                <a:ea typeface="+mn-ea"/>
                <a:cs typeface="+mn-ea"/>
                <a:sym typeface="+mn-ea"/>
              </a:rPr>
              <a:t>：</a:t>
            </a:r>
            <a:r>
              <a:rPr kumimoji="1" lang="zh-CN" altLang="en-US" sz="2325" b="1" i="0" u="none" strike="noStrike" kern="0" cap="none" spc="0" normalizeH="0" baseline="0" noProof="1">
                <a:solidFill>
                  <a:srgbClr val="003399"/>
                </a:solidFill>
                <a:latin typeface="+mn-lt"/>
                <a:ea typeface="+mn-ea"/>
                <a:cs typeface="+mn-ea"/>
                <a:sym typeface="+mn-ea"/>
              </a:rPr>
              <a:t>增加了发生冲突的概率；</a:t>
            </a:r>
            <a:endParaRPr kumimoji="1" lang="zh-CN" altLang="en-US" sz="2325" b="1" i="0" u="none" strike="noStrike" kern="0" cap="none" spc="0" normalizeH="0" baseline="0" noProof="1">
              <a:solidFill>
                <a:srgbClr val="003399"/>
              </a:solidFill>
              <a:latin typeface="+mn-lt"/>
              <a:ea typeface="+mn-ea"/>
              <a:cs typeface="+mn-ea"/>
            </a:endParaRPr>
          </a:p>
          <a:p>
            <a:pPr marL="742950" marR="0" lvl="1" indent="-285750" algn="l" defTabSz="914400" rtl="0" eaLnBrk="1" fontAlgn="base" latinLnBrk="0" hangingPunct="1">
              <a:spcBef>
                <a:spcPct val="20000"/>
              </a:spcBef>
              <a:spcAft>
                <a:spcPct val="0"/>
              </a:spcAft>
              <a:buClr>
                <a:srgbClr val="003399"/>
              </a:buClr>
              <a:buSzTx/>
              <a:buFont typeface="Wingdings" panose="05000000000000000000" pitchFamily="2" charset="2"/>
              <a:buChar char="ü"/>
            </a:pPr>
            <a:r>
              <a:rPr kumimoji="1" lang="zh-CN" altLang="en-US" sz="2325" b="1" i="0" u="none" strike="noStrike" kern="0" cap="none" spc="0" normalizeH="0" baseline="0" noProof="1">
                <a:solidFill>
                  <a:srgbClr val="003399"/>
                </a:solidFill>
                <a:latin typeface="+mn-lt"/>
                <a:ea typeface="+mn-ea"/>
                <a:cs typeface="+mn-ea"/>
                <a:sym typeface="+mn-ea"/>
              </a:rPr>
              <a:t>广播延迟对协议性能的影响：广播延迟越大，发生冲突的可能性越大，协议性能越差；</a:t>
            </a:r>
            <a:endParaRPr kumimoji="1" lang="zh-CN" altLang="en-US" sz="2330" b="1" i="0" u="none" strike="noStrike" kern="0" cap="none" spc="0" normalizeH="0" baseline="0" noProof="1">
              <a:solidFill>
                <a:srgbClr val="003399"/>
              </a:solidFill>
              <a:latin typeface="+mn-lt"/>
              <a:ea typeface="楷体_GB2312" pitchFamily="49" charset="-122"/>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fade">
                                      <p:cBhvr>
                                        <p:cTn id="7" dur="1000"/>
                                        <p:tgtEl>
                                          <p:spTgt spid="16387">
                                            <p:txEl>
                                              <p:pRg st="0" end="0"/>
                                            </p:txEl>
                                          </p:spTgt>
                                        </p:tgtEl>
                                      </p:cBhvr>
                                    </p:animEffect>
                                    <p:anim calcmode="lin" valueType="num">
                                      <p:cBhvr>
                                        <p:cTn id="8" dur="1000" fill="hold"/>
                                        <p:tgtEl>
                                          <p:spTgt spid="163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38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387">
                                            <p:txEl>
                                              <p:pRg st="1" end="1"/>
                                            </p:txEl>
                                          </p:spTgt>
                                        </p:tgtEl>
                                        <p:attrNameLst>
                                          <p:attrName>style.visibility</p:attrName>
                                        </p:attrNameLst>
                                      </p:cBhvr>
                                      <p:to>
                                        <p:strVal val="visible"/>
                                      </p:to>
                                    </p:set>
                                    <p:animEffect transition="in" filter="fade">
                                      <p:cBhvr>
                                        <p:cTn id="12" dur="1000"/>
                                        <p:tgtEl>
                                          <p:spTgt spid="16387">
                                            <p:txEl>
                                              <p:pRg st="1" end="1"/>
                                            </p:txEl>
                                          </p:spTgt>
                                        </p:tgtEl>
                                      </p:cBhvr>
                                    </p:animEffect>
                                    <p:anim calcmode="lin" valueType="num">
                                      <p:cBhvr>
                                        <p:cTn id="13" dur="1000" fill="hold"/>
                                        <p:tgtEl>
                                          <p:spTgt spid="1638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38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transition="in" filter="fade">
                                      <p:cBhvr>
                                        <p:cTn id="17" dur="1000"/>
                                        <p:tgtEl>
                                          <p:spTgt spid="16387">
                                            <p:txEl>
                                              <p:pRg st="2" end="2"/>
                                            </p:txEl>
                                          </p:spTgt>
                                        </p:tgtEl>
                                      </p:cBhvr>
                                    </p:animEffect>
                                    <p:anim calcmode="lin" valueType="num">
                                      <p:cBhvr>
                                        <p:cTn id="18" dur="1000" fill="hold"/>
                                        <p:tgtEl>
                                          <p:spTgt spid="1638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638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387">
                                            <p:txEl>
                                              <p:pRg st="3" end="3"/>
                                            </p:txEl>
                                          </p:spTgt>
                                        </p:tgtEl>
                                        <p:attrNameLst>
                                          <p:attrName>style.visibility</p:attrName>
                                        </p:attrNameLst>
                                      </p:cBhvr>
                                      <p:to>
                                        <p:strVal val="visible"/>
                                      </p:to>
                                    </p:set>
                                    <p:animEffect transition="in" filter="fade">
                                      <p:cBhvr>
                                        <p:cTn id="22" dur="1000"/>
                                        <p:tgtEl>
                                          <p:spTgt spid="16387">
                                            <p:txEl>
                                              <p:pRg st="3" end="3"/>
                                            </p:txEl>
                                          </p:spTgt>
                                        </p:tgtEl>
                                      </p:cBhvr>
                                    </p:animEffect>
                                    <p:anim calcmode="lin" valueType="num">
                                      <p:cBhvr>
                                        <p:cTn id="23" dur="1000" fill="hold"/>
                                        <p:tgtEl>
                                          <p:spTgt spid="1638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638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6387">
                                            <p:txEl>
                                              <p:pRg st="4" end="4"/>
                                            </p:txEl>
                                          </p:spTgt>
                                        </p:tgtEl>
                                        <p:attrNameLst>
                                          <p:attrName>style.visibility</p:attrName>
                                        </p:attrNameLst>
                                      </p:cBhvr>
                                      <p:to>
                                        <p:strVal val="visible"/>
                                      </p:to>
                                    </p:set>
                                    <p:animEffect transition="in" filter="fade">
                                      <p:cBhvr>
                                        <p:cTn id="29" dur="1000"/>
                                        <p:tgtEl>
                                          <p:spTgt spid="16387">
                                            <p:txEl>
                                              <p:pRg st="4" end="4"/>
                                            </p:txEl>
                                          </p:spTgt>
                                        </p:tgtEl>
                                      </p:cBhvr>
                                    </p:animEffect>
                                    <p:anim calcmode="lin" valueType="num">
                                      <p:cBhvr>
                                        <p:cTn id="30" dur="1000" fill="hold"/>
                                        <p:tgtEl>
                                          <p:spTgt spid="16387">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6387">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387">
                                            <p:txEl>
                                              <p:pRg st="5" end="5"/>
                                            </p:txEl>
                                          </p:spTgt>
                                        </p:tgtEl>
                                        <p:attrNameLst>
                                          <p:attrName>style.visibility</p:attrName>
                                        </p:attrNameLst>
                                      </p:cBhvr>
                                      <p:to>
                                        <p:strVal val="visible"/>
                                      </p:to>
                                    </p:set>
                                    <p:animEffect transition="in" filter="fade">
                                      <p:cBhvr>
                                        <p:cTn id="34" dur="1000"/>
                                        <p:tgtEl>
                                          <p:spTgt spid="16387">
                                            <p:txEl>
                                              <p:pRg st="5" end="5"/>
                                            </p:txEl>
                                          </p:spTgt>
                                        </p:tgtEl>
                                      </p:cBhvr>
                                    </p:animEffect>
                                    <p:anim calcmode="lin" valueType="num">
                                      <p:cBhvr>
                                        <p:cTn id="35" dur="1000" fill="hold"/>
                                        <p:tgtEl>
                                          <p:spTgt spid="16387">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6387">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6387">
                                            <p:txEl>
                                              <p:pRg st="6" end="6"/>
                                            </p:txEl>
                                          </p:spTgt>
                                        </p:tgtEl>
                                        <p:attrNameLst>
                                          <p:attrName>style.visibility</p:attrName>
                                        </p:attrNameLst>
                                      </p:cBhvr>
                                      <p:to>
                                        <p:strVal val="visible"/>
                                      </p:to>
                                    </p:set>
                                    <p:animEffect transition="in" filter="fade">
                                      <p:cBhvr>
                                        <p:cTn id="39" dur="1000"/>
                                        <p:tgtEl>
                                          <p:spTgt spid="16387">
                                            <p:txEl>
                                              <p:pRg st="6" end="6"/>
                                            </p:txEl>
                                          </p:spTgt>
                                        </p:tgtEl>
                                      </p:cBhvr>
                                    </p:animEffect>
                                    <p:anim calcmode="lin" valueType="num">
                                      <p:cBhvr>
                                        <p:cTn id="40" dur="1000" fill="hold"/>
                                        <p:tgtEl>
                                          <p:spTgt spid="16387">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16387">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6387">
                                            <p:txEl>
                                              <p:pRg st="7" end="7"/>
                                            </p:txEl>
                                          </p:spTgt>
                                        </p:tgtEl>
                                        <p:attrNameLst>
                                          <p:attrName>style.visibility</p:attrName>
                                        </p:attrNameLst>
                                      </p:cBhvr>
                                      <p:to>
                                        <p:strVal val="visible"/>
                                      </p:to>
                                    </p:set>
                                    <p:animEffect transition="in" filter="fade">
                                      <p:cBhvr>
                                        <p:cTn id="44" dur="1000"/>
                                        <p:tgtEl>
                                          <p:spTgt spid="16387">
                                            <p:txEl>
                                              <p:pRg st="7" end="7"/>
                                            </p:txEl>
                                          </p:spTgt>
                                        </p:tgtEl>
                                      </p:cBhvr>
                                    </p:animEffect>
                                    <p:anim calcmode="lin" valueType="num">
                                      <p:cBhvr>
                                        <p:cTn id="45" dur="1000" fill="hold"/>
                                        <p:tgtEl>
                                          <p:spTgt spid="16387">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1638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51520" y="332656"/>
            <a:ext cx="8674992" cy="609600"/>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en-US" altLang="zh-CN" b="0" i="0" u="none" strike="noStrike" kern="0" cap="none" spc="0" normalizeH="0" baseline="0" noProof="0" dirty="0" smtClean="0">
                <a:ln>
                  <a:noFill/>
                </a:ln>
                <a:effectLst/>
                <a:uLnTx/>
                <a:uFillTx/>
                <a:latin typeface="+mj-ea"/>
                <a:cs typeface="+mj-cs"/>
              </a:rPr>
              <a:t> </a:t>
            </a:r>
            <a:r>
              <a:rPr kumimoji="1" lang="zh-CN" altLang="en-US" b="0" i="0" u="none" strike="noStrike" kern="0" cap="none" spc="0" normalizeH="0" baseline="0" noProof="1">
                <a:latin typeface="+mj-ea"/>
                <a:cs typeface="+mj-cs"/>
                <a:sym typeface="+mn-ea"/>
              </a:rPr>
              <a:t>非坚持型</a:t>
            </a:r>
            <a:r>
              <a:rPr kumimoji="1" lang="en-US" altLang="zh-CN" b="0" i="0" u="none" strike="noStrike" kern="0" cap="none" spc="0" normalizeH="0" baseline="0" noProof="1" smtClean="0">
                <a:latin typeface="+mj-ea"/>
                <a:cs typeface="+mj-cs"/>
                <a:sym typeface="+mn-ea"/>
              </a:rPr>
              <a:t>CSMA</a:t>
            </a:r>
            <a:endParaRPr kumimoji="1" lang="zh-CN" altLang="en-US" b="0" i="0" u="none" strike="noStrike" kern="0" cap="none" spc="0" normalizeH="0" baseline="0" noProof="0" dirty="0" smtClean="0">
              <a:ln>
                <a:noFill/>
              </a:ln>
              <a:effectLst/>
              <a:uLnTx/>
              <a:uFillTx/>
              <a:latin typeface="+mj-ea"/>
              <a:cs typeface="+mj-cs"/>
            </a:endParaRPr>
          </a:p>
        </p:txBody>
      </p:sp>
      <p:sp>
        <p:nvSpPr>
          <p:cNvPr id="17411" name="Rectangle 3"/>
          <p:cNvSpPr>
            <a:spLocks noGrp="1"/>
          </p:cNvSpPr>
          <p:nvPr>
            <p:ph idx="1"/>
          </p:nvPr>
        </p:nvSpPr>
        <p:spPr>
          <a:xfrm>
            <a:off x="827584" y="1196752"/>
            <a:ext cx="7772400" cy="5297488"/>
          </a:xfrm>
        </p:spPr>
        <p:txBody>
          <a:bodyPr vert="horz" wrap="square" lIns="91440" tIns="45720" rIns="91440" bIns="45720" anchor="t"/>
          <a:lstStyle/>
          <a:p>
            <a:pPr marL="342900" marR="0" lvl="0" indent="-342900" algn="l" defTabSz="914400" rtl="0" eaLnBrk="1" fontAlgn="base" latinLnBrk="0" hangingPunct="1">
              <a:spcBef>
                <a:spcPct val="20000"/>
              </a:spcBef>
              <a:spcAft>
                <a:spcPct val="0"/>
              </a:spcAft>
              <a:buClr>
                <a:srgbClr val="3366FF"/>
              </a:buClr>
              <a:buSzTx/>
              <a:buFont typeface="Wingdings" panose="05000000000000000000" pitchFamily="2" charset="2"/>
              <a:buChar char="l"/>
            </a:pPr>
            <a:r>
              <a:rPr lang="zh-CN" altLang="en-US" sz="2800" kern="0" noProof="1" smtClean="0">
                <a:latin typeface="黑体" panose="02010609060101010101" pitchFamily="49" charset="-122"/>
                <a:ea typeface="黑体" panose="02010609060101010101" pitchFamily="49" charset="-122"/>
              </a:rPr>
              <a:t>工作流程</a:t>
            </a:r>
            <a:endParaRPr kumimoji="1" lang="zh-CN" altLang="en-US" sz="2800" b="1" i="0" u="none" strike="noStrike" kern="0" cap="none" spc="0" normalizeH="0" baseline="0" noProof="1">
              <a:solidFill>
                <a:schemeClr val="bg2"/>
              </a:solidFill>
              <a:latin typeface="黑体" panose="02010609060101010101" pitchFamily="49" charset="-122"/>
              <a:ea typeface="黑体" panose="02010609060101010101" pitchFamily="49" charset="-122"/>
            </a:endParaRPr>
          </a:p>
          <a:p>
            <a:pPr marL="742950" marR="0" lvl="1" indent="-285750" algn="l" defTabSz="914400" rtl="0" eaLnBrk="1" fontAlgn="base" latinLnBrk="0" hangingPunct="1">
              <a:spcBef>
                <a:spcPct val="20000"/>
              </a:spcBef>
              <a:spcAft>
                <a:spcPct val="0"/>
              </a:spcAft>
              <a:buClr>
                <a:srgbClr val="0033CC"/>
              </a:buClr>
              <a:buSzTx/>
              <a:buFont typeface="Wingdings" panose="05000000000000000000" pitchFamily="2" charset="2"/>
              <a:buChar char="ü"/>
            </a:pPr>
            <a:r>
              <a:rPr kumimoji="1" lang="zh-CN" altLang="en-US" sz="2400" b="1" i="0" u="none" strike="noStrike" kern="0" cap="none" spc="0" normalizeH="0" baseline="0" noProof="1" smtClean="0">
                <a:solidFill>
                  <a:srgbClr val="003399"/>
                </a:solidFill>
                <a:latin typeface="+mn-lt"/>
                <a:ea typeface="+mn-ea"/>
                <a:cs typeface="+mn-ea"/>
              </a:rPr>
              <a:t>若节点</a:t>
            </a:r>
            <a:r>
              <a:rPr kumimoji="1" lang="zh-CN" altLang="en-US" sz="2400" b="1" i="0" u="none" strike="noStrike" kern="0" cap="none" spc="0" normalizeH="0" baseline="0" noProof="1">
                <a:solidFill>
                  <a:srgbClr val="003399"/>
                </a:solidFill>
                <a:latin typeface="+mn-lt"/>
                <a:ea typeface="+mn-ea"/>
                <a:cs typeface="+mn-ea"/>
              </a:rPr>
              <a:t>有数据发送，先</a:t>
            </a:r>
            <a:r>
              <a:rPr kumimoji="1" lang="zh-CN" altLang="en-US" sz="2400" b="1" i="0" u="none" strike="noStrike" kern="0" cap="none" spc="0" normalizeH="0" baseline="0" noProof="1">
                <a:solidFill>
                  <a:srgbClr val="C00000"/>
                </a:solidFill>
                <a:latin typeface="+mn-lt"/>
                <a:ea typeface="+mn-ea"/>
                <a:cs typeface="+mn-ea"/>
              </a:rPr>
              <a:t>监听信道；</a:t>
            </a:r>
            <a:endParaRPr kumimoji="1" lang="zh-CN" altLang="en-US" sz="2400" b="1" i="0" u="none" strike="noStrike" kern="0" cap="none" spc="0" normalizeH="0" baseline="0" noProof="1">
              <a:solidFill>
                <a:srgbClr val="003399"/>
              </a:solidFill>
              <a:latin typeface="+mn-lt"/>
              <a:ea typeface="+mn-ea"/>
              <a:cs typeface="+mn-ea"/>
            </a:endParaRPr>
          </a:p>
          <a:p>
            <a:pPr marL="742950" marR="0" lvl="1" indent="-285750" algn="l" defTabSz="914400" rtl="0" eaLnBrk="1" fontAlgn="base" latinLnBrk="0" hangingPunct="1">
              <a:spcBef>
                <a:spcPct val="20000"/>
              </a:spcBef>
              <a:spcAft>
                <a:spcPct val="0"/>
              </a:spcAft>
              <a:buClr>
                <a:srgbClr val="0033CC"/>
              </a:buClr>
              <a:buSzTx/>
              <a:buFont typeface="Wingdings" panose="05000000000000000000" pitchFamily="2" charset="2"/>
              <a:buChar char="ü"/>
            </a:pPr>
            <a:r>
              <a:rPr kumimoji="1" lang="zh-CN" altLang="en-US" sz="2400" b="1" i="0" u="none" strike="noStrike" kern="0" cap="none" spc="0" normalizeH="0" baseline="0" noProof="1" smtClean="0">
                <a:solidFill>
                  <a:srgbClr val="003399"/>
                </a:solidFill>
                <a:latin typeface="+mn-lt"/>
                <a:ea typeface="+mn-ea"/>
                <a:cs typeface="+mn-ea"/>
              </a:rPr>
              <a:t>若节点</a:t>
            </a:r>
            <a:r>
              <a:rPr kumimoji="1" lang="zh-CN" altLang="en-US" sz="2400" b="1" i="0" u="none" strike="noStrike" kern="0" cap="none" spc="0" normalizeH="0" baseline="0" noProof="1">
                <a:solidFill>
                  <a:srgbClr val="003399"/>
                </a:solidFill>
                <a:latin typeface="+mn-lt"/>
                <a:ea typeface="+mn-ea"/>
                <a:cs typeface="+mn-ea"/>
              </a:rPr>
              <a:t>发现</a:t>
            </a:r>
            <a:r>
              <a:rPr kumimoji="1" lang="zh-CN" altLang="en-US" sz="2400" b="1" i="0" u="none" strike="noStrike" kern="0" cap="none" spc="0" normalizeH="0" baseline="0" noProof="1">
                <a:solidFill>
                  <a:srgbClr val="C00000"/>
                </a:solidFill>
                <a:latin typeface="+mn-lt"/>
                <a:ea typeface="+mn-ea"/>
                <a:cs typeface="+mn-ea"/>
              </a:rPr>
              <a:t>信道空闲</a:t>
            </a:r>
            <a:r>
              <a:rPr kumimoji="1" lang="zh-CN" altLang="en-US" sz="2400" b="1" i="0" u="none" strike="noStrike" kern="0" cap="none" spc="0" normalizeH="0" baseline="0" noProof="1">
                <a:solidFill>
                  <a:srgbClr val="003399"/>
                </a:solidFill>
                <a:latin typeface="+mn-lt"/>
                <a:ea typeface="+mn-ea"/>
                <a:cs typeface="+mn-ea"/>
              </a:rPr>
              <a:t>，则</a:t>
            </a:r>
            <a:r>
              <a:rPr kumimoji="1" lang="zh-CN" altLang="en-US" sz="2400" b="1" i="0" u="none" strike="noStrike" kern="0" cap="none" spc="0" normalizeH="0" baseline="0" noProof="1">
                <a:solidFill>
                  <a:srgbClr val="C00000"/>
                </a:solidFill>
                <a:latin typeface="+mn-lt"/>
                <a:ea typeface="+mn-ea"/>
                <a:cs typeface="+mn-ea"/>
              </a:rPr>
              <a:t>发送</a:t>
            </a:r>
            <a:r>
              <a:rPr kumimoji="1" lang="zh-CN" altLang="en-US" sz="2400" b="1" i="0" u="none" strike="noStrike" kern="0" cap="none" spc="0" normalizeH="0" baseline="0" noProof="1">
                <a:solidFill>
                  <a:srgbClr val="003399"/>
                </a:solidFill>
                <a:latin typeface="+mn-lt"/>
                <a:ea typeface="+mn-ea"/>
                <a:cs typeface="+mn-ea"/>
              </a:rPr>
              <a:t>；</a:t>
            </a:r>
            <a:endParaRPr kumimoji="1" lang="zh-CN" altLang="en-US" sz="2400" b="1" i="0" u="none" strike="noStrike" kern="0" cap="none" spc="0" normalizeH="0" baseline="0" noProof="1">
              <a:solidFill>
                <a:srgbClr val="003399"/>
              </a:solidFill>
              <a:latin typeface="+mn-lt"/>
              <a:ea typeface="+mn-ea"/>
              <a:cs typeface="+mn-ea"/>
            </a:endParaRPr>
          </a:p>
          <a:p>
            <a:pPr marL="742950" marR="0" lvl="1" indent="-285750" algn="l" defTabSz="914400" rtl="0" eaLnBrk="1" fontAlgn="base" latinLnBrk="0" hangingPunct="1">
              <a:spcBef>
                <a:spcPct val="20000"/>
              </a:spcBef>
              <a:spcAft>
                <a:spcPct val="0"/>
              </a:spcAft>
              <a:buClr>
                <a:srgbClr val="0033CC"/>
              </a:buClr>
              <a:buSzTx/>
              <a:buFont typeface="Wingdings" panose="05000000000000000000" pitchFamily="2" charset="2"/>
              <a:buChar char="ü"/>
            </a:pPr>
            <a:r>
              <a:rPr kumimoji="1" lang="zh-CN" altLang="en-US" sz="2400" b="1" i="0" u="none" strike="noStrike" kern="0" cap="none" spc="0" normalizeH="0" baseline="0" noProof="1">
                <a:solidFill>
                  <a:srgbClr val="003399"/>
                </a:solidFill>
                <a:latin typeface="+mn-lt"/>
                <a:ea typeface="+mn-ea"/>
                <a:cs typeface="+mn-ea"/>
              </a:rPr>
              <a:t>若信道忙，</a:t>
            </a:r>
            <a:r>
              <a:rPr kumimoji="1" lang="zh-CN" altLang="en-US" sz="2400" b="1" i="0" u="none" strike="noStrike" kern="0" cap="none" spc="0" normalizeH="0" baseline="0" noProof="1">
                <a:solidFill>
                  <a:srgbClr val="C00000"/>
                </a:solidFill>
                <a:latin typeface="+mn-lt"/>
                <a:ea typeface="+mn-ea"/>
                <a:cs typeface="+mn-ea"/>
              </a:rPr>
              <a:t>等待一随机时间</a:t>
            </a:r>
            <a:r>
              <a:rPr kumimoji="1" lang="zh-CN" altLang="en-US" sz="2400" b="1" i="0" u="none" strike="noStrike" kern="0" cap="none" spc="0" normalizeH="0" baseline="0" noProof="1">
                <a:solidFill>
                  <a:srgbClr val="003399"/>
                </a:solidFill>
                <a:latin typeface="+mn-lt"/>
                <a:ea typeface="+mn-ea"/>
                <a:cs typeface="+mn-ea"/>
              </a:rPr>
              <a:t>，然后重新开始发送过程</a:t>
            </a:r>
            <a:r>
              <a:rPr kumimoji="1" lang="zh-CN" altLang="en-US" sz="2330" b="1" i="0" u="none" strike="noStrike" kern="0" cap="none" spc="0" normalizeH="0" baseline="0" noProof="1">
                <a:solidFill>
                  <a:srgbClr val="0033CC"/>
                </a:solidFill>
                <a:latin typeface="+mn-lt"/>
                <a:ea typeface="楷体_GB2312" pitchFamily="49" charset="-122"/>
                <a:cs typeface="+mn-ea"/>
              </a:rPr>
              <a:t>；</a:t>
            </a:r>
            <a:endParaRPr kumimoji="1" lang="zh-CN" altLang="en-US" sz="2330" b="1" i="0" u="none" strike="noStrike" kern="0" cap="none" spc="0" normalizeH="0" baseline="0" noProof="1">
              <a:solidFill>
                <a:srgbClr val="0033CC"/>
              </a:solidFill>
              <a:latin typeface="+mn-lt"/>
              <a:ea typeface="楷体_GB2312" pitchFamily="49" charset="-122"/>
              <a:cs typeface="+mn-ea"/>
            </a:endParaRPr>
          </a:p>
          <a:p>
            <a:pPr eaLnBrk="1" hangingPunct="1"/>
            <a:r>
              <a:rPr lang="zh-CN" altLang="en-US" sz="2800" kern="0" noProof="1" smtClean="0">
                <a:latin typeface="黑体" panose="02010609060101010101" pitchFamily="49" charset="-122"/>
                <a:ea typeface="黑体" panose="02010609060101010101" pitchFamily="49" charset="-122"/>
              </a:rPr>
              <a:t>性能</a:t>
            </a:r>
            <a:endParaRPr lang="zh-CN" altLang="en-US" sz="2800" kern="0" noProof="1">
              <a:latin typeface="黑体" panose="02010609060101010101" pitchFamily="49" charset="-122"/>
              <a:ea typeface="黑体" panose="02010609060101010101" pitchFamily="49" charset="-122"/>
            </a:endParaRPr>
          </a:p>
          <a:p>
            <a:pPr marL="742950" marR="0" lvl="1" indent="-285750" algn="l" defTabSz="914400" rtl="0" eaLnBrk="1" fontAlgn="base" latinLnBrk="0" hangingPunct="1">
              <a:spcBef>
                <a:spcPct val="20000"/>
              </a:spcBef>
              <a:spcAft>
                <a:spcPct val="0"/>
              </a:spcAft>
              <a:buClr>
                <a:srgbClr val="003399"/>
              </a:buClr>
              <a:buSzTx/>
              <a:buFont typeface="Wingdings" panose="05000000000000000000" pitchFamily="2" charset="2"/>
              <a:buChar char="ü"/>
            </a:pPr>
            <a:r>
              <a:rPr kumimoji="1" lang="zh-CN" altLang="en-US" sz="2400" b="1" i="0" u="none" strike="noStrike" kern="0" cap="none" spc="0" normalizeH="0" baseline="0" noProof="1">
                <a:solidFill>
                  <a:srgbClr val="C00000"/>
                </a:solidFill>
                <a:latin typeface="+mn-lt"/>
                <a:ea typeface="+mn-ea"/>
                <a:cs typeface="+mn-ea"/>
              </a:rPr>
              <a:t>优点：</a:t>
            </a:r>
            <a:r>
              <a:rPr kumimoji="1" lang="zh-CN" altLang="en-US" sz="2400" b="1" i="0" u="none" strike="noStrike" kern="0" cap="none" spc="0" normalizeH="0" baseline="0" noProof="1">
                <a:solidFill>
                  <a:srgbClr val="003399"/>
                </a:solidFill>
                <a:latin typeface="+mn-lt"/>
                <a:ea typeface="+mn-ea"/>
                <a:cs typeface="+mn-ea"/>
              </a:rPr>
              <a:t>减少了冲突的概率；</a:t>
            </a:r>
            <a:endParaRPr kumimoji="1" lang="zh-CN" altLang="en-US" sz="2400" b="1" i="0" u="none" strike="noStrike" kern="0" cap="none" spc="0" normalizeH="0" baseline="0" noProof="1">
              <a:solidFill>
                <a:srgbClr val="003399"/>
              </a:solidFill>
              <a:latin typeface="+mn-lt"/>
              <a:ea typeface="+mn-ea"/>
              <a:cs typeface="+mn-ea"/>
            </a:endParaRPr>
          </a:p>
          <a:p>
            <a:pPr marL="742950" marR="0" lvl="1" indent="-285750" algn="l" defTabSz="914400" rtl="0" eaLnBrk="1" fontAlgn="base" latinLnBrk="0" hangingPunct="1">
              <a:spcBef>
                <a:spcPct val="20000"/>
              </a:spcBef>
              <a:spcAft>
                <a:spcPct val="0"/>
              </a:spcAft>
              <a:buClr>
                <a:srgbClr val="003399"/>
              </a:buClr>
              <a:buSzTx/>
              <a:buFont typeface="Wingdings" panose="05000000000000000000" pitchFamily="2" charset="2"/>
              <a:buChar char="ü"/>
            </a:pPr>
            <a:r>
              <a:rPr kumimoji="1" lang="zh-CN" altLang="en-US" sz="2400" b="1" i="0" u="none" strike="noStrike" kern="0" cap="none" spc="0" normalizeH="0" baseline="0" noProof="1">
                <a:solidFill>
                  <a:srgbClr val="C00000"/>
                </a:solidFill>
                <a:latin typeface="+mn-lt"/>
                <a:ea typeface="+mn-ea"/>
                <a:cs typeface="+mn-ea"/>
              </a:rPr>
              <a:t>缺点</a:t>
            </a:r>
            <a:r>
              <a:rPr kumimoji="1" lang="zh-CN" altLang="en-US" sz="2400" b="1" i="0" u="none" strike="noStrike" kern="0" cap="none" spc="0" normalizeH="0" baseline="0" noProof="1">
                <a:solidFill>
                  <a:srgbClr val="003399"/>
                </a:solidFill>
                <a:latin typeface="+mn-lt"/>
                <a:ea typeface="+mn-ea"/>
                <a:cs typeface="+mn-ea"/>
              </a:rPr>
              <a:t>：增加了信道空闲时间，数据发送延迟增大；</a:t>
            </a:r>
            <a:endParaRPr kumimoji="1" lang="zh-CN" altLang="en-US" sz="2400" b="1" i="0" u="none" strike="noStrike" kern="0" cap="none" spc="0" normalizeH="0" baseline="0" noProof="1">
              <a:solidFill>
                <a:srgbClr val="003399"/>
              </a:solidFill>
              <a:latin typeface="+mn-lt"/>
              <a:ea typeface="+mn-ea"/>
              <a:cs typeface="+mn-ea"/>
            </a:endParaRPr>
          </a:p>
          <a:p>
            <a:pPr marL="742950" marR="0" lvl="1" indent="-285750" algn="l" defTabSz="914400" rtl="0" eaLnBrk="1" fontAlgn="base" latinLnBrk="0" hangingPunct="1">
              <a:spcBef>
                <a:spcPct val="20000"/>
              </a:spcBef>
              <a:spcAft>
                <a:spcPct val="0"/>
              </a:spcAft>
              <a:buClr>
                <a:srgbClr val="003399"/>
              </a:buClr>
              <a:buSzTx/>
              <a:buFont typeface="Wingdings" panose="05000000000000000000" pitchFamily="2" charset="2"/>
              <a:buChar char="ü"/>
            </a:pPr>
            <a:r>
              <a:rPr kumimoji="1" lang="zh-CN" altLang="en-US" sz="2400" b="1" i="0" u="none" strike="noStrike" kern="0" cap="none" spc="0" normalizeH="0" baseline="0" noProof="1">
                <a:solidFill>
                  <a:srgbClr val="003399"/>
                </a:solidFill>
                <a:latin typeface="+mn-lt"/>
                <a:ea typeface="+mn-ea"/>
                <a:cs typeface="+mn-ea"/>
              </a:rPr>
              <a:t>信道效率比 </a:t>
            </a:r>
            <a:r>
              <a:rPr kumimoji="1" lang="en-US" altLang="zh-CN" sz="2400" b="1" i="0" u="none" strike="noStrike" kern="0" cap="none" spc="0" normalizeH="0" baseline="0" noProof="1">
                <a:solidFill>
                  <a:srgbClr val="003399"/>
                </a:solidFill>
                <a:latin typeface="+mn-lt"/>
                <a:ea typeface="+mn-ea"/>
                <a:cs typeface="+mn-ea"/>
              </a:rPr>
              <a:t>1-</a:t>
            </a:r>
            <a:r>
              <a:rPr kumimoji="1" lang="zh-CN" altLang="en-US" sz="2400" b="1" i="0" u="none" strike="noStrike" kern="0" cap="none" spc="0" normalizeH="0" baseline="0" noProof="1">
                <a:solidFill>
                  <a:srgbClr val="003399"/>
                </a:solidFill>
                <a:latin typeface="+mn-lt"/>
                <a:ea typeface="+mn-ea"/>
                <a:cs typeface="+mn-ea"/>
              </a:rPr>
              <a:t>坚持</a:t>
            </a:r>
            <a:r>
              <a:rPr kumimoji="1" lang="en-US" altLang="zh-CN" sz="2400" b="1" i="0" u="none" strike="noStrike" kern="0" cap="none" spc="0" normalizeH="0" baseline="0" noProof="1">
                <a:solidFill>
                  <a:srgbClr val="003399"/>
                </a:solidFill>
                <a:latin typeface="+mn-lt"/>
                <a:ea typeface="+mn-ea"/>
                <a:cs typeface="+mn-ea"/>
              </a:rPr>
              <a:t>CSMA</a:t>
            </a:r>
            <a:r>
              <a:rPr kumimoji="1" lang="zh-CN" altLang="en-US" sz="2400" b="1" i="0" u="none" strike="noStrike" kern="0" cap="none" spc="0" normalizeH="0" baseline="0" noProof="1">
                <a:solidFill>
                  <a:srgbClr val="003399"/>
                </a:solidFill>
                <a:latin typeface="+mn-lt"/>
                <a:ea typeface="+mn-ea"/>
                <a:cs typeface="+mn-ea"/>
              </a:rPr>
              <a:t>高，传输延迟比 </a:t>
            </a:r>
            <a:r>
              <a:rPr kumimoji="1" lang="en-US" altLang="zh-CN" sz="2400" b="1" i="0" u="none" strike="noStrike" kern="0" cap="none" spc="0" normalizeH="0" baseline="0" noProof="1">
                <a:solidFill>
                  <a:srgbClr val="003399"/>
                </a:solidFill>
                <a:latin typeface="+mn-lt"/>
                <a:ea typeface="+mn-ea"/>
                <a:cs typeface="+mn-ea"/>
              </a:rPr>
              <a:t>1-</a:t>
            </a:r>
            <a:r>
              <a:rPr kumimoji="1" lang="zh-CN" altLang="en-US" sz="2400" b="1" i="0" u="none" strike="noStrike" kern="0" cap="none" spc="0" normalizeH="0" baseline="0" noProof="1">
                <a:solidFill>
                  <a:srgbClr val="003399"/>
                </a:solidFill>
                <a:latin typeface="+mn-lt"/>
                <a:ea typeface="+mn-ea"/>
                <a:cs typeface="+mn-ea"/>
              </a:rPr>
              <a:t>坚持</a:t>
            </a:r>
            <a:r>
              <a:rPr kumimoji="1" lang="en-US" altLang="zh-CN" sz="2400" b="1" i="0" u="none" strike="noStrike" kern="0" cap="none" spc="0" normalizeH="0" baseline="0" noProof="1">
                <a:solidFill>
                  <a:srgbClr val="003399"/>
                </a:solidFill>
                <a:latin typeface="+mn-lt"/>
                <a:ea typeface="+mn-ea"/>
                <a:cs typeface="+mn-ea"/>
              </a:rPr>
              <a:t>CSMA</a:t>
            </a:r>
            <a:r>
              <a:rPr kumimoji="1" lang="zh-CN" altLang="en-US" sz="2400" b="1" i="0" u="none" strike="noStrike" kern="0" cap="none" spc="0" normalizeH="0" baseline="0" noProof="1">
                <a:solidFill>
                  <a:srgbClr val="003399"/>
                </a:solidFill>
                <a:latin typeface="+mn-lt"/>
                <a:ea typeface="+mn-ea"/>
                <a:cs typeface="+mn-ea"/>
              </a:rPr>
              <a:t>大。</a:t>
            </a:r>
            <a:endParaRPr kumimoji="1" lang="zh-CN" altLang="en-US" sz="2000" b="1" i="0" u="none" strike="noStrike" kern="0" cap="none" spc="0" normalizeH="0" baseline="0" noProof="1">
              <a:solidFill>
                <a:srgbClr val="003399"/>
              </a:solidFill>
              <a:latin typeface="+mn-lt"/>
              <a:ea typeface="+mn-ea"/>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fade">
                                      <p:cBhvr>
                                        <p:cTn id="7" dur="1000"/>
                                        <p:tgtEl>
                                          <p:spTgt spid="17411">
                                            <p:txEl>
                                              <p:pRg st="0" end="0"/>
                                            </p:txEl>
                                          </p:spTgt>
                                        </p:tgtEl>
                                      </p:cBhvr>
                                    </p:animEffect>
                                    <p:anim calcmode="lin" valueType="num">
                                      <p:cBhvr>
                                        <p:cTn id="8" dur="1000" fill="hold"/>
                                        <p:tgtEl>
                                          <p:spTgt spid="174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4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411">
                                            <p:txEl>
                                              <p:pRg st="1" end="1"/>
                                            </p:txEl>
                                          </p:spTgt>
                                        </p:tgtEl>
                                        <p:attrNameLst>
                                          <p:attrName>style.visibility</p:attrName>
                                        </p:attrNameLst>
                                      </p:cBhvr>
                                      <p:to>
                                        <p:strVal val="visible"/>
                                      </p:to>
                                    </p:set>
                                    <p:animEffect transition="in" filter="fade">
                                      <p:cBhvr>
                                        <p:cTn id="12" dur="1000"/>
                                        <p:tgtEl>
                                          <p:spTgt spid="17411">
                                            <p:txEl>
                                              <p:pRg st="1" end="1"/>
                                            </p:txEl>
                                          </p:spTgt>
                                        </p:tgtEl>
                                      </p:cBhvr>
                                    </p:animEffect>
                                    <p:anim calcmode="lin" valueType="num">
                                      <p:cBhvr>
                                        <p:cTn id="13" dur="1000" fill="hold"/>
                                        <p:tgtEl>
                                          <p:spTgt spid="1741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741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411">
                                            <p:txEl>
                                              <p:pRg st="2" end="2"/>
                                            </p:txEl>
                                          </p:spTgt>
                                        </p:tgtEl>
                                        <p:attrNameLst>
                                          <p:attrName>style.visibility</p:attrName>
                                        </p:attrNameLst>
                                      </p:cBhvr>
                                      <p:to>
                                        <p:strVal val="visible"/>
                                      </p:to>
                                    </p:set>
                                    <p:animEffect transition="in" filter="fade">
                                      <p:cBhvr>
                                        <p:cTn id="17" dur="1000"/>
                                        <p:tgtEl>
                                          <p:spTgt spid="17411">
                                            <p:txEl>
                                              <p:pRg st="2" end="2"/>
                                            </p:txEl>
                                          </p:spTgt>
                                        </p:tgtEl>
                                      </p:cBhvr>
                                    </p:animEffect>
                                    <p:anim calcmode="lin" valueType="num">
                                      <p:cBhvr>
                                        <p:cTn id="18" dur="1000" fill="hold"/>
                                        <p:tgtEl>
                                          <p:spTgt spid="17411">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741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411">
                                            <p:txEl>
                                              <p:pRg st="3" end="3"/>
                                            </p:txEl>
                                          </p:spTgt>
                                        </p:tgtEl>
                                        <p:attrNameLst>
                                          <p:attrName>style.visibility</p:attrName>
                                        </p:attrNameLst>
                                      </p:cBhvr>
                                      <p:to>
                                        <p:strVal val="visible"/>
                                      </p:to>
                                    </p:set>
                                    <p:animEffect transition="in" filter="fade">
                                      <p:cBhvr>
                                        <p:cTn id="22" dur="1000"/>
                                        <p:tgtEl>
                                          <p:spTgt spid="17411">
                                            <p:txEl>
                                              <p:pRg st="3" end="3"/>
                                            </p:txEl>
                                          </p:spTgt>
                                        </p:tgtEl>
                                      </p:cBhvr>
                                    </p:animEffect>
                                    <p:anim calcmode="lin" valueType="num">
                                      <p:cBhvr>
                                        <p:cTn id="23" dur="1000" fill="hold"/>
                                        <p:tgtEl>
                                          <p:spTgt spid="17411">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74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7411">
                                            <p:txEl>
                                              <p:pRg st="4" end="4"/>
                                            </p:txEl>
                                          </p:spTgt>
                                        </p:tgtEl>
                                        <p:attrNameLst>
                                          <p:attrName>style.visibility</p:attrName>
                                        </p:attrNameLst>
                                      </p:cBhvr>
                                      <p:to>
                                        <p:strVal val="visible"/>
                                      </p:to>
                                    </p:set>
                                    <p:animEffect transition="in" filter="fade">
                                      <p:cBhvr>
                                        <p:cTn id="29" dur="1000"/>
                                        <p:tgtEl>
                                          <p:spTgt spid="17411">
                                            <p:txEl>
                                              <p:pRg st="4" end="4"/>
                                            </p:txEl>
                                          </p:spTgt>
                                        </p:tgtEl>
                                      </p:cBhvr>
                                    </p:animEffect>
                                    <p:anim calcmode="lin" valueType="num">
                                      <p:cBhvr>
                                        <p:cTn id="30" dur="1000" fill="hold"/>
                                        <p:tgtEl>
                                          <p:spTgt spid="17411">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7411">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7411">
                                            <p:txEl>
                                              <p:pRg st="5" end="5"/>
                                            </p:txEl>
                                          </p:spTgt>
                                        </p:tgtEl>
                                        <p:attrNameLst>
                                          <p:attrName>style.visibility</p:attrName>
                                        </p:attrNameLst>
                                      </p:cBhvr>
                                      <p:to>
                                        <p:strVal val="visible"/>
                                      </p:to>
                                    </p:set>
                                    <p:animEffect transition="in" filter="fade">
                                      <p:cBhvr>
                                        <p:cTn id="34" dur="1000"/>
                                        <p:tgtEl>
                                          <p:spTgt spid="17411">
                                            <p:txEl>
                                              <p:pRg st="5" end="5"/>
                                            </p:txEl>
                                          </p:spTgt>
                                        </p:tgtEl>
                                      </p:cBhvr>
                                    </p:animEffect>
                                    <p:anim calcmode="lin" valueType="num">
                                      <p:cBhvr>
                                        <p:cTn id="35" dur="1000" fill="hold"/>
                                        <p:tgtEl>
                                          <p:spTgt spid="17411">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7411">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411">
                                            <p:txEl>
                                              <p:pRg st="6" end="6"/>
                                            </p:txEl>
                                          </p:spTgt>
                                        </p:tgtEl>
                                        <p:attrNameLst>
                                          <p:attrName>style.visibility</p:attrName>
                                        </p:attrNameLst>
                                      </p:cBhvr>
                                      <p:to>
                                        <p:strVal val="visible"/>
                                      </p:to>
                                    </p:set>
                                    <p:animEffect transition="in" filter="fade">
                                      <p:cBhvr>
                                        <p:cTn id="39" dur="1000"/>
                                        <p:tgtEl>
                                          <p:spTgt spid="17411">
                                            <p:txEl>
                                              <p:pRg st="6" end="6"/>
                                            </p:txEl>
                                          </p:spTgt>
                                        </p:tgtEl>
                                      </p:cBhvr>
                                    </p:animEffect>
                                    <p:anim calcmode="lin" valueType="num">
                                      <p:cBhvr>
                                        <p:cTn id="40" dur="1000" fill="hold"/>
                                        <p:tgtEl>
                                          <p:spTgt spid="17411">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17411">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7411">
                                            <p:txEl>
                                              <p:pRg st="7" end="7"/>
                                            </p:txEl>
                                          </p:spTgt>
                                        </p:tgtEl>
                                        <p:attrNameLst>
                                          <p:attrName>style.visibility</p:attrName>
                                        </p:attrNameLst>
                                      </p:cBhvr>
                                      <p:to>
                                        <p:strVal val="visible"/>
                                      </p:to>
                                    </p:set>
                                    <p:animEffect transition="in" filter="fade">
                                      <p:cBhvr>
                                        <p:cTn id="44" dur="1000"/>
                                        <p:tgtEl>
                                          <p:spTgt spid="17411">
                                            <p:txEl>
                                              <p:pRg st="7" end="7"/>
                                            </p:txEl>
                                          </p:spTgt>
                                        </p:tgtEl>
                                      </p:cBhvr>
                                    </p:animEffect>
                                    <p:anim calcmode="lin" valueType="num">
                                      <p:cBhvr>
                                        <p:cTn id="45" dur="1000" fill="hold"/>
                                        <p:tgtEl>
                                          <p:spTgt spid="17411">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1741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447800" y="260350"/>
            <a:ext cx="7444680" cy="720725"/>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en-US" altLang="zh-CN" b="0" i="0" u="none" strike="noStrike" kern="0" cap="none" spc="0" normalizeH="0" baseline="0" noProof="1">
                <a:latin typeface="+mj-ea"/>
                <a:cs typeface="+mj-cs"/>
                <a:sym typeface="+mn-ea"/>
              </a:rPr>
              <a:t>p-</a:t>
            </a:r>
            <a:r>
              <a:rPr kumimoji="1" lang="zh-CN" altLang="en-US" b="0" i="0" u="none" strike="noStrike" kern="0" cap="none" spc="0" normalizeH="0" baseline="0" noProof="1">
                <a:latin typeface="+mj-ea"/>
                <a:cs typeface="+mj-cs"/>
                <a:sym typeface="+mn-ea"/>
              </a:rPr>
              <a:t>坚持型</a:t>
            </a:r>
            <a:r>
              <a:rPr kumimoji="1" lang="en-US" altLang="zh-CN" b="0" i="0" u="none" strike="noStrike" kern="0" cap="none" spc="0" normalizeH="0" baseline="0" noProof="1" smtClean="0">
                <a:latin typeface="+mj-ea"/>
                <a:cs typeface="+mj-cs"/>
                <a:sym typeface="+mn-ea"/>
              </a:rPr>
              <a:t>CSMA</a:t>
            </a:r>
            <a:endParaRPr kumimoji="1" lang="zh-CN" altLang="en-US" b="0" i="0" u="none" strike="noStrike" kern="0" cap="none" spc="0" normalizeH="0" baseline="0" noProof="0" dirty="0" smtClean="0">
              <a:ln>
                <a:noFill/>
              </a:ln>
              <a:effectLst/>
              <a:uLnTx/>
              <a:uFillTx/>
              <a:latin typeface="+mj-ea"/>
              <a:cs typeface="+mj-cs"/>
            </a:endParaRPr>
          </a:p>
        </p:txBody>
      </p:sp>
      <p:sp>
        <p:nvSpPr>
          <p:cNvPr id="18435" name="Rectangle 3"/>
          <p:cNvSpPr>
            <a:spLocks noGrp="1"/>
          </p:cNvSpPr>
          <p:nvPr>
            <p:ph idx="1"/>
          </p:nvPr>
        </p:nvSpPr>
        <p:spPr>
          <a:xfrm>
            <a:off x="899592" y="1340768"/>
            <a:ext cx="7772400" cy="4818062"/>
          </a:xfrm>
        </p:spPr>
        <p:txBody>
          <a:bodyPr vert="horz" wrap="square" lIns="91440" tIns="45720" rIns="91440" bIns="45720" anchor="t"/>
          <a:lstStyle/>
          <a:p>
            <a:pPr eaLnBrk="1" hangingPunct="1"/>
            <a:r>
              <a:rPr lang="zh-CN" altLang="en-US" dirty="0" smtClean="0">
                <a:latin typeface="+mj-ea"/>
                <a:ea typeface="+mj-ea"/>
              </a:rPr>
              <a:t>适用于时槽（时间分片）信道</a:t>
            </a:r>
            <a:endParaRPr lang="zh-CN" altLang="en-US" dirty="0">
              <a:latin typeface="+mj-ea"/>
              <a:ea typeface="+mj-ea"/>
            </a:endParaRPr>
          </a:p>
          <a:p>
            <a:pPr eaLnBrk="1" hangingPunct="1"/>
            <a:r>
              <a:rPr lang="zh-CN" altLang="en-US" dirty="0" smtClean="0">
                <a:latin typeface="+mj-ea"/>
                <a:ea typeface="+mj-ea"/>
              </a:rPr>
              <a:t>工作流程</a:t>
            </a:r>
            <a:endParaRPr lang="zh-CN" altLang="en-US" dirty="0">
              <a:latin typeface="+mj-ea"/>
              <a:ea typeface="+mj-ea"/>
            </a:endParaRPr>
          </a:p>
          <a:p>
            <a:pPr lvl="1" eaLnBrk="1" hangingPunct="1">
              <a:spcBef>
                <a:spcPts val="1200"/>
              </a:spcBef>
              <a:buClr>
                <a:srgbClr val="0033CC"/>
              </a:buClr>
            </a:pPr>
            <a:r>
              <a:rPr lang="zh-CN" altLang="en-US" sz="2400" dirty="0" smtClean="0"/>
              <a:t>若节点</a:t>
            </a:r>
            <a:r>
              <a:rPr lang="zh-CN" altLang="en-US" sz="2400" dirty="0"/>
              <a:t>有数据发送，先</a:t>
            </a:r>
            <a:r>
              <a:rPr lang="zh-CN" altLang="en-US" sz="2400" dirty="0">
                <a:solidFill>
                  <a:srgbClr val="C00000"/>
                </a:solidFill>
              </a:rPr>
              <a:t>监听信道</a:t>
            </a:r>
            <a:r>
              <a:rPr lang="zh-CN" altLang="en-US" sz="2400" dirty="0"/>
              <a:t>；</a:t>
            </a:r>
            <a:endParaRPr lang="zh-CN" altLang="en-US" sz="2400" dirty="0"/>
          </a:p>
          <a:p>
            <a:pPr lvl="1" eaLnBrk="1" hangingPunct="1">
              <a:spcBef>
                <a:spcPts val="1200"/>
              </a:spcBef>
              <a:buClr>
                <a:srgbClr val="0033CC"/>
              </a:buClr>
            </a:pPr>
            <a:r>
              <a:rPr lang="zh-CN" altLang="en-US" sz="2400" dirty="0" smtClean="0"/>
              <a:t>若节点</a:t>
            </a:r>
            <a:r>
              <a:rPr lang="zh-CN" altLang="en-US" sz="2400" dirty="0"/>
              <a:t>发现</a:t>
            </a:r>
            <a:r>
              <a:rPr lang="zh-CN" altLang="en-US" sz="2400" dirty="0">
                <a:solidFill>
                  <a:srgbClr val="C00000"/>
                </a:solidFill>
              </a:rPr>
              <a:t>信道空闲</a:t>
            </a:r>
            <a:r>
              <a:rPr lang="zh-CN" altLang="en-US" sz="2400" dirty="0"/>
              <a:t>，则</a:t>
            </a:r>
            <a:r>
              <a:rPr lang="zh-CN" altLang="en-US" sz="2400" dirty="0">
                <a:solidFill>
                  <a:srgbClr val="C00000"/>
                </a:solidFill>
              </a:rPr>
              <a:t>以概率p发送数据</a:t>
            </a:r>
            <a:r>
              <a:rPr lang="zh-CN" altLang="en-US" sz="2400" dirty="0"/>
              <a:t>，以</a:t>
            </a:r>
            <a:r>
              <a:rPr lang="zh-CN" altLang="en-US" sz="2400" dirty="0" smtClean="0">
                <a:solidFill>
                  <a:srgbClr val="C00000"/>
                </a:solidFill>
              </a:rPr>
              <a:t>概率1</a:t>
            </a:r>
            <a:r>
              <a:rPr lang="zh-CN" altLang="en-US" sz="2400" dirty="0">
                <a:solidFill>
                  <a:srgbClr val="C00000"/>
                </a:solidFill>
              </a:rPr>
              <a:t>- p 延迟至下一个时槽发送</a:t>
            </a:r>
            <a:r>
              <a:rPr lang="zh-CN" altLang="en-US" sz="2400" dirty="0"/>
              <a:t>。若下一个时槽仍空闲，重复此</a:t>
            </a:r>
            <a:r>
              <a:rPr lang="zh-CN" altLang="en-US" sz="2400" dirty="0" smtClean="0"/>
              <a:t>过程；</a:t>
            </a:r>
            <a:endParaRPr lang="zh-CN" altLang="en-US" sz="2400" dirty="0"/>
          </a:p>
          <a:p>
            <a:pPr lvl="1" eaLnBrk="1" hangingPunct="1">
              <a:spcBef>
                <a:spcPts val="1200"/>
              </a:spcBef>
              <a:buClr>
                <a:srgbClr val="0033CC"/>
              </a:buClr>
            </a:pPr>
            <a:r>
              <a:rPr lang="zh-CN" altLang="en-US" sz="2400" dirty="0"/>
              <a:t>若信道忙，则</a:t>
            </a:r>
            <a:r>
              <a:rPr lang="zh-CN" altLang="en-US" sz="2400" dirty="0">
                <a:solidFill>
                  <a:srgbClr val="C00000"/>
                </a:solidFill>
              </a:rPr>
              <a:t>等待下一个时槽</a:t>
            </a:r>
            <a:r>
              <a:rPr lang="zh-CN" altLang="en-US" sz="2400" dirty="0"/>
              <a:t>，重新开始</a:t>
            </a:r>
            <a:r>
              <a:rPr lang="zh-CN" altLang="en-US" sz="2400" dirty="0" smtClean="0"/>
              <a:t>发送过程；</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 calcmode="lin" valueType="num">
                                      <p:cBhvr additive="base">
                                        <p:cTn id="7" dur="500" fill="hold"/>
                                        <p:tgtEl>
                                          <p:spTgt spid="184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4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435">
                                            <p:txEl>
                                              <p:pRg st="1" end="1"/>
                                            </p:txEl>
                                          </p:spTgt>
                                        </p:tgtEl>
                                        <p:attrNameLst>
                                          <p:attrName>style.visibility</p:attrName>
                                        </p:attrNameLst>
                                      </p:cBhvr>
                                      <p:to>
                                        <p:strVal val="visible"/>
                                      </p:to>
                                    </p:set>
                                    <p:anim calcmode="lin" valueType="num">
                                      <p:cBhvr additive="base">
                                        <p:cTn id="13" dur="500" fill="hold"/>
                                        <p:tgtEl>
                                          <p:spTgt spid="184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4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435">
                                            <p:txEl>
                                              <p:pRg st="2" end="2"/>
                                            </p:txEl>
                                          </p:spTgt>
                                        </p:tgtEl>
                                        <p:attrNameLst>
                                          <p:attrName>style.visibility</p:attrName>
                                        </p:attrNameLst>
                                      </p:cBhvr>
                                      <p:to>
                                        <p:strVal val="visible"/>
                                      </p:to>
                                    </p:set>
                                    <p:anim calcmode="lin" valueType="num">
                                      <p:cBhvr additive="base">
                                        <p:cTn id="19" dur="500" fill="hold"/>
                                        <p:tgtEl>
                                          <p:spTgt spid="1843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4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8435">
                                            <p:txEl>
                                              <p:pRg st="3" end="3"/>
                                            </p:txEl>
                                          </p:spTgt>
                                        </p:tgtEl>
                                        <p:attrNameLst>
                                          <p:attrName>style.visibility</p:attrName>
                                        </p:attrNameLst>
                                      </p:cBhvr>
                                      <p:to>
                                        <p:strVal val="visible"/>
                                      </p:to>
                                    </p:set>
                                    <p:anim calcmode="lin" valueType="num">
                                      <p:cBhvr additive="base">
                                        <p:cTn id="25" dur="500" fill="hold"/>
                                        <p:tgtEl>
                                          <p:spTgt spid="1843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843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8435">
                                            <p:txEl>
                                              <p:pRg st="4" end="4"/>
                                            </p:txEl>
                                          </p:spTgt>
                                        </p:tgtEl>
                                        <p:attrNameLst>
                                          <p:attrName>style.visibility</p:attrName>
                                        </p:attrNameLst>
                                      </p:cBhvr>
                                      <p:to>
                                        <p:strVal val="visible"/>
                                      </p:to>
                                    </p:set>
                                    <p:anim calcmode="lin" valueType="num">
                                      <p:cBhvr additive="base">
                                        <p:cTn id="31" dur="500" fill="hold"/>
                                        <p:tgtEl>
                                          <p:spTgt spid="1843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843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ldLvl="3"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idx="1"/>
          </p:nvPr>
        </p:nvSpPr>
        <p:spPr>
          <a:xfrm>
            <a:off x="481933" y="1124744"/>
            <a:ext cx="8640763" cy="5207000"/>
          </a:xfrm>
        </p:spPr>
        <p:txBody>
          <a:bodyPr vert="horz" wrap="square" lIns="91440" tIns="45720" rIns="91440" bIns="45720" anchor="t"/>
          <a:lstStyle/>
          <a:p>
            <a:pPr eaLnBrk="1" hangingPunct="1">
              <a:lnSpc>
                <a:spcPct val="105000"/>
              </a:lnSpc>
            </a:pPr>
            <a:r>
              <a:rPr lang="zh-CN" altLang="en-US" sz="2800" dirty="0" smtClean="0">
                <a:latin typeface="+mj-ea"/>
                <a:ea typeface="+mj-ea"/>
              </a:rPr>
              <a:t>引入冲突检测原因</a:t>
            </a:r>
            <a:endParaRPr lang="zh-CN" altLang="en-US" sz="2800" dirty="0">
              <a:latin typeface="+mj-ea"/>
              <a:ea typeface="+mj-ea"/>
            </a:endParaRPr>
          </a:p>
          <a:p>
            <a:pPr lvl="1" eaLnBrk="1" hangingPunct="1">
              <a:lnSpc>
                <a:spcPct val="105000"/>
              </a:lnSpc>
            </a:pPr>
            <a:r>
              <a:rPr lang="zh-CN" altLang="en-US" sz="2400" dirty="0"/>
              <a:t>当两个</a:t>
            </a:r>
            <a:r>
              <a:rPr lang="zh-CN" altLang="en-US" sz="2400" dirty="0" smtClean="0"/>
              <a:t>帧传输发生</a:t>
            </a:r>
            <a:r>
              <a:rPr lang="zh-CN" altLang="en-US" sz="2400" dirty="0"/>
              <a:t>冲突时，两个</a:t>
            </a:r>
            <a:r>
              <a:rPr lang="zh-CN" altLang="en-US" sz="2400" dirty="0">
                <a:solidFill>
                  <a:srgbClr val="C00000"/>
                </a:solidFill>
              </a:rPr>
              <a:t>被损坏帧继续传送毫无意义</a:t>
            </a:r>
            <a:r>
              <a:rPr lang="zh-CN" altLang="en-US" sz="2400" dirty="0" smtClean="0"/>
              <a:t>，对于</a:t>
            </a:r>
            <a:r>
              <a:rPr lang="zh-CN" altLang="en-US" sz="2400" dirty="0"/>
              <a:t>有限的信道来讲，这是很大</a:t>
            </a:r>
            <a:r>
              <a:rPr lang="zh-CN" altLang="en-US" sz="2400" dirty="0" smtClean="0"/>
              <a:t>的资源浪费</a:t>
            </a:r>
            <a:r>
              <a:rPr lang="zh-CN" altLang="en-US" sz="2400" dirty="0"/>
              <a:t>。</a:t>
            </a:r>
            <a:r>
              <a:rPr lang="zh-CN" altLang="en-US" sz="2400" dirty="0" smtClean="0"/>
              <a:t>如果节点</a:t>
            </a:r>
            <a:r>
              <a:rPr lang="zh-CN" altLang="en-US" sz="2400" dirty="0"/>
              <a:t>边</a:t>
            </a:r>
            <a:r>
              <a:rPr lang="zh-CN" altLang="en-US" sz="2400" dirty="0">
                <a:solidFill>
                  <a:srgbClr val="C00000"/>
                </a:solidFill>
              </a:rPr>
              <a:t>发送边监听</a:t>
            </a:r>
            <a:r>
              <a:rPr lang="zh-CN" altLang="en-US" sz="2400" dirty="0"/>
              <a:t>，并在监听到</a:t>
            </a:r>
            <a:r>
              <a:rPr lang="zh-CN" altLang="en-US" sz="2400" dirty="0">
                <a:solidFill>
                  <a:srgbClr val="C00000"/>
                </a:solidFill>
              </a:rPr>
              <a:t>冲突之后立即停止发送</a:t>
            </a:r>
            <a:r>
              <a:rPr lang="zh-CN" altLang="en-US" sz="2400" dirty="0"/>
              <a:t>，可以提高信道的</a:t>
            </a:r>
            <a:r>
              <a:rPr lang="zh-CN" altLang="en-US" sz="2400" dirty="0" smtClean="0"/>
              <a:t>利用率。</a:t>
            </a:r>
            <a:endParaRPr lang="en-US" altLang="zh-CN" sz="2400" dirty="0" smtClean="0"/>
          </a:p>
          <a:p>
            <a:pPr lvl="1" eaLnBrk="1" hangingPunct="1">
              <a:lnSpc>
                <a:spcPct val="105000"/>
              </a:lnSpc>
            </a:pPr>
            <a:r>
              <a:rPr lang="en-US" altLang="zh-CN" sz="2400" dirty="0" smtClean="0"/>
              <a:t>CD——Collision Detection</a:t>
            </a:r>
            <a:endParaRPr lang="zh-CN" altLang="en-US" sz="2400" dirty="0"/>
          </a:p>
          <a:p>
            <a:pPr eaLnBrk="1" hangingPunct="1">
              <a:lnSpc>
                <a:spcPct val="105000"/>
              </a:lnSpc>
            </a:pPr>
            <a:r>
              <a:rPr lang="en-US" altLang="zh-CN" sz="2800" dirty="0" smtClean="0"/>
              <a:t>CSMA/CD</a:t>
            </a:r>
            <a:r>
              <a:rPr lang="zh-CN" altLang="en-US" sz="2800" dirty="0" smtClean="0"/>
              <a:t>工作流程</a:t>
            </a:r>
            <a:endParaRPr lang="zh-CN" altLang="en-US" sz="2400" dirty="0"/>
          </a:p>
          <a:p>
            <a:pPr lvl="1" eaLnBrk="1" hangingPunct="1">
              <a:lnSpc>
                <a:spcPct val="105000"/>
              </a:lnSpc>
            </a:pPr>
            <a:r>
              <a:rPr lang="zh-CN" altLang="en-US" sz="2400" dirty="0"/>
              <a:t>节</a:t>
            </a:r>
            <a:r>
              <a:rPr lang="zh-CN" altLang="en-US" sz="2400" dirty="0" smtClean="0"/>
              <a:t>点</a:t>
            </a:r>
            <a:r>
              <a:rPr lang="zh-CN" altLang="en-US" sz="2400" dirty="0"/>
              <a:t>使用</a:t>
            </a:r>
            <a:r>
              <a:rPr lang="en-US" altLang="zh-CN" sz="2400" dirty="0">
                <a:solidFill>
                  <a:srgbClr val="C00000"/>
                </a:solidFill>
              </a:rPr>
              <a:t>CSMA</a:t>
            </a:r>
            <a:r>
              <a:rPr lang="zh-CN" altLang="en-US" sz="2400" dirty="0">
                <a:solidFill>
                  <a:srgbClr val="C00000"/>
                </a:solidFill>
              </a:rPr>
              <a:t>协议</a:t>
            </a:r>
            <a:r>
              <a:rPr lang="zh-CN" altLang="en-US" sz="2400" dirty="0"/>
              <a:t>进行数据发送；</a:t>
            </a:r>
            <a:endParaRPr lang="zh-CN" altLang="en-US" sz="2400" dirty="0"/>
          </a:p>
          <a:p>
            <a:pPr lvl="1" eaLnBrk="1" hangingPunct="1">
              <a:lnSpc>
                <a:spcPct val="105000"/>
              </a:lnSpc>
            </a:pPr>
            <a:r>
              <a:rPr lang="zh-CN" altLang="en-US" sz="2400" dirty="0"/>
              <a:t>在发送期间如果</a:t>
            </a:r>
            <a:r>
              <a:rPr lang="zh-CN" altLang="en-US" sz="2400" dirty="0">
                <a:solidFill>
                  <a:srgbClr val="C00000"/>
                </a:solidFill>
              </a:rPr>
              <a:t>检测到冲突</a:t>
            </a:r>
            <a:r>
              <a:rPr lang="zh-CN" altLang="en-US" sz="2400" dirty="0"/>
              <a:t>，立即</a:t>
            </a:r>
            <a:r>
              <a:rPr lang="zh-CN" altLang="en-US" sz="2400" dirty="0">
                <a:solidFill>
                  <a:srgbClr val="C00000"/>
                </a:solidFill>
              </a:rPr>
              <a:t>终止发送</a:t>
            </a:r>
            <a:r>
              <a:rPr lang="zh-CN" altLang="en-US" sz="2400" dirty="0"/>
              <a:t>，并发出一个瞬间</a:t>
            </a:r>
            <a:r>
              <a:rPr lang="zh-CN" altLang="en-US" sz="2400" dirty="0">
                <a:solidFill>
                  <a:srgbClr val="C00000"/>
                </a:solidFill>
              </a:rPr>
              <a:t>干扰信号</a:t>
            </a:r>
            <a:r>
              <a:rPr lang="zh-CN" altLang="en-US" sz="2400" dirty="0"/>
              <a:t>，使所有</a:t>
            </a:r>
            <a:r>
              <a:rPr lang="zh-CN" altLang="en-US" sz="2400" dirty="0" smtClean="0"/>
              <a:t>的节点</a:t>
            </a:r>
            <a:r>
              <a:rPr lang="zh-CN" altLang="en-US" sz="2400" dirty="0"/>
              <a:t>都知道发生了冲突；</a:t>
            </a:r>
            <a:endParaRPr lang="zh-CN" altLang="en-US" sz="2400" dirty="0"/>
          </a:p>
          <a:p>
            <a:pPr lvl="1" eaLnBrk="1" hangingPunct="1">
              <a:lnSpc>
                <a:spcPct val="105000"/>
              </a:lnSpc>
            </a:pPr>
            <a:r>
              <a:rPr lang="zh-CN" altLang="en-US" sz="2400" dirty="0"/>
              <a:t>在发出干扰信号后，等待一段随机时间</a:t>
            </a:r>
            <a:r>
              <a:rPr lang="zh-CN" altLang="en-US" sz="2400" dirty="0">
                <a:solidFill>
                  <a:srgbClr val="C00000"/>
                </a:solidFill>
              </a:rPr>
              <a:t>（称为退避） </a:t>
            </a:r>
            <a:r>
              <a:rPr lang="zh-CN" altLang="en-US" sz="2400" dirty="0"/>
              <a:t>，再</a:t>
            </a:r>
            <a:r>
              <a:rPr lang="zh-CN" altLang="en-US" sz="2400" dirty="0" smtClean="0"/>
              <a:t>重复</a:t>
            </a:r>
            <a:r>
              <a:rPr lang="zh-CN" altLang="en-US" sz="2400" dirty="0"/>
              <a:t>发送</a:t>
            </a:r>
            <a:r>
              <a:rPr lang="zh-CN" altLang="en-US" sz="2400" dirty="0" smtClean="0"/>
              <a:t>过程</a:t>
            </a:r>
            <a:r>
              <a:rPr lang="zh-CN" altLang="en-US" sz="2400" dirty="0"/>
              <a:t>。</a:t>
            </a:r>
            <a:endParaRPr lang="zh-CN" altLang="en-US" sz="2400" dirty="0"/>
          </a:p>
        </p:txBody>
      </p:sp>
      <p:sp>
        <p:nvSpPr>
          <p:cNvPr id="22531" name="Rectangle 3"/>
          <p:cNvSpPr>
            <a:spLocks noGrp="1" noRot="1" noChangeArrowheads="1"/>
          </p:cNvSpPr>
          <p:nvPr>
            <p:ph type="title"/>
          </p:nvPr>
        </p:nvSpPr>
        <p:spPr>
          <a:xfrm>
            <a:off x="158083" y="206027"/>
            <a:ext cx="8964613" cy="720725"/>
          </a:xfrm>
        </p:spPr>
        <p:txBody>
          <a:bodyPr vert="horz" wrap="square" lIns="91440" tIns="45720" rIns="91440" bIns="45720"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en-US" altLang="zh-CN" sz="3200" b="0" i="0" u="none" strike="noStrike" kern="0" cap="none" spc="0" normalizeH="0" baseline="0" noProof="0" dirty="0" smtClean="0">
                <a:ln>
                  <a:noFill/>
                </a:ln>
                <a:effectLst/>
                <a:uLnTx/>
                <a:uFillTx/>
                <a:latin typeface="+mj-ea"/>
                <a:cs typeface="+mj-cs"/>
              </a:rPr>
              <a:t> </a:t>
            </a:r>
            <a:r>
              <a:rPr kumimoji="1" lang="zh-CN" altLang="en-US" sz="3200" b="0" i="0" u="none" strike="noStrike" kern="0" cap="none" spc="0" normalizeH="0" baseline="0" noProof="0" dirty="0" smtClean="0">
                <a:ln>
                  <a:noFill/>
                </a:ln>
                <a:effectLst/>
                <a:uLnTx/>
                <a:uFillTx/>
                <a:latin typeface="+mj-ea"/>
                <a:cs typeface="+mj-cs"/>
              </a:rPr>
              <a:t>带冲突检测的载波监听多路访问协议</a:t>
            </a:r>
            <a:endParaRPr kumimoji="1" lang="en-US" altLang="zh-CN" sz="2400" b="0" i="0" u="none" strike="noStrike" kern="0" cap="none" spc="0" normalizeH="0" baseline="0" noProof="0" dirty="0" smtClean="0">
              <a:ln>
                <a:noFill/>
              </a:ln>
              <a:effectLst/>
              <a:uLnTx/>
              <a:uFillTx/>
              <a:latin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Effect transition="in" filter="fade">
                                      <p:cBhvr>
                                        <p:cTn id="7" dur="1000"/>
                                        <p:tgtEl>
                                          <p:spTgt spid="22530">
                                            <p:txEl>
                                              <p:pRg st="0" end="0"/>
                                            </p:txEl>
                                          </p:spTgt>
                                        </p:tgtEl>
                                      </p:cBhvr>
                                    </p:animEffect>
                                    <p:anim calcmode="lin" valueType="num">
                                      <p:cBhvr>
                                        <p:cTn id="8" dur="1000" fill="hold"/>
                                        <p:tgtEl>
                                          <p:spTgt spid="2253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53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530">
                                            <p:txEl>
                                              <p:pRg st="1" end="1"/>
                                            </p:txEl>
                                          </p:spTgt>
                                        </p:tgtEl>
                                        <p:attrNameLst>
                                          <p:attrName>style.visibility</p:attrName>
                                        </p:attrNameLst>
                                      </p:cBhvr>
                                      <p:to>
                                        <p:strVal val="visible"/>
                                      </p:to>
                                    </p:set>
                                    <p:animEffect transition="in" filter="fade">
                                      <p:cBhvr>
                                        <p:cTn id="12" dur="1000"/>
                                        <p:tgtEl>
                                          <p:spTgt spid="22530">
                                            <p:txEl>
                                              <p:pRg st="1" end="1"/>
                                            </p:txEl>
                                          </p:spTgt>
                                        </p:tgtEl>
                                      </p:cBhvr>
                                    </p:animEffect>
                                    <p:anim calcmode="lin" valueType="num">
                                      <p:cBhvr>
                                        <p:cTn id="13" dur="1000" fill="hold"/>
                                        <p:tgtEl>
                                          <p:spTgt spid="22530">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2530">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530">
                                            <p:txEl>
                                              <p:pRg st="2" end="2"/>
                                            </p:txEl>
                                          </p:spTgt>
                                        </p:tgtEl>
                                        <p:attrNameLst>
                                          <p:attrName>style.visibility</p:attrName>
                                        </p:attrNameLst>
                                      </p:cBhvr>
                                      <p:to>
                                        <p:strVal val="visible"/>
                                      </p:to>
                                    </p:set>
                                    <p:animEffect transition="in" filter="fade">
                                      <p:cBhvr>
                                        <p:cTn id="17" dur="1000"/>
                                        <p:tgtEl>
                                          <p:spTgt spid="22530">
                                            <p:txEl>
                                              <p:pRg st="2" end="2"/>
                                            </p:txEl>
                                          </p:spTgt>
                                        </p:tgtEl>
                                      </p:cBhvr>
                                    </p:animEffect>
                                    <p:anim calcmode="lin" valueType="num">
                                      <p:cBhvr>
                                        <p:cTn id="18" dur="1000" fill="hold"/>
                                        <p:tgtEl>
                                          <p:spTgt spid="22530">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253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2530">
                                            <p:txEl>
                                              <p:pRg st="3" end="3"/>
                                            </p:txEl>
                                          </p:spTgt>
                                        </p:tgtEl>
                                        <p:attrNameLst>
                                          <p:attrName>style.visibility</p:attrName>
                                        </p:attrNameLst>
                                      </p:cBhvr>
                                      <p:to>
                                        <p:strVal val="visible"/>
                                      </p:to>
                                    </p:set>
                                    <p:animEffect transition="in" filter="fade">
                                      <p:cBhvr>
                                        <p:cTn id="24" dur="1000"/>
                                        <p:tgtEl>
                                          <p:spTgt spid="22530">
                                            <p:txEl>
                                              <p:pRg st="3" end="3"/>
                                            </p:txEl>
                                          </p:spTgt>
                                        </p:tgtEl>
                                      </p:cBhvr>
                                    </p:animEffect>
                                    <p:anim calcmode="lin" valueType="num">
                                      <p:cBhvr>
                                        <p:cTn id="25" dur="1000" fill="hold"/>
                                        <p:tgtEl>
                                          <p:spTgt spid="22530">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22530">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2530">
                                            <p:txEl>
                                              <p:pRg st="4" end="4"/>
                                            </p:txEl>
                                          </p:spTgt>
                                        </p:tgtEl>
                                        <p:attrNameLst>
                                          <p:attrName>style.visibility</p:attrName>
                                        </p:attrNameLst>
                                      </p:cBhvr>
                                      <p:to>
                                        <p:strVal val="visible"/>
                                      </p:to>
                                    </p:set>
                                    <p:animEffect transition="in" filter="fade">
                                      <p:cBhvr>
                                        <p:cTn id="29" dur="1000"/>
                                        <p:tgtEl>
                                          <p:spTgt spid="22530">
                                            <p:txEl>
                                              <p:pRg st="4" end="4"/>
                                            </p:txEl>
                                          </p:spTgt>
                                        </p:tgtEl>
                                      </p:cBhvr>
                                    </p:animEffect>
                                    <p:anim calcmode="lin" valueType="num">
                                      <p:cBhvr>
                                        <p:cTn id="30" dur="1000" fill="hold"/>
                                        <p:tgtEl>
                                          <p:spTgt spid="22530">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22530">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2530">
                                            <p:txEl>
                                              <p:pRg st="5" end="5"/>
                                            </p:txEl>
                                          </p:spTgt>
                                        </p:tgtEl>
                                        <p:attrNameLst>
                                          <p:attrName>style.visibility</p:attrName>
                                        </p:attrNameLst>
                                      </p:cBhvr>
                                      <p:to>
                                        <p:strVal val="visible"/>
                                      </p:to>
                                    </p:set>
                                    <p:animEffect transition="in" filter="fade">
                                      <p:cBhvr>
                                        <p:cTn id="34" dur="1000"/>
                                        <p:tgtEl>
                                          <p:spTgt spid="22530">
                                            <p:txEl>
                                              <p:pRg st="5" end="5"/>
                                            </p:txEl>
                                          </p:spTgt>
                                        </p:tgtEl>
                                      </p:cBhvr>
                                    </p:animEffect>
                                    <p:anim calcmode="lin" valueType="num">
                                      <p:cBhvr>
                                        <p:cTn id="35" dur="1000" fill="hold"/>
                                        <p:tgtEl>
                                          <p:spTgt spid="22530">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22530">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2530">
                                            <p:txEl>
                                              <p:pRg st="6" end="6"/>
                                            </p:txEl>
                                          </p:spTgt>
                                        </p:tgtEl>
                                        <p:attrNameLst>
                                          <p:attrName>style.visibility</p:attrName>
                                        </p:attrNameLst>
                                      </p:cBhvr>
                                      <p:to>
                                        <p:strVal val="visible"/>
                                      </p:to>
                                    </p:set>
                                    <p:animEffect transition="in" filter="fade">
                                      <p:cBhvr>
                                        <p:cTn id="39" dur="1000"/>
                                        <p:tgtEl>
                                          <p:spTgt spid="22530">
                                            <p:txEl>
                                              <p:pRg st="6" end="6"/>
                                            </p:txEl>
                                          </p:spTgt>
                                        </p:tgtEl>
                                      </p:cBhvr>
                                    </p:animEffect>
                                    <p:anim calcmode="lin" valueType="num">
                                      <p:cBhvr>
                                        <p:cTn id="40" dur="1000" fill="hold"/>
                                        <p:tgtEl>
                                          <p:spTgt spid="22530">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22530">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763688" y="278538"/>
            <a:ext cx="7267575" cy="539452"/>
          </a:xfrm>
        </p:spPr>
        <p:txBody>
          <a:bodyPr/>
          <a:lstStyle/>
          <a:p>
            <a:pPr eaLnBrk="1" hangingPunct="1"/>
            <a:r>
              <a:rPr lang="en-US" altLang="zh-CN" dirty="0" smtClean="0"/>
              <a:t>6.6 </a:t>
            </a:r>
            <a:r>
              <a:rPr lang="zh-CN" altLang="en-US" dirty="0" smtClean="0"/>
              <a:t>点对点数据链路协议</a:t>
            </a:r>
            <a:endParaRPr lang="zh-CN" altLang="en-US" dirty="0" smtClean="0"/>
          </a:p>
        </p:txBody>
      </p:sp>
      <p:sp>
        <p:nvSpPr>
          <p:cNvPr id="66563" name="Rectangle 3"/>
          <p:cNvSpPr>
            <a:spLocks noGrp="1" noChangeArrowheads="1"/>
          </p:cNvSpPr>
          <p:nvPr>
            <p:ph type="body" idx="1"/>
          </p:nvPr>
        </p:nvSpPr>
        <p:spPr>
          <a:xfrm>
            <a:off x="539750" y="1196974"/>
            <a:ext cx="8604250" cy="5184353"/>
          </a:xfrm>
        </p:spPr>
        <p:txBody>
          <a:bodyPr/>
          <a:lstStyle/>
          <a:p>
            <a:pPr eaLnBrk="1" hangingPunct="1"/>
            <a:r>
              <a:rPr lang="zh-CN" altLang="en-US" sz="2800" dirty="0" smtClean="0">
                <a:latin typeface="黑体" panose="02010609060101010101" pitchFamily="49" charset="-122"/>
                <a:ea typeface="黑体" panose="02010609060101010101" pitchFamily="49" charset="-122"/>
              </a:rPr>
              <a:t>点到点通信场景</a:t>
            </a:r>
            <a:endParaRPr lang="zh-CN" altLang="en-US" sz="2800" dirty="0" smtClean="0">
              <a:latin typeface="黑体" panose="02010609060101010101" pitchFamily="49" charset="-122"/>
              <a:ea typeface="黑体" panose="02010609060101010101" pitchFamily="49" charset="-122"/>
            </a:endParaRPr>
          </a:p>
          <a:p>
            <a:pPr lvl="1" eaLnBrk="1" hangingPunct="1"/>
            <a:r>
              <a:rPr lang="zh-CN" altLang="en-US" sz="2400" dirty="0" smtClean="0"/>
              <a:t>路由器到路由器（</a:t>
            </a:r>
            <a:r>
              <a:rPr lang="en-US" altLang="zh-CN" sz="2400" dirty="0" smtClean="0"/>
              <a:t>router-router leased line connection</a:t>
            </a:r>
            <a:r>
              <a:rPr lang="zh-CN" altLang="en-US" sz="2400" dirty="0" smtClean="0"/>
              <a:t>）</a:t>
            </a:r>
            <a:endParaRPr lang="zh-CN" altLang="en-US" sz="2400" dirty="0" smtClean="0"/>
          </a:p>
          <a:p>
            <a:pPr lvl="1" eaLnBrk="1" hangingPunct="1"/>
            <a:r>
              <a:rPr lang="zh-CN" altLang="en-US" sz="2400" dirty="0" smtClean="0"/>
              <a:t>通过</a:t>
            </a:r>
            <a:r>
              <a:rPr lang="en-US" altLang="zh-CN" sz="2400" dirty="0" smtClean="0"/>
              <a:t>modem</a:t>
            </a:r>
            <a:r>
              <a:rPr lang="zh-CN" altLang="en-US" sz="2400" dirty="0" smtClean="0"/>
              <a:t>拨号上网，连到路由器或接入服务器（</a:t>
            </a:r>
            <a:r>
              <a:rPr lang="en-US" altLang="zh-CN" sz="2400" dirty="0" smtClean="0"/>
              <a:t>dial-up host-router connection</a:t>
            </a:r>
            <a:r>
              <a:rPr lang="zh-CN" altLang="en-US" sz="2400" dirty="0" smtClean="0"/>
              <a:t>）</a:t>
            </a:r>
            <a:endParaRPr lang="zh-CN" altLang="en-US" sz="2400" dirty="0" smtClean="0"/>
          </a:p>
        </p:txBody>
      </p:sp>
      <p:pic>
        <p:nvPicPr>
          <p:cNvPr id="6656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881" y="3140968"/>
            <a:ext cx="8027988" cy="30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5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5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26"/>
          <p:cNvSpPr>
            <a:spLocks noGrp="1" noChangeArrowheads="1"/>
          </p:cNvSpPr>
          <p:nvPr>
            <p:ph type="title"/>
          </p:nvPr>
        </p:nvSpPr>
        <p:spPr/>
        <p:txBody>
          <a:bodyPr/>
          <a:lstStyle/>
          <a:p>
            <a:pPr eaLnBrk="1" hangingPunct="1"/>
            <a:r>
              <a:rPr lang="en-US" altLang="zh-CN" dirty="0" smtClean="0"/>
              <a:t>SLIP</a:t>
            </a:r>
            <a:r>
              <a:rPr lang="zh-CN" altLang="en-US" dirty="0" smtClean="0"/>
              <a:t>协议</a:t>
            </a:r>
            <a:endParaRPr lang="zh-CN" altLang="en-US" dirty="0" smtClean="0"/>
          </a:p>
        </p:txBody>
      </p:sp>
      <p:sp>
        <p:nvSpPr>
          <p:cNvPr id="262147" name="Rectangle 1027"/>
          <p:cNvSpPr>
            <a:spLocks noGrp="1" noChangeArrowheads="1"/>
          </p:cNvSpPr>
          <p:nvPr>
            <p:ph type="body" idx="1"/>
          </p:nvPr>
        </p:nvSpPr>
        <p:spPr>
          <a:xfrm>
            <a:off x="539750" y="1196975"/>
            <a:ext cx="8229600" cy="4908550"/>
          </a:xfrm>
        </p:spPr>
        <p:txBody>
          <a:bodyPr>
            <a:spAutoFit/>
          </a:bodyPr>
          <a:lstStyle/>
          <a:p>
            <a:pPr eaLnBrk="1" hangingPunct="1">
              <a:spcBef>
                <a:spcPts val="600"/>
              </a:spcBef>
            </a:pPr>
            <a:r>
              <a:rPr lang="en-US" altLang="zh-CN" sz="2800" dirty="0" smtClean="0">
                <a:latin typeface="+mj-lt"/>
              </a:rPr>
              <a:t>SLIP —— Serial Line IP</a:t>
            </a:r>
            <a:endParaRPr lang="en-US" altLang="zh-CN" sz="2800" dirty="0" smtClean="0">
              <a:latin typeface="+mj-lt"/>
            </a:endParaRPr>
          </a:p>
          <a:p>
            <a:pPr lvl="1" eaLnBrk="1" hangingPunct="1">
              <a:spcBef>
                <a:spcPts val="600"/>
              </a:spcBef>
            </a:pPr>
            <a:r>
              <a:rPr lang="en-US" altLang="zh-CN" sz="2400" dirty="0" smtClean="0"/>
              <a:t>1984</a:t>
            </a:r>
            <a:r>
              <a:rPr lang="zh-CN" altLang="en-US" sz="2400" dirty="0" smtClean="0"/>
              <a:t>年，</a:t>
            </a:r>
            <a:r>
              <a:rPr lang="en-US" altLang="zh-CN" sz="2400" dirty="0" smtClean="0"/>
              <a:t>Rick Adams</a:t>
            </a:r>
            <a:r>
              <a:rPr lang="zh-CN" altLang="en-US" sz="2400" dirty="0" smtClean="0"/>
              <a:t>提出，</a:t>
            </a:r>
            <a:r>
              <a:rPr lang="en-US" altLang="zh-CN" sz="2400" dirty="0" smtClean="0"/>
              <a:t>RFC1055</a:t>
            </a:r>
            <a:r>
              <a:rPr lang="zh-CN" altLang="en-US" sz="2400" dirty="0" smtClean="0"/>
              <a:t>定义了细节</a:t>
            </a:r>
            <a:endParaRPr lang="en-US" altLang="zh-CN" sz="2400" dirty="0" smtClean="0"/>
          </a:p>
          <a:p>
            <a:pPr lvl="1" eaLnBrk="1" hangingPunct="1">
              <a:spcBef>
                <a:spcPts val="600"/>
              </a:spcBef>
            </a:pPr>
            <a:r>
              <a:rPr lang="zh-CN" altLang="en-US" sz="2400" dirty="0" smtClean="0"/>
              <a:t>是一个封装协议，定义了一系列字符将</a:t>
            </a:r>
            <a:r>
              <a:rPr lang="en-US" altLang="zh-CN" sz="2400" dirty="0" smtClean="0"/>
              <a:t>IP</a:t>
            </a:r>
            <a:r>
              <a:rPr lang="zh-CN" altLang="en-US" sz="2400" dirty="0" smtClean="0"/>
              <a:t>包在串行线路上变成帧格式</a:t>
            </a:r>
            <a:endParaRPr lang="zh-CN" altLang="en-US" sz="2400" dirty="0" smtClean="0"/>
          </a:p>
          <a:p>
            <a:pPr lvl="1" eaLnBrk="1" hangingPunct="1">
              <a:spcBef>
                <a:spcPts val="600"/>
              </a:spcBef>
            </a:pPr>
            <a:r>
              <a:rPr lang="zh-CN" altLang="en-US" sz="2400" dirty="0" smtClean="0"/>
              <a:t>用一个标记字节（</a:t>
            </a:r>
            <a:r>
              <a:rPr lang="en-US" altLang="zh-CN" sz="2400" dirty="0" smtClean="0"/>
              <a:t>0xC0</a:t>
            </a:r>
            <a:r>
              <a:rPr lang="zh-CN" altLang="en-US" sz="2400" dirty="0" smtClean="0"/>
              <a:t>）来定界，采用字符填充技术；</a:t>
            </a:r>
            <a:endParaRPr lang="zh-CN" altLang="en-US" sz="2400" dirty="0" smtClean="0"/>
          </a:p>
          <a:p>
            <a:pPr lvl="1" eaLnBrk="1" hangingPunct="1">
              <a:spcBef>
                <a:spcPts val="600"/>
              </a:spcBef>
            </a:pPr>
            <a:r>
              <a:rPr lang="zh-CN" altLang="en-US" sz="2400" dirty="0" smtClean="0"/>
              <a:t>存在问题</a:t>
            </a:r>
            <a:endParaRPr lang="zh-CN" altLang="en-US" sz="2400" dirty="0" smtClean="0"/>
          </a:p>
          <a:p>
            <a:pPr lvl="2" eaLnBrk="1" hangingPunct="1">
              <a:spcBef>
                <a:spcPts val="600"/>
              </a:spcBef>
              <a:buSzPct val="95000"/>
              <a:buFont typeface="Wingdings" panose="05000000000000000000" pitchFamily="2" charset="2"/>
              <a:buChar char="Ø"/>
            </a:pPr>
            <a:r>
              <a:rPr lang="zh-CN" altLang="en-US" dirty="0" smtClean="0">
                <a:solidFill>
                  <a:srgbClr val="000099"/>
                </a:solidFill>
              </a:rPr>
              <a:t>不提供差错校验</a:t>
            </a:r>
            <a:endParaRPr lang="zh-CN" altLang="en-US" dirty="0" smtClean="0">
              <a:solidFill>
                <a:srgbClr val="000099"/>
              </a:solidFill>
            </a:endParaRPr>
          </a:p>
          <a:p>
            <a:pPr lvl="2" eaLnBrk="1" hangingPunct="1">
              <a:spcBef>
                <a:spcPts val="600"/>
              </a:spcBef>
              <a:buSzPct val="95000"/>
              <a:buFont typeface="Wingdings" panose="05000000000000000000" pitchFamily="2" charset="2"/>
              <a:buChar char="Ø"/>
            </a:pPr>
            <a:r>
              <a:rPr lang="zh-CN" altLang="en-US" dirty="0" smtClean="0">
                <a:solidFill>
                  <a:srgbClr val="000099"/>
                </a:solidFill>
              </a:rPr>
              <a:t>只支持</a:t>
            </a:r>
            <a:r>
              <a:rPr lang="en-US" altLang="zh-CN" dirty="0" smtClean="0">
                <a:solidFill>
                  <a:srgbClr val="000099"/>
                </a:solidFill>
              </a:rPr>
              <a:t>IP</a:t>
            </a:r>
            <a:endParaRPr lang="en-US" altLang="zh-CN" dirty="0" smtClean="0">
              <a:solidFill>
                <a:srgbClr val="000099"/>
              </a:solidFill>
            </a:endParaRPr>
          </a:p>
          <a:p>
            <a:pPr lvl="2" eaLnBrk="1" hangingPunct="1">
              <a:spcBef>
                <a:spcPts val="600"/>
              </a:spcBef>
              <a:buSzPct val="95000"/>
              <a:buFont typeface="Wingdings" panose="05000000000000000000" pitchFamily="2" charset="2"/>
              <a:buChar char="Ø"/>
            </a:pPr>
            <a:r>
              <a:rPr lang="en-US" altLang="zh-CN" dirty="0" smtClean="0">
                <a:solidFill>
                  <a:srgbClr val="000099"/>
                </a:solidFill>
              </a:rPr>
              <a:t>IP</a:t>
            </a:r>
            <a:r>
              <a:rPr lang="zh-CN" altLang="en-US" dirty="0" smtClean="0">
                <a:solidFill>
                  <a:srgbClr val="000099"/>
                </a:solidFill>
              </a:rPr>
              <a:t>地址不能动态分配</a:t>
            </a:r>
            <a:endParaRPr lang="zh-CN" altLang="en-US" dirty="0" smtClean="0">
              <a:solidFill>
                <a:srgbClr val="000099"/>
              </a:solidFill>
            </a:endParaRPr>
          </a:p>
          <a:p>
            <a:pPr lvl="2" eaLnBrk="1" hangingPunct="1">
              <a:spcBef>
                <a:spcPts val="600"/>
              </a:spcBef>
              <a:buSzPct val="95000"/>
              <a:buFont typeface="Wingdings" panose="05000000000000000000" pitchFamily="2" charset="2"/>
              <a:buChar char="Ø"/>
            </a:pPr>
            <a:r>
              <a:rPr lang="zh-CN" altLang="en-US" dirty="0" smtClean="0">
                <a:solidFill>
                  <a:srgbClr val="000099"/>
                </a:solidFill>
              </a:rPr>
              <a:t>不提供身份认证</a:t>
            </a:r>
            <a:endParaRPr lang="zh-CN" altLang="en-US" dirty="0" smtClean="0">
              <a:solidFill>
                <a:srgbClr val="000099"/>
              </a:solidFill>
            </a:endParaRPr>
          </a:p>
          <a:p>
            <a:pPr lvl="2" eaLnBrk="1" hangingPunct="1">
              <a:spcBef>
                <a:spcPts val="600"/>
              </a:spcBef>
              <a:buSzPct val="95000"/>
              <a:buFont typeface="Wingdings" panose="05000000000000000000" pitchFamily="2" charset="2"/>
              <a:buChar char="Ø"/>
            </a:pPr>
            <a:r>
              <a:rPr lang="zh-CN" altLang="en-US" dirty="0" smtClean="0">
                <a:solidFill>
                  <a:srgbClr val="000099"/>
                </a:solidFill>
              </a:rPr>
              <a:t>多种版本并存，互连困难</a:t>
            </a:r>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21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21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21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214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214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214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214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2147">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2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Rectangle 3"/>
          <p:cNvSpPr>
            <a:spLocks noGrp="1" noChangeArrowheads="1"/>
          </p:cNvSpPr>
          <p:nvPr>
            <p:ph type="body" idx="1"/>
          </p:nvPr>
        </p:nvSpPr>
        <p:spPr>
          <a:xfrm>
            <a:off x="250825" y="1196975"/>
            <a:ext cx="8713788" cy="5400675"/>
          </a:xfrm>
        </p:spPr>
        <p:txBody>
          <a:bodyPr/>
          <a:lstStyle/>
          <a:p>
            <a:pPr eaLnBrk="1" hangingPunct="1"/>
            <a:r>
              <a:rPr lang="en-US" altLang="zh-CN" sz="2800" dirty="0" smtClean="0">
                <a:latin typeface="仿宋_GB2312" pitchFamily="49" charset="-122"/>
              </a:rPr>
              <a:t>RFC 1661</a:t>
            </a:r>
            <a:r>
              <a:rPr lang="zh-CN" altLang="en-US" sz="2800" dirty="0" smtClean="0">
                <a:latin typeface="仿宋_GB2312" pitchFamily="49" charset="-122"/>
              </a:rPr>
              <a:t>，</a:t>
            </a:r>
            <a:r>
              <a:rPr lang="en-US" altLang="zh-CN" sz="2800" dirty="0" smtClean="0">
                <a:latin typeface="仿宋_GB2312" pitchFamily="49" charset="-122"/>
              </a:rPr>
              <a:t>RFC 1662</a:t>
            </a:r>
            <a:r>
              <a:rPr lang="zh-CN" altLang="en-US" sz="2800" dirty="0" smtClean="0">
                <a:latin typeface="仿宋_GB2312" pitchFamily="49" charset="-122"/>
              </a:rPr>
              <a:t>，</a:t>
            </a:r>
            <a:r>
              <a:rPr lang="en-US" altLang="zh-CN" sz="2800" dirty="0" smtClean="0">
                <a:latin typeface="仿宋_GB2312" pitchFamily="49" charset="-122"/>
              </a:rPr>
              <a:t>RFC 1663</a:t>
            </a:r>
            <a:endParaRPr lang="en-US" altLang="zh-CN" sz="2800" dirty="0" smtClean="0">
              <a:latin typeface="仿宋_GB2312" pitchFamily="49" charset="-122"/>
            </a:endParaRPr>
          </a:p>
          <a:p>
            <a:pPr eaLnBrk="1" hangingPunct="1"/>
            <a:r>
              <a:rPr lang="zh-CN" altLang="en-US" sz="2800" dirty="0" smtClean="0">
                <a:latin typeface="仿宋_GB2312" pitchFamily="49" charset="-122"/>
              </a:rPr>
              <a:t>提供差错校验、支持多种协议、允许动态分配</a:t>
            </a:r>
            <a:r>
              <a:rPr lang="en-US" altLang="zh-CN" sz="2800" dirty="0" smtClean="0">
                <a:latin typeface="仿宋_GB2312" pitchFamily="49" charset="-122"/>
              </a:rPr>
              <a:t>IP</a:t>
            </a:r>
            <a:r>
              <a:rPr lang="zh-CN" altLang="en-US" sz="2800" dirty="0" smtClean="0">
                <a:latin typeface="仿宋_GB2312" pitchFamily="49" charset="-122"/>
              </a:rPr>
              <a:t>地址、支持认证等。</a:t>
            </a:r>
            <a:endParaRPr lang="zh-CN" altLang="en-US" sz="2800" dirty="0" smtClean="0">
              <a:latin typeface="仿宋_GB2312" pitchFamily="49" charset="-122"/>
            </a:endParaRPr>
          </a:p>
          <a:p>
            <a:pPr eaLnBrk="1" hangingPunct="1"/>
            <a:r>
              <a:rPr lang="zh-CN" altLang="en-US" sz="2800" dirty="0" smtClean="0">
                <a:latin typeface="仿宋_GB2312" pitchFamily="49" charset="-122"/>
              </a:rPr>
              <a:t>以</a:t>
            </a:r>
            <a:r>
              <a:rPr lang="zh-CN" altLang="en-US" sz="2800" dirty="0" smtClean="0">
                <a:solidFill>
                  <a:srgbClr val="FF3300"/>
                </a:solidFill>
                <a:latin typeface="仿宋_GB2312" pitchFamily="49" charset="-122"/>
              </a:rPr>
              <a:t>帧</a:t>
            </a:r>
            <a:r>
              <a:rPr lang="zh-CN" altLang="en-US" sz="2800" dirty="0" smtClean="0">
                <a:latin typeface="仿宋_GB2312" pitchFamily="49" charset="-122"/>
              </a:rPr>
              <a:t>为单位发送，而不是原始</a:t>
            </a:r>
            <a:r>
              <a:rPr lang="en-US" altLang="zh-CN" sz="2800" dirty="0" smtClean="0">
                <a:latin typeface="仿宋_GB2312" pitchFamily="49" charset="-122"/>
              </a:rPr>
              <a:t>IP</a:t>
            </a:r>
            <a:r>
              <a:rPr lang="zh-CN" altLang="en-US" sz="2800" dirty="0" smtClean="0">
                <a:latin typeface="仿宋_GB2312" pitchFamily="49" charset="-122"/>
              </a:rPr>
              <a:t>包；</a:t>
            </a:r>
            <a:endParaRPr lang="zh-CN" altLang="en-US" sz="2800" dirty="0" smtClean="0">
              <a:latin typeface="仿宋_GB2312" pitchFamily="49" charset="-122"/>
            </a:endParaRPr>
          </a:p>
          <a:p>
            <a:pPr eaLnBrk="1" hangingPunct="1"/>
            <a:r>
              <a:rPr lang="zh-CN" altLang="en-US" sz="2800" dirty="0" smtClean="0">
                <a:latin typeface="仿宋_GB2312" pitchFamily="49" charset="-122"/>
              </a:rPr>
              <a:t>包括两部分</a:t>
            </a:r>
            <a:endParaRPr lang="zh-CN" altLang="en-US" sz="2800" dirty="0" smtClean="0">
              <a:latin typeface="仿宋_GB2312" pitchFamily="49" charset="-122"/>
            </a:endParaRPr>
          </a:p>
          <a:p>
            <a:pPr lvl="1" eaLnBrk="1" hangingPunct="1"/>
            <a:r>
              <a:rPr lang="zh-CN" altLang="en-US" b="0" dirty="0" smtClean="0">
                <a:solidFill>
                  <a:schemeClr val="hlink"/>
                </a:solidFill>
                <a:latin typeface="仿宋_GB2312" pitchFamily="49" charset="-122"/>
              </a:rPr>
              <a:t>链路控制协议</a:t>
            </a:r>
            <a:r>
              <a:rPr lang="en-US" altLang="zh-CN" b="0" dirty="0" smtClean="0">
                <a:solidFill>
                  <a:schemeClr val="hlink"/>
                </a:solidFill>
                <a:latin typeface="仿宋_GB2312" pitchFamily="49" charset="-122"/>
              </a:rPr>
              <a:t>LCP</a:t>
            </a:r>
            <a:r>
              <a:rPr lang="zh-CN" altLang="en-US" dirty="0" smtClean="0">
                <a:latin typeface="仿宋_GB2312" pitchFamily="49" charset="-122"/>
              </a:rPr>
              <a:t>（</a:t>
            </a:r>
            <a:r>
              <a:rPr lang="en-US" altLang="zh-CN" b="0" dirty="0" smtClean="0">
                <a:latin typeface="+mj-lt"/>
              </a:rPr>
              <a:t>Link Control Protocol</a:t>
            </a:r>
            <a:r>
              <a:rPr lang="zh-CN" altLang="en-US" dirty="0" smtClean="0">
                <a:latin typeface="仿宋_GB2312" pitchFamily="49" charset="-122"/>
              </a:rPr>
              <a:t>）</a:t>
            </a:r>
            <a:endParaRPr lang="zh-CN" altLang="en-US" dirty="0" smtClean="0">
              <a:latin typeface="仿宋_GB2312" pitchFamily="49" charset="-122"/>
            </a:endParaRPr>
          </a:p>
          <a:p>
            <a:pPr lvl="2" eaLnBrk="1" hangingPunct="1"/>
            <a:r>
              <a:rPr lang="zh-CN" altLang="en-US" sz="2800" dirty="0" smtClean="0">
                <a:latin typeface="仿宋_GB2312" pitchFamily="49" charset="-122"/>
              </a:rPr>
              <a:t>建立、配置和测试数据链路连接</a:t>
            </a:r>
            <a:endParaRPr lang="zh-CN" altLang="en-US" sz="2800" dirty="0" smtClean="0">
              <a:latin typeface="仿宋_GB2312" pitchFamily="49" charset="-122"/>
            </a:endParaRPr>
          </a:p>
          <a:p>
            <a:pPr lvl="1" eaLnBrk="1" hangingPunct="1"/>
            <a:r>
              <a:rPr lang="zh-CN" altLang="en-US" b="0" dirty="0" smtClean="0">
                <a:solidFill>
                  <a:schemeClr val="hlink"/>
                </a:solidFill>
                <a:latin typeface="仿宋_GB2312" pitchFamily="49" charset="-122"/>
              </a:rPr>
              <a:t>网络控制协议</a:t>
            </a:r>
            <a:r>
              <a:rPr lang="en-US" altLang="zh-CN" b="0" dirty="0" smtClean="0">
                <a:solidFill>
                  <a:schemeClr val="hlink"/>
                </a:solidFill>
                <a:latin typeface="仿宋_GB2312" pitchFamily="49" charset="-122"/>
              </a:rPr>
              <a:t>NCP</a:t>
            </a:r>
            <a:r>
              <a:rPr lang="zh-CN" altLang="en-US" dirty="0" smtClean="0">
                <a:latin typeface="仿宋_GB2312" pitchFamily="49" charset="-122"/>
              </a:rPr>
              <a:t>（</a:t>
            </a:r>
            <a:r>
              <a:rPr lang="en-US" altLang="zh-CN" b="0" dirty="0">
                <a:latin typeface="+mj-lt"/>
              </a:rPr>
              <a:t>Network Control Protocol</a:t>
            </a:r>
            <a:r>
              <a:rPr lang="zh-CN" altLang="en-US" dirty="0" smtClean="0">
                <a:latin typeface="仿宋_GB2312" pitchFamily="49" charset="-122"/>
              </a:rPr>
              <a:t>）</a:t>
            </a:r>
            <a:endParaRPr lang="zh-CN" altLang="en-US" dirty="0" smtClean="0">
              <a:latin typeface="仿宋_GB2312" pitchFamily="49" charset="-122"/>
            </a:endParaRPr>
          </a:p>
          <a:p>
            <a:pPr lvl="2" eaLnBrk="1" hangingPunct="1"/>
            <a:r>
              <a:rPr lang="zh-CN" altLang="en-US" sz="2800" dirty="0" smtClean="0">
                <a:latin typeface="仿宋_GB2312" pitchFamily="49" charset="-122"/>
              </a:rPr>
              <a:t>建立、配置不同网络层协议</a:t>
            </a:r>
            <a:endParaRPr lang="zh-CN" altLang="en-US" sz="2800" dirty="0" smtClean="0">
              <a:latin typeface="仿宋_GB2312" pitchFamily="49" charset="-122"/>
            </a:endParaRPr>
          </a:p>
        </p:txBody>
      </p:sp>
      <p:sp>
        <p:nvSpPr>
          <p:cNvPr id="3" name="标题 2"/>
          <p:cNvSpPr>
            <a:spLocks noGrp="1"/>
          </p:cNvSpPr>
          <p:nvPr>
            <p:ph type="title"/>
          </p:nvPr>
        </p:nvSpPr>
        <p:spPr>
          <a:xfrm>
            <a:off x="1447800" y="260350"/>
            <a:ext cx="7516813" cy="720725"/>
          </a:xfrm>
        </p:spPr>
        <p:txBody>
          <a:bodyPr/>
          <a:lstStyle/>
          <a:p>
            <a:r>
              <a:rPr lang="en-US" altLang="zh-CN" dirty="0" smtClean="0"/>
              <a:t>PPP</a:t>
            </a:r>
            <a:r>
              <a:rPr lang="zh-CN" altLang="en-US" dirty="0" smtClean="0"/>
              <a:t>协议</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animEffect transition="in" filter="blinds(horizontal)">
                                      <p:cBhvr>
                                        <p:cTn id="7" dur="500"/>
                                        <p:tgtEl>
                                          <p:spTgt spid="264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4195">
                                            <p:txEl>
                                              <p:pRg st="1" end="1"/>
                                            </p:txEl>
                                          </p:spTgt>
                                        </p:tgtEl>
                                        <p:attrNameLst>
                                          <p:attrName>style.visibility</p:attrName>
                                        </p:attrNameLst>
                                      </p:cBhvr>
                                      <p:to>
                                        <p:strVal val="visible"/>
                                      </p:to>
                                    </p:set>
                                    <p:animEffect transition="in" filter="blinds(horizontal)">
                                      <p:cBhvr>
                                        <p:cTn id="12" dur="500"/>
                                        <p:tgtEl>
                                          <p:spTgt spid="2641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4195">
                                            <p:txEl>
                                              <p:pRg st="2" end="2"/>
                                            </p:txEl>
                                          </p:spTgt>
                                        </p:tgtEl>
                                        <p:attrNameLst>
                                          <p:attrName>style.visibility</p:attrName>
                                        </p:attrNameLst>
                                      </p:cBhvr>
                                      <p:to>
                                        <p:strVal val="visible"/>
                                      </p:to>
                                    </p:set>
                                    <p:animEffect transition="in" filter="blinds(horizontal)">
                                      <p:cBhvr>
                                        <p:cTn id="17" dur="500"/>
                                        <p:tgtEl>
                                          <p:spTgt spid="2641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64195">
                                            <p:txEl>
                                              <p:pRg st="3" end="3"/>
                                            </p:txEl>
                                          </p:spTgt>
                                        </p:tgtEl>
                                        <p:attrNameLst>
                                          <p:attrName>style.visibility</p:attrName>
                                        </p:attrNameLst>
                                      </p:cBhvr>
                                      <p:to>
                                        <p:strVal val="visible"/>
                                      </p:to>
                                    </p:set>
                                    <p:animEffect transition="in" filter="blinds(horizontal)">
                                      <p:cBhvr>
                                        <p:cTn id="22" dur="500"/>
                                        <p:tgtEl>
                                          <p:spTgt spid="264195">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64195">
                                            <p:txEl>
                                              <p:pRg st="4" end="4"/>
                                            </p:txEl>
                                          </p:spTgt>
                                        </p:tgtEl>
                                        <p:attrNameLst>
                                          <p:attrName>style.visibility</p:attrName>
                                        </p:attrNameLst>
                                      </p:cBhvr>
                                      <p:to>
                                        <p:strVal val="visible"/>
                                      </p:to>
                                    </p:set>
                                    <p:animEffect transition="in" filter="blinds(horizontal)">
                                      <p:cBhvr>
                                        <p:cTn id="25" dur="500"/>
                                        <p:tgtEl>
                                          <p:spTgt spid="264195">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64195">
                                            <p:txEl>
                                              <p:pRg st="5" end="5"/>
                                            </p:txEl>
                                          </p:spTgt>
                                        </p:tgtEl>
                                        <p:attrNameLst>
                                          <p:attrName>style.visibility</p:attrName>
                                        </p:attrNameLst>
                                      </p:cBhvr>
                                      <p:to>
                                        <p:strVal val="visible"/>
                                      </p:to>
                                    </p:set>
                                    <p:animEffect transition="in" filter="blinds(horizontal)">
                                      <p:cBhvr>
                                        <p:cTn id="28" dur="500"/>
                                        <p:tgtEl>
                                          <p:spTgt spid="264195">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64195">
                                            <p:txEl>
                                              <p:pRg st="6" end="6"/>
                                            </p:txEl>
                                          </p:spTgt>
                                        </p:tgtEl>
                                        <p:attrNameLst>
                                          <p:attrName>style.visibility</p:attrName>
                                        </p:attrNameLst>
                                      </p:cBhvr>
                                      <p:to>
                                        <p:strVal val="visible"/>
                                      </p:to>
                                    </p:set>
                                    <p:animEffect transition="in" filter="blinds(horizontal)">
                                      <p:cBhvr>
                                        <p:cTn id="31" dur="500"/>
                                        <p:tgtEl>
                                          <p:spTgt spid="264195">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64195">
                                            <p:txEl>
                                              <p:pRg st="7" end="7"/>
                                            </p:txEl>
                                          </p:spTgt>
                                        </p:tgtEl>
                                        <p:attrNameLst>
                                          <p:attrName>style.visibility</p:attrName>
                                        </p:attrNameLst>
                                      </p:cBhvr>
                                      <p:to>
                                        <p:strVal val="visible"/>
                                      </p:to>
                                    </p:set>
                                    <p:animEffect transition="in" filter="blinds(horizontal)">
                                      <p:cBhvr>
                                        <p:cTn id="34" dur="500"/>
                                        <p:tgtEl>
                                          <p:spTgt spid="2641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body" idx="1"/>
          </p:nvPr>
        </p:nvSpPr>
        <p:spPr>
          <a:xfrm>
            <a:off x="522920" y="3263770"/>
            <a:ext cx="8458200" cy="3453253"/>
          </a:xfrm>
          <a:noFill/>
        </p:spPr>
        <p:txBody>
          <a:bodyPr>
            <a:spAutoFit/>
          </a:bodyPr>
          <a:lstStyle/>
          <a:p>
            <a:pPr marL="714375" lvl="2" indent="-539750" eaLnBrk="1" hangingPunct="1">
              <a:lnSpc>
                <a:spcPct val="90000"/>
              </a:lnSpc>
              <a:buClr>
                <a:srgbClr val="000099"/>
              </a:buClr>
            </a:pPr>
            <a:r>
              <a:rPr lang="zh-CN" altLang="en-US" dirty="0" smtClean="0">
                <a:solidFill>
                  <a:srgbClr val="003399"/>
                </a:solidFill>
                <a:latin typeface="仿宋_GB2312" pitchFamily="49" charset="-122"/>
              </a:rPr>
              <a:t>标记域：</a:t>
            </a:r>
            <a:r>
              <a:rPr lang="en-US" altLang="zh-CN" dirty="0" smtClean="0">
                <a:solidFill>
                  <a:srgbClr val="003399"/>
                </a:solidFill>
                <a:latin typeface="仿宋_GB2312" pitchFamily="49" charset="-122"/>
              </a:rPr>
              <a:t>01111110</a:t>
            </a:r>
            <a:r>
              <a:rPr lang="zh-CN" altLang="en-US" dirty="0" smtClean="0">
                <a:solidFill>
                  <a:srgbClr val="003399"/>
                </a:solidFill>
                <a:latin typeface="仿宋_GB2312" pitchFamily="49" charset="-122"/>
              </a:rPr>
              <a:t>，字符填充；</a:t>
            </a:r>
            <a:endParaRPr lang="zh-CN" altLang="en-US" dirty="0" smtClean="0">
              <a:solidFill>
                <a:srgbClr val="003399"/>
              </a:solidFill>
              <a:latin typeface="仿宋_GB2312" pitchFamily="49" charset="-122"/>
            </a:endParaRPr>
          </a:p>
          <a:p>
            <a:pPr marL="714375" lvl="2" indent="-539750" eaLnBrk="1" hangingPunct="1">
              <a:lnSpc>
                <a:spcPct val="90000"/>
              </a:lnSpc>
              <a:buClr>
                <a:srgbClr val="000099"/>
              </a:buClr>
            </a:pPr>
            <a:r>
              <a:rPr lang="zh-CN" altLang="en-US" dirty="0" smtClean="0">
                <a:solidFill>
                  <a:srgbClr val="003399"/>
                </a:solidFill>
                <a:latin typeface="仿宋_GB2312" pitchFamily="49" charset="-122"/>
              </a:rPr>
              <a:t>地址域：</a:t>
            </a:r>
            <a:r>
              <a:rPr lang="en-US" altLang="zh-CN" dirty="0" smtClean="0">
                <a:solidFill>
                  <a:srgbClr val="003399"/>
                </a:solidFill>
                <a:latin typeface="仿宋_GB2312" pitchFamily="49" charset="-122"/>
              </a:rPr>
              <a:t>11111111</a:t>
            </a:r>
            <a:endParaRPr lang="en-US" altLang="zh-CN" dirty="0" smtClean="0">
              <a:solidFill>
                <a:srgbClr val="003399"/>
              </a:solidFill>
              <a:latin typeface="仿宋_GB2312" pitchFamily="49" charset="-122"/>
            </a:endParaRPr>
          </a:p>
          <a:p>
            <a:pPr marL="714375" lvl="2" indent="-539750" eaLnBrk="1" hangingPunct="1">
              <a:lnSpc>
                <a:spcPct val="90000"/>
              </a:lnSpc>
              <a:buClr>
                <a:srgbClr val="000099"/>
              </a:buClr>
            </a:pPr>
            <a:r>
              <a:rPr lang="zh-CN" altLang="en-US" dirty="0" smtClean="0">
                <a:solidFill>
                  <a:srgbClr val="003399"/>
                </a:solidFill>
                <a:latin typeface="仿宋_GB2312" pitchFamily="49" charset="-122"/>
              </a:rPr>
              <a:t>控制域：缺省值为</a:t>
            </a:r>
            <a:r>
              <a:rPr lang="en-US" altLang="zh-CN" dirty="0" smtClean="0">
                <a:solidFill>
                  <a:srgbClr val="003399"/>
                </a:solidFill>
                <a:latin typeface="仿宋_GB2312" pitchFamily="49" charset="-122"/>
              </a:rPr>
              <a:t>00000011</a:t>
            </a:r>
            <a:r>
              <a:rPr lang="zh-CN" altLang="en-US" dirty="0" smtClean="0">
                <a:solidFill>
                  <a:srgbClr val="003399"/>
                </a:solidFill>
                <a:latin typeface="仿宋_GB2312" pitchFamily="49" charset="-122"/>
              </a:rPr>
              <a:t>，表示无序号帧，不提供使用序号和确认的可靠传输；但是在不可靠线路上，可使用有序号的可靠传输。</a:t>
            </a:r>
            <a:endParaRPr lang="zh-CN" altLang="en-US" dirty="0" smtClean="0">
              <a:solidFill>
                <a:srgbClr val="003399"/>
              </a:solidFill>
              <a:latin typeface="仿宋_GB2312" pitchFamily="49" charset="-122"/>
            </a:endParaRPr>
          </a:p>
          <a:p>
            <a:pPr marL="714375" lvl="2" indent="-539750" eaLnBrk="1" hangingPunct="1">
              <a:lnSpc>
                <a:spcPct val="90000"/>
              </a:lnSpc>
              <a:buClr>
                <a:srgbClr val="000099"/>
              </a:buClr>
            </a:pPr>
            <a:r>
              <a:rPr lang="zh-CN" altLang="en-US" dirty="0" smtClean="0">
                <a:solidFill>
                  <a:srgbClr val="003399"/>
                </a:solidFill>
                <a:latin typeface="仿宋_GB2312" pitchFamily="49" charset="-122"/>
              </a:rPr>
              <a:t>协议域：指示净负荷中是何种包，比如</a:t>
            </a:r>
            <a:r>
              <a:rPr lang="en-US" altLang="zh-CN" dirty="0" smtClean="0">
                <a:solidFill>
                  <a:srgbClr val="003399"/>
                </a:solidFill>
                <a:latin typeface="仿宋_GB2312" pitchFamily="49" charset="-122"/>
              </a:rPr>
              <a:t>IP</a:t>
            </a:r>
            <a:r>
              <a:rPr lang="zh-CN" altLang="en-US" dirty="0" smtClean="0">
                <a:solidFill>
                  <a:srgbClr val="003399"/>
                </a:solidFill>
                <a:latin typeface="仿宋_GB2312" pitchFamily="49" charset="-122"/>
              </a:rPr>
              <a:t>，</a:t>
            </a:r>
            <a:r>
              <a:rPr lang="en-US" altLang="zh-CN" dirty="0" smtClean="0">
                <a:solidFill>
                  <a:srgbClr val="003399"/>
                </a:solidFill>
                <a:latin typeface="仿宋_GB2312" pitchFamily="49" charset="-122"/>
              </a:rPr>
              <a:t>IPX</a:t>
            </a:r>
            <a:r>
              <a:rPr lang="zh-CN" altLang="en-US" dirty="0" smtClean="0">
                <a:solidFill>
                  <a:srgbClr val="003399"/>
                </a:solidFill>
                <a:latin typeface="仿宋_GB2312" pitchFamily="49" charset="-122"/>
              </a:rPr>
              <a:t>等。缺省大小为</a:t>
            </a:r>
            <a:r>
              <a:rPr lang="en-US" altLang="zh-CN" dirty="0" smtClean="0">
                <a:solidFill>
                  <a:srgbClr val="003399"/>
                </a:solidFill>
                <a:latin typeface="仿宋_GB2312" pitchFamily="49" charset="-122"/>
              </a:rPr>
              <a:t>2</a:t>
            </a:r>
            <a:r>
              <a:rPr lang="zh-CN" altLang="en-US" dirty="0" smtClean="0">
                <a:solidFill>
                  <a:srgbClr val="003399"/>
                </a:solidFill>
                <a:latin typeface="仿宋_GB2312" pitchFamily="49" charset="-122"/>
              </a:rPr>
              <a:t>个字节。</a:t>
            </a:r>
            <a:endParaRPr lang="zh-CN" altLang="en-US" dirty="0" smtClean="0">
              <a:solidFill>
                <a:srgbClr val="003399"/>
              </a:solidFill>
              <a:latin typeface="仿宋_GB2312" pitchFamily="49" charset="-122"/>
            </a:endParaRPr>
          </a:p>
          <a:p>
            <a:pPr marL="714375" lvl="2" indent="-539750" eaLnBrk="1" hangingPunct="1">
              <a:lnSpc>
                <a:spcPct val="90000"/>
              </a:lnSpc>
              <a:buClr>
                <a:srgbClr val="000099"/>
              </a:buClr>
            </a:pPr>
            <a:r>
              <a:rPr lang="zh-CN" altLang="en-US" dirty="0" smtClean="0">
                <a:solidFill>
                  <a:srgbClr val="003399"/>
                </a:solidFill>
                <a:latin typeface="仿宋_GB2312" pitchFamily="49" charset="-122"/>
              </a:rPr>
              <a:t>净负荷域：变长，缺省为</a:t>
            </a:r>
            <a:r>
              <a:rPr lang="en-US" altLang="zh-CN" dirty="0" smtClean="0">
                <a:solidFill>
                  <a:srgbClr val="003399"/>
                </a:solidFill>
                <a:latin typeface="仿宋_GB2312" pitchFamily="49" charset="-122"/>
              </a:rPr>
              <a:t>1500</a:t>
            </a:r>
            <a:r>
              <a:rPr lang="zh-CN" altLang="en-US" dirty="0" smtClean="0">
                <a:solidFill>
                  <a:srgbClr val="003399"/>
                </a:solidFill>
                <a:latin typeface="仿宋_GB2312" pitchFamily="49" charset="-122"/>
              </a:rPr>
              <a:t>字节；</a:t>
            </a:r>
            <a:endParaRPr lang="zh-CN" altLang="en-US" dirty="0" smtClean="0">
              <a:solidFill>
                <a:srgbClr val="003399"/>
              </a:solidFill>
              <a:latin typeface="仿宋_GB2312" pitchFamily="49" charset="-122"/>
            </a:endParaRPr>
          </a:p>
          <a:p>
            <a:pPr marL="714375" lvl="2" indent="-539750" eaLnBrk="1" hangingPunct="1">
              <a:lnSpc>
                <a:spcPct val="90000"/>
              </a:lnSpc>
              <a:buClr>
                <a:srgbClr val="000099"/>
              </a:buClr>
            </a:pPr>
            <a:r>
              <a:rPr lang="zh-CN" altLang="en-US" dirty="0" smtClean="0">
                <a:solidFill>
                  <a:srgbClr val="003399"/>
                </a:solidFill>
                <a:latin typeface="仿宋_GB2312" pitchFamily="49" charset="-122"/>
              </a:rPr>
              <a:t>校验和域：</a:t>
            </a:r>
            <a:r>
              <a:rPr lang="en-US" altLang="zh-CN" dirty="0" smtClean="0">
                <a:solidFill>
                  <a:srgbClr val="003399"/>
                </a:solidFill>
                <a:latin typeface="仿宋_GB2312" pitchFamily="49" charset="-122"/>
              </a:rPr>
              <a:t>2</a:t>
            </a:r>
            <a:r>
              <a:rPr lang="zh-CN" altLang="en-US" dirty="0" smtClean="0">
                <a:solidFill>
                  <a:srgbClr val="003399"/>
                </a:solidFill>
                <a:latin typeface="仿宋_GB2312" pitchFamily="49" charset="-122"/>
              </a:rPr>
              <a:t>或</a:t>
            </a:r>
            <a:r>
              <a:rPr lang="en-US" altLang="zh-CN" dirty="0" smtClean="0">
                <a:solidFill>
                  <a:srgbClr val="003399"/>
                </a:solidFill>
                <a:latin typeface="仿宋_GB2312" pitchFamily="49" charset="-122"/>
              </a:rPr>
              <a:t>4</a:t>
            </a:r>
            <a:r>
              <a:rPr lang="zh-CN" altLang="en-US" dirty="0" smtClean="0">
                <a:solidFill>
                  <a:srgbClr val="003399"/>
                </a:solidFill>
                <a:latin typeface="仿宋_GB2312" pitchFamily="49" charset="-122"/>
              </a:rPr>
              <a:t>个字节</a:t>
            </a:r>
            <a:endParaRPr lang="zh-CN" altLang="en-US" dirty="0" smtClean="0">
              <a:solidFill>
                <a:srgbClr val="003399"/>
              </a:solidFill>
              <a:latin typeface="仿宋_GB2312" pitchFamily="49" charset="-122"/>
            </a:endParaRPr>
          </a:p>
        </p:txBody>
      </p:sp>
      <p:sp>
        <p:nvSpPr>
          <p:cNvPr id="72708" name="Rectangle 4"/>
          <p:cNvSpPr>
            <a:spLocks noGrp="1" noChangeArrowheads="1"/>
          </p:cNvSpPr>
          <p:nvPr>
            <p:ph type="title"/>
          </p:nvPr>
        </p:nvSpPr>
        <p:spPr>
          <a:xfrm>
            <a:off x="1447800" y="260350"/>
            <a:ext cx="7533320" cy="720725"/>
          </a:xfrm>
          <a:noFill/>
        </p:spPr>
        <p:txBody>
          <a:bodyPr/>
          <a:lstStyle/>
          <a:p>
            <a:pPr eaLnBrk="1" hangingPunct="1"/>
            <a:r>
              <a:rPr lang="en-US" altLang="zh-CN" dirty="0" smtClean="0"/>
              <a:t>PPP</a:t>
            </a:r>
            <a:r>
              <a:rPr lang="zh-CN" altLang="en-US" dirty="0" smtClean="0"/>
              <a:t>帧格式</a:t>
            </a:r>
            <a:endParaRPr lang="zh-CN" altLang="en-US" dirty="0" smtClean="0"/>
          </a:p>
        </p:txBody>
      </p:sp>
      <p:graphicFrame>
        <p:nvGraphicFramePr>
          <p:cNvPr id="3" name="对象 2"/>
          <p:cNvGraphicFramePr>
            <a:graphicFrameLocks noChangeAspect="1"/>
          </p:cNvGraphicFramePr>
          <p:nvPr/>
        </p:nvGraphicFramePr>
        <p:xfrm>
          <a:off x="1259632" y="1190764"/>
          <a:ext cx="6984776" cy="1863317"/>
        </p:xfrm>
        <a:graphic>
          <a:graphicData uri="http://schemas.openxmlformats.org/presentationml/2006/ole">
            <mc:AlternateContent xmlns:mc="http://schemas.openxmlformats.org/markup-compatibility/2006">
              <mc:Choice xmlns:v="urn:schemas-microsoft-com:vml" Requires="v">
                <p:oleObj spid="_x0000_s72725" name="Visio" r:id="rId1" imgW="5575300" imgH="1498600" progId="Visio.Drawing.15">
                  <p:embed/>
                </p:oleObj>
              </mc:Choice>
              <mc:Fallback>
                <p:oleObj name="Visio" r:id="rId1" imgW="5575300" imgH="1498600" progId="Visio.Drawing.15">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190764"/>
                        <a:ext cx="6984776" cy="1863317"/>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smtClean="0"/>
              <a:t>数据链路层基本功能</a:t>
            </a:r>
            <a:endParaRPr lang="zh-CN" altLang="en-US" smtClean="0"/>
          </a:p>
        </p:txBody>
      </p:sp>
      <p:sp>
        <p:nvSpPr>
          <p:cNvPr id="13315" name="Rectangle 3"/>
          <p:cNvSpPr>
            <a:spLocks noGrp="1" noChangeArrowheads="1"/>
          </p:cNvSpPr>
          <p:nvPr>
            <p:ph type="body" idx="1"/>
          </p:nvPr>
        </p:nvSpPr>
        <p:spPr>
          <a:xfrm>
            <a:off x="755576" y="1196752"/>
            <a:ext cx="8077200" cy="5184576"/>
          </a:xfrm>
        </p:spPr>
        <p:txBody>
          <a:bodyPr/>
          <a:lstStyle/>
          <a:p>
            <a:pPr eaLnBrk="1" hangingPunct="1">
              <a:spcBef>
                <a:spcPts val="1200"/>
              </a:spcBef>
            </a:pPr>
            <a:r>
              <a:rPr lang="zh-CN" altLang="en-US" sz="2800" dirty="0" smtClean="0">
                <a:latin typeface="+mj-ea"/>
                <a:ea typeface="+mj-ea"/>
              </a:rPr>
              <a:t>数据链路层协议</a:t>
            </a:r>
            <a:endParaRPr lang="zh-CN" altLang="en-US" sz="2800" dirty="0" smtClean="0">
              <a:latin typeface="+mj-ea"/>
              <a:ea typeface="+mj-ea"/>
            </a:endParaRPr>
          </a:p>
          <a:p>
            <a:pPr lvl="1" indent="-379730" eaLnBrk="1" hangingPunct="1">
              <a:lnSpc>
                <a:spcPct val="110000"/>
              </a:lnSpc>
              <a:spcBef>
                <a:spcPts val="600"/>
              </a:spcBef>
              <a:buClr>
                <a:schemeClr val="accent2"/>
              </a:buClr>
            </a:pPr>
            <a:r>
              <a:rPr lang="zh-CN" altLang="en-US" sz="2400" dirty="0" smtClean="0"/>
              <a:t>保障数据能迅速、正确、有效地从发送点到达接收点所采用的控制方式，也被称作数据链路控制规程。</a:t>
            </a:r>
            <a:endParaRPr lang="zh-CN" altLang="en-US" sz="2400" dirty="0" smtClean="0"/>
          </a:p>
          <a:p>
            <a:pPr eaLnBrk="1" hangingPunct="1">
              <a:spcBef>
                <a:spcPts val="600"/>
              </a:spcBef>
            </a:pPr>
            <a:r>
              <a:rPr lang="zh-CN" altLang="en-US" sz="2800" dirty="0">
                <a:latin typeface="+mj-ea"/>
                <a:ea typeface="+mj-ea"/>
              </a:rPr>
              <a:t>数据链路层提供的基本功能</a:t>
            </a:r>
            <a:endParaRPr lang="zh-CN" altLang="en-US" sz="2800" dirty="0">
              <a:latin typeface="+mj-ea"/>
              <a:ea typeface="+mj-ea"/>
            </a:endParaRPr>
          </a:p>
          <a:p>
            <a:pPr marL="802005" lvl="1" indent="-438150" eaLnBrk="1" hangingPunct="1">
              <a:spcBef>
                <a:spcPts val="600"/>
              </a:spcBef>
              <a:buClr>
                <a:schemeClr val="accent2"/>
              </a:buClr>
            </a:pPr>
            <a:r>
              <a:rPr lang="zh-CN" altLang="en-US" sz="2400" dirty="0" smtClean="0"/>
              <a:t>数据链路管理：链路建立</a:t>
            </a:r>
            <a:r>
              <a:rPr lang="zh-CN" altLang="en-US" sz="2400" dirty="0"/>
              <a:t>、维护和</a:t>
            </a:r>
            <a:r>
              <a:rPr lang="zh-CN" altLang="en-US" sz="2400" dirty="0" smtClean="0"/>
              <a:t>释放</a:t>
            </a:r>
            <a:endParaRPr lang="zh-CN" altLang="en-US" sz="2400" dirty="0"/>
          </a:p>
          <a:p>
            <a:pPr marL="802005" lvl="1" indent="-438150" eaLnBrk="1" hangingPunct="1">
              <a:spcBef>
                <a:spcPts val="300"/>
              </a:spcBef>
              <a:buClr>
                <a:schemeClr val="accent2"/>
              </a:buClr>
            </a:pPr>
            <a:r>
              <a:rPr lang="zh-CN" altLang="en-US" sz="2400" dirty="0"/>
              <a:t>帧定界</a:t>
            </a:r>
            <a:r>
              <a:rPr lang="zh-CN" altLang="en-US" sz="2400" dirty="0" smtClean="0"/>
              <a:t>（成帧</a:t>
            </a:r>
            <a:r>
              <a:rPr lang="en-US" altLang="zh-CN" sz="2400" dirty="0" smtClean="0"/>
              <a:t>/</a:t>
            </a:r>
            <a:r>
              <a:rPr lang="zh-CN" altLang="en-US" sz="2400" dirty="0" smtClean="0"/>
              <a:t>帧</a:t>
            </a:r>
            <a:r>
              <a:rPr lang="zh-CN" altLang="en-US" sz="2400" dirty="0"/>
              <a:t>同步）　</a:t>
            </a:r>
            <a:endParaRPr lang="zh-CN" altLang="en-US" sz="2400" dirty="0"/>
          </a:p>
          <a:p>
            <a:pPr marL="802005" lvl="1" indent="-438150" eaLnBrk="1" hangingPunct="1">
              <a:spcBef>
                <a:spcPts val="300"/>
              </a:spcBef>
              <a:buClr>
                <a:schemeClr val="accent2"/>
              </a:buClr>
            </a:pPr>
            <a:r>
              <a:rPr lang="zh-CN" altLang="en-US" sz="2400" dirty="0" smtClean="0"/>
              <a:t>流量控制</a:t>
            </a:r>
            <a:endParaRPr lang="zh-CN" altLang="en-US" sz="2400" dirty="0" smtClean="0"/>
          </a:p>
          <a:p>
            <a:pPr marL="802005" lvl="1" indent="-438150" eaLnBrk="1" hangingPunct="1">
              <a:spcBef>
                <a:spcPts val="300"/>
              </a:spcBef>
              <a:buClr>
                <a:schemeClr val="accent2"/>
              </a:buClr>
            </a:pPr>
            <a:r>
              <a:rPr lang="zh-CN" altLang="en-US" sz="2400" dirty="0" smtClean="0"/>
              <a:t>差错控制</a:t>
            </a:r>
            <a:endParaRPr lang="en-US" altLang="zh-CN" sz="2400" dirty="0" smtClean="0"/>
          </a:p>
          <a:p>
            <a:pPr marL="802005" lvl="1" indent="-438150" eaLnBrk="1" hangingPunct="1">
              <a:spcBef>
                <a:spcPts val="300"/>
              </a:spcBef>
              <a:buClr>
                <a:schemeClr val="accent2"/>
              </a:buClr>
            </a:pPr>
            <a:r>
              <a:rPr lang="zh-CN" altLang="en-US" sz="2400" dirty="0" smtClean="0"/>
              <a:t>数据区分：区分业务数据与控制信息</a:t>
            </a:r>
            <a:endParaRPr lang="en-US" altLang="zh-CN" sz="2400" dirty="0" smtClean="0"/>
          </a:p>
          <a:p>
            <a:pPr marL="802005" lvl="1" indent="-438150" eaLnBrk="1" hangingPunct="1">
              <a:spcBef>
                <a:spcPts val="300"/>
              </a:spcBef>
              <a:buClr>
                <a:schemeClr val="accent2"/>
              </a:buClr>
            </a:pPr>
            <a:r>
              <a:rPr lang="zh-CN" altLang="en-US" sz="2400" dirty="0" smtClean="0"/>
              <a:t>透明传输</a:t>
            </a:r>
            <a:endParaRPr lang="zh-CN" altLang="en-US" sz="2400" dirty="0"/>
          </a:p>
          <a:p>
            <a:pPr marL="802005" lvl="1" indent="-438150" eaLnBrk="1" hangingPunct="1">
              <a:spcBef>
                <a:spcPts val="300"/>
              </a:spcBef>
              <a:buClr>
                <a:schemeClr val="accent2"/>
              </a:buClr>
            </a:pPr>
            <a:r>
              <a:rPr lang="zh-CN" altLang="en-US" sz="2400" dirty="0" smtClean="0"/>
              <a:t>寻址 </a:t>
            </a:r>
            <a:endParaRPr lang="en-US" altLang="zh-CN" sz="2400" dirty="0" smtClean="0"/>
          </a:p>
          <a:p>
            <a:pPr marL="802005" lvl="1" indent="-438150" eaLnBrk="1" hangingPunct="1">
              <a:spcBef>
                <a:spcPts val="300"/>
              </a:spcBef>
              <a:buClr>
                <a:schemeClr val="accent2"/>
              </a:buClr>
            </a:pPr>
            <a:r>
              <a:rPr lang="zh-CN" altLang="en-US" sz="2400" dirty="0" smtClean="0"/>
              <a:t>介质访问控制</a:t>
            </a:r>
            <a:endParaRPr lang="zh-CN" altLang="en-US" sz="2400" dirty="0"/>
          </a:p>
          <a:p>
            <a:pPr lvl="1" eaLnBrk="1" hangingPunct="1">
              <a:buClr>
                <a:schemeClr val="tx2"/>
              </a:buClr>
              <a:buFont typeface="Wingdings" panose="05000000000000000000" pitchFamily="2" charset="2"/>
              <a:buChar char="Ø"/>
            </a:pPr>
            <a:endParaRPr lang="en-US" altLang="zh-CN" sz="2400" dirty="0" smtClean="0">
              <a:latin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3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1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3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1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1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1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31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15">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3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60350"/>
            <a:ext cx="7444680" cy="720725"/>
          </a:xfrm>
        </p:spPr>
        <p:txBody>
          <a:bodyPr/>
          <a:lstStyle/>
          <a:p>
            <a:r>
              <a:rPr lang="en-US" altLang="zh-CN" dirty="0" smtClean="0"/>
              <a:t>PPP</a:t>
            </a:r>
            <a:r>
              <a:rPr lang="zh-CN" altLang="en-US" dirty="0" smtClean="0"/>
              <a:t>工作状态迁移</a:t>
            </a:r>
            <a:endParaRPr lang="zh-CN" altLang="en-US" dirty="0"/>
          </a:p>
        </p:txBody>
      </p:sp>
      <p:graphicFrame>
        <p:nvGraphicFramePr>
          <p:cNvPr id="4" name="对象 3"/>
          <p:cNvGraphicFramePr>
            <a:graphicFrameLocks noChangeAspect="1"/>
          </p:cNvGraphicFramePr>
          <p:nvPr/>
        </p:nvGraphicFramePr>
        <p:xfrm>
          <a:off x="827584" y="1700808"/>
          <a:ext cx="8031041" cy="3528392"/>
        </p:xfrm>
        <a:graphic>
          <a:graphicData uri="http://schemas.openxmlformats.org/presentationml/2006/ole">
            <mc:AlternateContent xmlns:mc="http://schemas.openxmlformats.org/markup-compatibility/2006">
              <mc:Choice xmlns:v="urn:schemas-microsoft-com:vml" Requires="v">
                <p:oleObj spid="_x0000_s74772" name="Visio" r:id="rId1" imgW="2809240" imgH="1233805" progId="Visio.Drawing.15">
                  <p:embed/>
                </p:oleObj>
              </mc:Choice>
              <mc:Fallback>
                <p:oleObj name="Visio" r:id="rId1" imgW="2809240" imgH="1233805" progId="Visio.Drawing.15">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00808"/>
                        <a:ext cx="8031041" cy="3528392"/>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763689" y="278538"/>
            <a:ext cx="7200800" cy="539452"/>
          </a:xfrm>
        </p:spPr>
        <p:txBody>
          <a:bodyPr/>
          <a:lstStyle/>
          <a:p>
            <a:pPr eaLnBrk="1" hangingPunct="1"/>
            <a:r>
              <a:rPr lang="en-US" altLang="zh-CN" dirty="0" smtClean="0"/>
              <a:t>6.7 </a:t>
            </a:r>
            <a:r>
              <a:rPr lang="zh-CN" altLang="en-US" dirty="0" smtClean="0"/>
              <a:t>以太网</a:t>
            </a:r>
            <a:endParaRPr lang="zh-CN" altLang="en-US" dirty="0" smtClean="0"/>
          </a:p>
        </p:txBody>
      </p:sp>
      <p:sp>
        <p:nvSpPr>
          <p:cNvPr id="66563" name="Rectangle 3"/>
          <p:cNvSpPr>
            <a:spLocks noGrp="1" noChangeArrowheads="1"/>
          </p:cNvSpPr>
          <p:nvPr>
            <p:ph type="body" idx="1"/>
          </p:nvPr>
        </p:nvSpPr>
        <p:spPr>
          <a:xfrm>
            <a:off x="539750" y="1196974"/>
            <a:ext cx="7992690" cy="4464273"/>
          </a:xfrm>
        </p:spPr>
        <p:txBody>
          <a:bodyPr/>
          <a:lstStyle/>
          <a:p>
            <a:pPr eaLnBrk="1" hangingPunct="1"/>
            <a:r>
              <a:rPr lang="zh-CN" altLang="en-US" dirty="0" smtClean="0">
                <a:latin typeface="黑体" panose="02010609060101010101" pitchFamily="49" charset="-122"/>
                <a:ea typeface="黑体" panose="02010609060101010101" pitchFamily="49" charset="-122"/>
              </a:rPr>
              <a:t>以太网产生背景</a:t>
            </a:r>
            <a:endParaRPr lang="zh-CN" altLang="en-US" dirty="0" smtClean="0">
              <a:latin typeface="黑体" panose="02010609060101010101" pitchFamily="49" charset="-122"/>
              <a:ea typeface="黑体" panose="02010609060101010101" pitchFamily="49" charset="-122"/>
            </a:endParaRPr>
          </a:p>
          <a:p>
            <a:pPr marL="901700" lvl="1" indent="-444500" eaLnBrk="1" hangingPunct="1">
              <a:lnSpc>
                <a:spcPct val="120000"/>
              </a:lnSpc>
              <a:spcBef>
                <a:spcPts val="1800"/>
              </a:spcBef>
            </a:pPr>
            <a:r>
              <a:rPr lang="zh-CN" altLang="en-US" dirty="0" smtClean="0"/>
              <a:t>局域网诞生：</a:t>
            </a:r>
            <a:r>
              <a:rPr lang="en-US" altLang="zh-CN" dirty="0" smtClean="0"/>
              <a:t>20</a:t>
            </a:r>
            <a:r>
              <a:rPr lang="zh-CN" altLang="en-US" dirty="0" smtClean="0"/>
              <a:t>世纪</a:t>
            </a:r>
            <a:r>
              <a:rPr lang="en-US" altLang="zh-CN" dirty="0" smtClean="0"/>
              <a:t>80</a:t>
            </a:r>
            <a:r>
              <a:rPr lang="zh-CN" altLang="en-US" dirty="0" smtClean="0"/>
              <a:t>年代，微型机发展迅速，彼此需要近距离相互通信，共享资源；</a:t>
            </a:r>
            <a:endParaRPr lang="en-US" altLang="zh-CN" dirty="0" smtClean="0"/>
          </a:p>
          <a:p>
            <a:pPr marL="901700" lvl="1" indent="-444500" eaLnBrk="1" hangingPunct="1">
              <a:lnSpc>
                <a:spcPct val="120000"/>
              </a:lnSpc>
              <a:spcBef>
                <a:spcPts val="1800"/>
              </a:spcBef>
            </a:pPr>
            <a:r>
              <a:rPr lang="zh-CN" altLang="en-US" dirty="0"/>
              <a:t>局域网是一种将小区域内的各种通信设备互连在一起的通信网络。</a:t>
            </a:r>
            <a:endParaRPr lang="en-US" altLang="zh-CN" dirty="0"/>
          </a:p>
          <a:p>
            <a:pPr marL="901700" lvl="1" indent="-444500" eaLnBrk="1" hangingPunct="1">
              <a:lnSpc>
                <a:spcPct val="120000"/>
              </a:lnSpc>
              <a:spcBef>
                <a:spcPts val="1800"/>
              </a:spcBef>
            </a:pPr>
            <a:r>
              <a:rPr lang="zh-CN" altLang="en-US" dirty="0"/>
              <a:t>以太网是局域网的典型代表，当前几乎垄断了局域网市场。</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3" name="Group 1103"/>
          <p:cNvGrpSpPr/>
          <p:nvPr/>
        </p:nvGrpSpPr>
        <p:grpSpPr>
          <a:xfrm>
            <a:off x="683568" y="1303337"/>
            <a:ext cx="4114800" cy="4391025"/>
            <a:chOff x="324" y="1474"/>
            <a:chExt cx="2592" cy="2766"/>
          </a:xfrm>
        </p:grpSpPr>
        <p:sp>
          <p:nvSpPr>
            <p:cNvPr id="8194" name="Rectangle 1104"/>
            <p:cNvSpPr/>
            <p:nvPr/>
          </p:nvSpPr>
          <p:spPr>
            <a:xfrm>
              <a:off x="564" y="3894"/>
              <a:ext cx="0" cy="230"/>
            </a:xfrm>
            <a:prstGeom prst="rect">
              <a:avLst/>
            </a:prstGeom>
            <a:noFill/>
            <a:ln w="9525">
              <a:noFill/>
            </a:ln>
          </p:spPr>
          <p:txBody>
            <a:bodyPr wrap="none" lIns="0" tIns="0" rIns="0" bIns="0" anchor="t">
              <a:spAutoFit/>
            </a:bodyPr>
            <a:lstStyle/>
            <a:p>
              <a:pPr>
                <a:spcBef>
                  <a:spcPct val="0"/>
                </a:spcBef>
                <a:buClrTx/>
                <a:buFontTx/>
                <a:buNone/>
              </a:pPr>
              <a:endParaRPr lang="zh-CN" altLang="zh-CN" sz="2400" dirty="0">
                <a:solidFill>
                  <a:schemeClr val="tx1"/>
                </a:solidFill>
                <a:latin typeface="Times New Roman" panose="02020603050405020304" pitchFamily="18" charset="0"/>
                <a:ea typeface="宋体" panose="02010600030101010101" pitchFamily="2" charset="-122"/>
              </a:endParaRPr>
            </a:p>
          </p:txBody>
        </p:sp>
        <p:sp>
          <p:nvSpPr>
            <p:cNvPr id="8195" name="Rectangle 1105"/>
            <p:cNvSpPr/>
            <p:nvPr/>
          </p:nvSpPr>
          <p:spPr>
            <a:xfrm>
              <a:off x="324" y="1474"/>
              <a:ext cx="151" cy="230"/>
            </a:xfrm>
            <a:prstGeom prst="rect">
              <a:avLst/>
            </a:prstGeom>
            <a:noFill/>
            <a:ln w="9525">
              <a:noFill/>
            </a:ln>
          </p:spPr>
          <p:txBody>
            <a:bodyPr wrap="none" lIns="0" tIns="0" rIns="0" bIns="0" anchor="t">
              <a:spAutoFit/>
            </a:bodyPr>
            <a:lstStyle/>
            <a:p>
              <a:pPr>
                <a:spcBef>
                  <a:spcPct val="0"/>
                </a:spcBef>
                <a:buClrTx/>
                <a:buFontTx/>
                <a:buNone/>
              </a:pPr>
              <a:r>
                <a:rPr lang="en-US" altLang="zh-CN" sz="2400" dirty="0">
                  <a:solidFill>
                    <a:schemeClr val="tx1"/>
                  </a:solidFill>
                  <a:latin typeface="Wingdings" panose="05000000000000000000" pitchFamily="2" charset="2"/>
                  <a:ea typeface="宋体" panose="02010600030101010101" pitchFamily="2" charset="-122"/>
                </a:rPr>
                <a:t>ü</a:t>
              </a:r>
              <a:endParaRPr lang="en-US" altLang="zh-CN" sz="2400" dirty="0">
                <a:solidFill>
                  <a:schemeClr val="tx1"/>
                </a:solidFill>
                <a:latin typeface="Times New Roman" panose="02020603050405020304" pitchFamily="18" charset="0"/>
                <a:ea typeface="宋体" panose="02010600030101010101" pitchFamily="2" charset="-122"/>
              </a:endParaRPr>
            </a:p>
          </p:txBody>
        </p:sp>
        <p:sp>
          <p:nvSpPr>
            <p:cNvPr id="8196" name="Rectangle 1106"/>
            <p:cNvSpPr/>
            <p:nvPr/>
          </p:nvSpPr>
          <p:spPr>
            <a:xfrm>
              <a:off x="612" y="1480"/>
              <a:ext cx="960" cy="230"/>
            </a:xfrm>
            <a:prstGeom prst="rect">
              <a:avLst/>
            </a:prstGeom>
            <a:noFill/>
            <a:ln w="9525">
              <a:noFill/>
            </a:ln>
          </p:spPr>
          <p:txBody>
            <a:bodyPr wrap="none" lIns="0" tIns="0" rIns="0" bIns="0" anchor="t">
              <a:spAutoFit/>
            </a:bodyPr>
            <a:lstStyle/>
            <a:p>
              <a:pPr>
                <a:spcBef>
                  <a:spcPct val="0"/>
                </a:spcBef>
                <a:buClrTx/>
                <a:buFontTx/>
                <a:buNone/>
              </a:pPr>
              <a:r>
                <a:rPr lang="zh-CN" altLang="en-US" sz="2400" dirty="0">
                  <a:solidFill>
                    <a:schemeClr val="tx1"/>
                  </a:solidFill>
                  <a:latin typeface="宋体" panose="02010600030101010101" pitchFamily="2" charset="-122"/>
                  <a:ea typeface="宋体" panose="02010600030101010101" pitchFamily="2" charset="-122"/>
                </a:rPr>
                <a:t>覆盖范围小</a:t>
              </a: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8197" name="Rectangle 1107"/>
            <p:cNvSpPr/>
            <p:nvPr/>
          </p:nvSpPr>
          <p:spPr>
            <a:xfrm>
              <a:off x="612" y="1702"/>
              <a:ext cx="2112" cy="230"/>
            </a:xfrm>
            <a:prstGeom prst="rect">
              <a:avLst/>
            </a:prstGeom>
            <a:noFill/>
            <a:ln w="9525">
              <a:noFill/>
            </a:ln>
          </p:spPr>
          <p:txBody>
            <a:bodyPr wrap="none" lIns="0" tIns="0" rIns="0" bIns="0" anchor="t">
              <a:spAutoFit/>
            </a:bodyPr>
            <a:lstStyle/>
            <a:p>
              <a:pPr>
                <a:spcBef>
                  <a:spcPct val="0"/>
                </a:spcBef>
                <a:buClrTx/>
                <a:buFontTx/>
                <a:buNone/>
              </a:pPr>
              <a:r>
                <a:rPr lang="zh-CN" altLang="en-US" sz="2400" dirty="0">
                  <a:solidFill>
                    <a:schemeClr val="tx1"/>
                  </a:solidFill>
                  <a:latin typeface="宋体" panose="02010600030101010101" pitchFamily="2" charset="-122"/>
                  <a:ea typeface="宋体" panose="02010600030101010101" pitchFamily="2" charset="-122"/>
                </a:rPr>
                <a:t>房间、建筑物、园区范围</a:t>
              </a: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8198" name="Rectangle 1108"/>
            <p:cNvSpPr/>
            <p:nvPr/>
          </p:nvSpPr>
          <p:spPr>
            <a:xfrm>
              <a:off x="604" y="1932"/>
              <a:ext cx="576" cy="230"/>
            </a:xfrm>
            <a:prstGeom prst="rect">
              <a:avLst/>
            </a:prstGeom>
            <a:noFill/>
            <a:ln w="9525">
              <a:noFill/>
            </a:ln>
          </p:spPr>
          <p:txBody>
            <a:bodyPr wrap="none" lIns="0" tIns="0" rIns="0" bIns="0" anchor="t">
              <a:spAutoFit/>
            </a:bodyPr>
            <a:lstStyle/>
            <a:p>
              <a:pPr>
                <a:spcBef>
                  <a:spcPct val="0"/>
                </a:spcBef>
                <a:buClrTx/>
                <a:buFontTx/>
                <a:buNone/>
              </a:pPr>
              <a:r>
                <a:rPr lang="zh-CN" altLang="en-US" sz="2400" dirty="0">
                  <a:solidFill>
                    <a:schemeClr val="tx1"/>
                  </a:solidFill>
                  <a:latin typeface="宋体" panose="02010600030101010101" pitchFamily="2" charset="-122"/>
                  <a:ea typeface="宋体" panose="02010600030101010101" pitchFamily="2" charset="-122"/>
                </a:rPr>
                <a:t>距离≤</a:t>
              </a: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8199" name="Rectangle 1109"/>
            <p:cNvSpPr/>
            <p:nvPr/>
          </p:nvSpPr>
          <p:spPr>
            <a:xfrm>
              <a:off x="1186" y="1906"/>
              <a:ext cx="210" cy="230"/>
            </a:xfrm>
            <a:prstGeom prst="rect">
              <a:avLst/>
            </a:prstGeom>
            <a:noFill/>
            <a:ln w="9525">
              <a:noFill/>
            </a:ln>
          </p:spPr>
          <p:txBody>
            <a:bodyPr wrap="none" lIns="0" tIns="0" rIns="0" bIns="0" anchor="t">
              <a:spAutoFit/>
            </a:bodyPr>
            <a:lstStyle/>
            <a:p>
              <a:pPr>
                <a:spcBef>
                  <a:spcPct val="0"/>
                </a:spcBef>
                <a:buClrTx/>
                <a:buFontTx/>
                <a:buNone/>
              </a:pPr>
              <a:r>
                <a:rPr lang="en-US" altLang="zh-CN" sz="2400" dirty="0">
                  <a:solidFill>
                    <a:schemeClr val="tx1"/>
                  </a:solidFill>
                  <a:latin typeface="Tahoma" panose="020B0604030504040204" pitchFamily="34" charset="0"/>
                  <a:ea typeface="宋体" panose="02010600030101010101" pitchFamily="2" charset="-122"/>
                </a:rPr>
                <a:t>25</a:t>
              </a:r>
              <a:endParaRPr lang="en-US" altLang="zh-CN" sz="2400" dirty="0">
                <a:solidFill>
                  <a:schemeClr val="tx1"/>
                </a:solidFill>
                <a:latin typeface="Times New Roman" panose="02020603050405020304" pitchFamily="18" charset="0"/>
                <a:ea typeface="宋体" panose="02010600030101010101" pitchFamily="2" charset="-122"/>
              </a:endParaRPr>
            </a:p>
          </p:txBody>
        </p:sp>
        <p:sp>
          <p:nvSpPr>
            <p:cNvPr id="8200" name="Rectangle 1110"/>
            <p:cNvSpPr/>
            <p:nvPr/>
          </p:nvSpPr>
          <p:spPr>
            <a:xfrm>
              <a:off x="1430" y="1906"/>
              <a:ext cx="257" cy="230"/>
            </a:xfrm>
            <a:prstGeom prst="rect">
              <a:avLst/>
            </a:prstGeom>
            <a:noFill/>
            <a:ln w="9525">
              <a:noFill/>
            </a:ln>
          </p:spPr>
          <p:txBody>
            <a:bodyPr wrap="none" lIns="0" tIns="0" rIns="0" bIns="0" anchor="t">
              <a:spAutoFit/>
            </a:bodyPr>
            <a:lstStyle/>
            <a:p>
              <a:pPr>
                <a:spcBef>
                  <a:spcPct val="0"/>
                </a:spcBef>
                <a:buClrTx/>
                <a:buFontTx/>
                <a:buNone/>
              </a:pPr>
              <a:r>
                <a:rPr lang="en-US" altLang="zh-CN" sz="2400" dirty="0">
                  <a:solidFill>
                    <a:schemeClr val="tx1"/>
                  </a:solidFill>
                  <a:latin typeface="Tahoma" panose="020B0604030504040204" pitchFamily="34" charset="0"/>
                  <a:ea typeface="宋体" panose="02010600030101010101" pitchFamily="2" charset="-122"/>
                </a:rPr>
                <a:t>km</a:t>
              </a:r>
              <a:endParaRPr lang="en-US" altLang="zh-CN" sz="2400" dirty="0">
                <a:solidFill>
                  <a:schemeClr val="tx1"/>
                </a:solidFill>
                <a:latin typeface="Times New Roman" panose="02020603050405020304" pitchFamily="18" charset="0"/>
                <a:ea typeface="宋体" panose="02010600030101010101" pitchFamily="2" charset="-122"/>
              </a:endParaRPr>
            </a:p>
          </p:txBody>
        </p:sp>
        <p:sp>
          <p:nvSpPr>
            <p:cNvPr id="8201" name="Rectangle 1111"/>
            <p:cNvSpPr/>
            <p:nvPr/>
          </p:nvSpPr>
          <p:spPr>
            <a:xfrm>
              <a:off x="324" y="2164"/>
              <a:ext cx="151" cy="230"/>
            </a:xfrm>
            <a:prstGeom prst="rect">
              <a:avLst/>
            </a:prstGeom>
            <a:noFill/>
            <a:ln w="9525">
              <a:noFill/>
            </a:ln>
          </p:spPr>
          <p:txBody>
            <a:bodyPr wrap="none" lIns="0" tIns="0" rIns="0" bIns="0" anchor="t">
              <a:spAutoFit/>
            </a:bodyPr>
            <a:lstStyle/>
            <a:p>
              <a:pPr>
                <a:spcBef>
                  <a:spcPct val="0"/>
                </a:spcBef>
                <a:buClrTx/>
                <a:buFontTx/>
                <a:buNone/>
              </a:pPr>
              <a:r>
                <a:rPr lang="en-US" altLang="zh-CN" sz="2400" dirty="0">
                  <a:solidFill>
                    <a:schemeClr val="tx1"/>
                  </a:solidFill>
                  <a:latin typeface="Wingdings" panose="05000000000000000000" pitchFamily="2" charset="2"/>
                  <a:ea typeface="宋体" panose="02010600030101010101" pitchFamily="2" charset="-122"/>
                </a:rPr>
                <a:t>ü</a:t>
              </a:r>
              <a:endParaRPr lang="en-US" altLang="zh-CN" sz="2400" dirty="0">
                <a:solidFill>
                  <a:schemeClr val="tx1"/>
                </a:solidFill>
                <a:latin typeface="Times New Roman" panose="02020603050405020304" pitchFamily="18" charset="0"/>
                <a:ea typeface="宋体" panose="02010600030101010101" pitchFamily="2" charset="-122"/>
              </a:endParaRPr>
            </a:p>
          </p:txBody>
        </p:sp>
        <p:sp>
          <p:nvSpPr>
            <p:cNvPr id="8202" name="Rectangle 1112"/>
            <p:cNvSpPr/>
            <p:nvPr/>
          </p:nvSpPr>
          <p:spPr>
            <a:xfrm>
              <a:off x="612" y="2170"/>
              <a:ext cx="960" cy="230"/>
            </a:xfrm>
            <a:prstGeom prst="rect">
              <a:avLst/>
            </a:prstGeom>
            <a:noFill/>
            <a:ln w="9525">
              <a:noFill/>
            </a:ln>
          </p:spPr>
          <p:txBody>
            <a:bodyPr wrap="none" lIns="0" tIns="0" rIns="0" bIns="0" anchor="t">
              <a:spAutoFit/>
            </a:bodyPr>
            <a:lstStyle/>
            <a:p>
              <a:pPr>
                <a:spcBef>
                  <a:spcPct val="0"/>
                </a:spcBef>
                <a:buClrTx/>
                <a:buFontTx/>
                <a:buNone/>
              </a:pPr>
              <a:r>
                <a:rPr lang="zh-CN" altLang="en-US" sz="2400" dirty="0">
                  <a:solidFill>
                    <a:schemeClr val="tx1"/>
                  </a:solidFill>
                  <a:latin typeface="宋体" panose="02010600030101010101" pitchFamily="2" charset="-122"/>
                  <a:ea typeface="宋体" panose="02010600030101010101" pitchFamily="2" charset="-122"/>
                </a:rPr>
                <a:t>高传输速率</a:t>
              </a: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8203" name="Rectangle 1113"/>
            <p:cNvSpPr/>
            <p:nvPr/>
          </p:nvSpPr>
          <p:spPr>
            <a:xfrm>
              <a:off x="612" y="2366"/>
              <a:ext cx="210" cy="230"/>
            </a:xfrm>
            <a:prstGeom prst="rect">
              <a:avLst/>
            </a:prstGeom>
            <a:noFill/>
            <a:ln w="9525">
              <a:noFill/>
            </a:ln>
          </p:spPr>
          <p:txBody>
            <a:bodyPr wrap="none" lIns="0" tIns="0" rIns="0" bIns="0" anchor="t">
              <a:spAutoFit/>
            </a:bodyPr>
            <a:lstStyle/>
            <a:p>
              <a:pPr>
                <a:spcBef>
                  <a:spcPct val="0"/>
                </a:spcBef>
                <a:buClrTx/>
                <a:buFontTx/>
                <a:buNone/>
              </a:pPr>
              <a:r>
                <a:rPr lang="en-US" altLang="zh-CN" sz="2400" dirty="0">
                  <a:solidFill>
                    <a:schemeClr val="tx1"/>
                  </a:solidFill>
                  <a:latin typeface="Tahoma" panose="020B0604030504040204" pitchFamily="34" charset="0"/>
                  <a:ea typeface="宋体" panose="02010600030101010101" pitchFamily="2" charset="-122"/>
                </a:rPr>
                <a:t>10</a:t>
              </a:r>
              <a:endParaRPr lang="en-US" altLang="zh-CN" sz="2400" dirty="0">
                <a:solidFill>
                  <a:schemeClr val="tx1"/>
                </a:solidFill>
                <a:latin typeface="Times New Roman" panose="02020603050405020304" pitchFamily="18" charset="0"/>
                <a:ea typeface="宋体" panose="02010600030101010101" pitchFamily="2" charset="-122"/>
              </a:endParaRPr>
            </a:p>
          </p:txBody>
        </p:sp>
        <p:sp>
          <p:nvSpPr>
            <p:cNvPr id="8204" name="Rectangle 1114"/>
            <p:cNvSpPr/>
            <p:nvPr/>
          </p:nvSpPr>
          <p:spPr>
            <a:xfrm>
              <a:off x="856" y="2366"/>
              <a:ext cx="446" cy="230"/>
            </a:xfrm>
            <a:prstGeom prst="rect">
              <a:avLst/>
            </a:prstGeom>
            <a:noFill/>
            <a:ln w="9525">
              <a:noFill/>
            </a:ln>
          </p:spPr>
          <p:txBody>
            <a:bodyPr wrap="none" lIns="0" tIns="0" rIns="0" bIns="0" anchor="t">
              <a:spAutoFit/>
            </a:bodyPr>
            <a:lstStyle/>
            <a:p>
              <a:pPr>
                <a:spcBef>
                  <a:spcPct val="0"/>
                </a:spcBef>
                <a:buClrTx/>
                <a:buFontTx/>
                <a:buNone/>
              </a:pPr>
              <a:r>
                <a:rPr lang="en-US" altLang="zh-CN" sz="2400" dirty="0">
                  <a:solidFill>
                    <a:schemeClr val="tx1"/>
                  </a:solidFill>
                  <a:latin typeface="Tahoma" panose="020B0604030504040204" pitchFamily="34" charset="0"/>
                  <a:ea typeface="宋体" panose="02010600030101010101" pitchFamily="2" charset="-122"/>
                </a:rPr>
                <a:t>Mbps</a:t>
              </a:r>
              <a:endParaRPr lang="en-US" altLang="zh-CN" sz="2400" dirty="0">
                <a:solidFill>
                  <a:schemeClr val="tx1"/>
                </a:solidFill>
                <a:latin typeface="Times New Roman" panose="02020603050405020304" pitchFamily="18" charset="0"/>
                <a:ea typeface="宋体" panose="02010600030101010101" pitchFamily="2" charset="-122"/>
              </a:endParaRPr>
            </a:p>
          </p:txBody>
        </p:sp>
        <p:sp>
          <p:nvSpPr>
            <p:cNvPr id="8205" name="Rectangle 1115"/>
            <p:cNvSpPr/>
            <p:nvPr/>
          </p:nvSpPr>
          <p:spPr>
            <a:xfrm>
              <a:off x="1368" y="2392"/>
              <a:ext cx="193" cy="230"/>
            </a:xfrm>
            <a:prstGeom prst="rect">
              <a:avLst/>
            </a:prstGeom>
            <a:noFill/>
            <a:ln w="9525">
              <a:noFill/>
            </a:ln>
          </p:spPr>
          <p:txBody>
            <a:bodyPr wrap="none" lIns="0" tIns="0" rIns="0" bIns="0" anchor="t">
              <a:spAutoFit/>
            </a:bodyPr>
            <a:lstStyle/>
            <a:p>
              <a:pPr>
                <a:spcBef>
                  <a:spcPct val="0"/>
                </a:spcBef>
                <a:buClrTx/>
                <a:buFontTx/>
                <a:buNone/>
              </a:pPr>
              <a:r>
                <a:rPr lang="zh-CN" altLang="en-US" sz="2400" dirty="0">
                  <a:solidFill>
                    <a:schemeClr val="tx1"/>
                  </a:solidFill>
                  <a:latin typeface="宋体" panose="02010600030101010101" pitchFamily="2" charset="-122"/>
                  <a:ea typeface="宋体" panose="02010600030101010101" pitchFamily="2" charset="-122"/>
                </a:rPr>
                <a:t>～</a:t>
              </a: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8206" name="Rectangle 1116"/>
            <p:cNvSpPr/>
            <p:nvPr/>
          </p:nvSpPr>
          <p:spPr>
            <a:xfrm>
              <a:off x="1562" y="2366"/>
              <a:ext cx="1133" cy="233"/>
            </a:xfrm>
            <a:prstGeom prst="rect">
              <a:avLst/>
            </a:prstGeom>
            <a:noFill/>
            <a:ln w="9525">
              <a:noFill/>
            </a:ln>
          </p:spPr>
          <p:txBody>
            <a:bodyPr wrap="none" lIns="0" tIns="0" rIns="0" bIns="0" anchor="t">
              <a:spAutoFit/>
            </a:bodyPr>
            <a:lstStyle/>
            <a:p>
              <a:pPr>
                <a:spcBef>
                  <a:spcPct val="0"/>
                </a:spcBef>
                <a:buClrTx/>
                <a:buFontTx/>
                <a:buNone/>
              </a:pPr>
              <a:r>
                <a:rPr lang="en-US" altLang="zh-CN" sz="2400" dirty="0" smtClean="0">
                  <a:solidFill>
                    <a:schemeClr val="tx1"/>
                  </a:solidFill>
                  <a:latin typeface="Tahoma" panose="020B0604030504040204" pitchFamily="34" charset="0"/>
                  <a:ea typeface="宋体" panose="02010600030101010101" pitchFamily="2" charset="-122"/>
                </a:rPr>
                <a:t>10000Mbps</a:t>
              </a:r>
              <a:endParaRPr lang="en-US" altLang="zh-CN" sz="2400" dirty="0">
                <a:solidFill>
                  <a:schemeClr val="tx1"/>
                </a:solidFill>
                <a:latin typeface="Times New Roman" panose="02020603050405020304" pitchFamily="18" charset="0"/>
                <a:ea typeface="宋体" panose="02010600030101010101" pitchFamily="2" charset="-122"/>
              </a:endParaRPr>
            </a:p>
          </p:txBody>
        </p:sp>
        <p:sp>
          <p:nvSpPr>
            <p:cNvPr id="8207" name="Rectangle 1117"/>
            <p:cNvSpPr/>
            <p:nvPr/>
          </p:nvSpPr>
          <p:spPr>
            <a:xfrm>
              <a:off x="324" y="2624"/>
              <a:ext cx="151" cy="230"/>
            </a:xfrm>
            <a:prstGeom prst="rect">
              <a:avLst/>
            </a:prstGeom>
            <a:noFill/>
            <a:ln w="9525">
              <a:noFill/>
            </a:ln>
          </p:spPr>
          <p:txBody>
            <a:bodyPr wrap="none" lIns="0" tIns="0" rIns="0" bIns="0" anchor="t">
              <a:spAutoFit/>
            </a:bodyPr>
            <a:lstStyle/>
            <a:p>
              <a:pPr>
                <a:spcBef>
                  <a:spcPct val="0"/>
                </a:spcBef>
                <a:buClrTx/>
                <a:buFontTx/>
                <a:buNone/>
              </a:pPr>
              <a:r>
                <a:rPr lang="en-US" altLang="zh-CN" sz="2400" dirty="0">
                  <a:solidFill>
                    <a:schemeClr val="tx1"/>
                  </a:solidFill>
                  <a:latin typeface="Wingdings" panose="05000000000000000000" pitchFamily="2" charset="2"/>
                  <a:ea typeface="宋体" panose="02010600030101010101" pitchFamily="2" charset="-122"/>
                </a:rPr>
                <a:t>ü</a:t>
              </a:r>
              <a:endParaRPr lang="en-US" altLang="zh-CN" sz="2400" dirty="0">
                <a:solidFill>
                  <a:schemeClr val="tx1"/>
                </a:solidFill>
                <a:latin typeface="Times New Roman" panose="02020603050405020304" pitchFamily="18" charset="0"/>
                <a:ea typeface="宋体" panose="02010600030101010101" pitchFamily="2" charset="-122"/>
              </a:endParaRPr>
            </a:p>
          </p:txBody>
        </p:sp>
        <p:sp>
          <p:nvSpPr>
            <p:cNvPr id="8208" name="Rectangle 1118"/>
            <p:cNvSpPr/>
            <p:nvPr/>
          </p:nvSpPr>
          <p:spPr>
            <a:xfrm>
              <a:off x="612" y="2630"/>
              <a:ext cx="768" cy="230"/>
            </a:xfrm>
            <a:prstGeom prst="rect">
              <a:avLst/>
            </a:prstGeom>
            <a:noFill/>
            <a:ln w="9525">
              <a:noFill/>
            </a:ln>
          </p:spPr>
          <p:txBody>
            <a:bodyPr wrap="none" lIns="0" tIns="0" rIns="0" bIns="0" anchor="t">
              <a:spAutoFit/>
            </a:bodyPr>
            <a:lstStyle/>
            <a:p>
              <a:pPr>
                <a:spcBef>
                  <a:spcPct val="0"/>
                </a:spcBef>
                <a:buClrTx/>
                <a:buFontTx/>
                <a:buNone/>
              </a:pPr>
              <a:r>
                <a:rPr lang="zh-CN" altLang="en-US" sz="2400" dirty="0">
                  <a:solidFill>
                    <a:schemeClr val="tx1"/>
                  </a:solidFill>
                  <a:latin typeface="宋体" panose="02010600030101010101" pitchFamily="2" charset="-122"/>
                  <a:ea typeface="宋体" panose="02010600030101010101" pitchFamily="2" charset="-122"/>
                </a:rPr>
                <a:t>低误码率</a:t>
              </a: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8209" name="Rectangle 1119"/>
            <p:cNvSpPr/>
            <p:nvPr/>
          </p:nvSpPr>
          <p:spPr>
            <a:xfrm>
              <a:off x="612" y="2826"/>
              <a:ext cx="210" cy="230"/>
            </a:xfrm>
            <a:prstGeom prst="rect">
              <a:avLst/>
            </a:prstGeom>
            <a:noFill/>
            <a:ln w="9525">
              <a:noFill/>
            </a:ln>
          </p:spPr>
          <p:txBody>
            <a:bodyPr wrap="none" lIns="0" tIns="0" rIns="0" bIns="0" anchor="t">
              <a:spAutoFit/>
            </a:bodyPr>
            <a:lstStyle/>
            <a:p>
              <a:pPr>
                <a:spcBef>
                  <a:spcPct val="0"/>
                </a:spcBef>
                <a:buClrTx/>
                <a:buFontTx/>
                <a:buNone/>
              </a:pPr>
              <a:r>
                <a:rPr lang="en-US" altLang="zh-CN" sz="2400" dirty="0">
                  <a:solidFill>
                    <a:schemeClr val="tx1"/>
                  </a:solidFill>
                  <a:latin typeface="Tahoma" panose="020B0604030504040204" pitchFamily="34" charset="0"/>
                  <a:ea typeface="宋体" panose="02010600030101010101" pitchFamily="2" charset="-122"/>
                </a:rPr>
                <a:t>10</a:t>
              </a:r>
              <a:endParaRPr lang="en-US" altLang="zh-CN" sz="2400" dirty="0">
                <a:solidFill>
                  <a:schemeClr val="tx1"/>
                </a:solidFill>
                <a:latin typeface="Times New Roman" panose="02020603050405020304" pitchFamily="18" charset="0"/>
                <a:ea typeface="宋体" panose="02010600030101010101" pitchFamily="2" charset="-122"/>
              </a:endParaRPr>
            </a:p>
          </p:txBody>
        </p:sp>
        <p:sp>
          <p:nvSpPr>
            <p:cNvPr id="8210" name="Rectangle 1120"/>
            <p:cNvSpPr/>
            <p:nvPr/>
          </p:nvSpPr>
          <p:spPr>
            <a:xfrm>
              <a:off x="856" y="2834"/>
              <a:ext cx="47" cy="154"/>
            </a:xfrm>
            <a:prstGeom prst="rect">
              <a:avLst/>
            </a:prstGeom>
            <a:noFill/>
            <a:ln w="9525">
              <a:noFill/>
            </a:ln>
          </p:spPr>
          <p:txBody>
            <a:bodyPr wrap="none" lIns="0" tIns="0" rIns="0" bIns="0" anchor="t">
              <a:spAutoFit/>
            </a:bodyPr>
            <a:lstStyle/>
            <a:p>
              <a:pPr>
                <a:spcBef>
                  <a:spcPct val="0"/>
                </a:spcBef>
                <a:buClrTx/>
                <a:buFontTx/>
                <a:buNone/>
              </a:pPr>
              <a:r>
                <a:rPr lang="en-US" altLang="zh-CN" sz="1600" dirty="0">
                  <a:solidFill>
                    <a:schemeClr val="tx1"/>
                  </a:solidFill>
                  <a:latin typeface="Tahoma" panose="020B0604030504040204" pitchFamily="34" charset="0"/>
                  <a:ea typeface="宋体" panose="02010600030101010101" pitchFamily="2" charset="-122"/>
                </a:rPr>
                <a:t>-</a:t>
              </a:r>
              <a:endParaRPr lang="en-US" altLang="zh-CN" sz="2400" dirty="0">
                <a:solidFill>
                  <a:schemeClr val="tx1"/>
                </a:solidFill>
                <a:latin typeface="Times New Roman" panose="02020603050405020304" pitchFamily="18" charset="0"/>
                <a:ea typeface="宋体" panose="02010600030101010101" pitchFamily="2" charset="-122"/>
              </a:endParaRPr>
            </a:p>
          </p:txBody>
        </p:sp>
        <p:sp>
          <p:nvSpPr>
            <p:cNvPr id="8211" name="Rectangle 1121"/>
            <p:cNvSpPr/>
            <p:nvPr/>
          </p:nvSpPr>
          <p:spPr>
            <a:xfrm>
              <a:off x="912" y="2834"/>
              <a:ext cx="70" cy="154"/>
            </a:xfrm>
            <a:prstGeom prst="rect">
              <a:avLst/>
            </a:prstGeom>
            <a:noFill/>
            <a:ln w="9525">
              <a:noFill/>
            </a:ln>
          </p:spPr>
          <p:txBody>
            <a:bodyPr wrap="none" lIns="0" tIns="0" rIns="0" bIns="0" anchor="t">
              <a:spAutoFit/>
            </a:bodyPr>
            <a:lstStyle/>
            <a:p>
              <a:pPr>
                <a:spcBef>
                  <a:spcPct val="0"/>
                </a:spcBef>
                <a:buClrTx/>
                <a:buFontTx/>
                <a:buNone/>
              </a:pPr>
              <a:r>
                <a:rPr lang="en-US" altLang="zh-CN" sz="1600" dirty="0">
                  <a:solidFill>
                    <a:schemeClr val="tx1"/>
                  </a:solidFill>
                  <a:latin typeface="Tahoma" panose="020B0604030504040204" pitchFamily="34" charset="0"/>
                  <a:ea typeface="宋体" panose="02010600030101010101" pitchFamily="2" charset="-122"/>
                </a:rPr>
                <a:t>8</a:t>
              </a:r>
              <a:endParaRPr lang="en-US" altLang="zh-CN" sz="2400" dirty="0">
                <a:solidFill>
                  <a:schemeClr val="tx1"/>
                </a:solidFill>
                <a:latin typeface="Times New Roman" panose="02020603050405020304" pitchFamily="18" charset="0"/>
                <a:ea typeface="宋体" panose="02010600030101010101" pitchFamily="2" charset="-122"/>
              </a:endParaRPr>
            </a:p>
          </p:txBody>
        </p:sp>
        <p:sp>
          <p:nvSpPr>
            <p:cNvPr id="8212" name="Rectangle 1122"/>
            <p:cNvSpPr/>
            <p:nvPr/>
          </p:nvSpPr>
          <p:spPr>
            <a:xfrm>
              <a:off x="1050" y="2852"/>
              <a:ext cx="193" cy="230"/>
            </a:xfrm>
            <a:prstGeom prst="rect">
              <a:avLst/>
            </a:prstGeom>
            <a:noFill/>
            <a:ln w="9525">
              <a:noFill/>
            </a:ln>
          </p:spPr>
          <p:txBody>
            <a:bodyPr wrap="none" lIns="0" tIns="0" rIns="0" bIns="0" anchor="t">
              <a:spAutoFit/>
            </a:bodyPr>
            <a:lstStyle/>
            <a:p>
              <a:pPr>
                <a:spcBef>
                  <a:spcPct val="0"/>
                </a:spcBef>
                <a:buClrTx/>
                <a:buFontTx/>
                <a:buNone/>
              </a:pPr>
              <a:r>
                <a:rPr lang="zh-CN" altLang="en-US" sz="2400" dirty="0">
                  <a:solidFill>
                    <a:schemeClr val="tx1"/>
                  </a:solidFill>
                  <a:latin typeface="宋体" panose="02010600030101010101" pitchFamily="2" charset="-122"/>
                  <a:ea typeface="宋体" panose="02010600030101010101" pitchFamily="2" charset="-122"/>
                </a:rPr>
                <a:t>～</a:t>
              </a: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8213" name="Rectangle 1123"/>
            <p:cNvSpPr/>
            <p:nvPr/>
          </p:nvSpPr>
          <p:spPr>
            <a:xfrm>
              <a:off x="1300" y="2826"/>
              <a:ext cx="210" cy="230"/>
            </a:xfrm>
            <a:prstGeom prst="rect">
              <a:avLst/>
            </a:prstGeom>
            <a:noFill/>
            <a:ln w="9525">
              <a:noFill/>
            </a:ln>
          </p:spPr>
          <p:txBody>
            <a:bodyPr wrap="none" lIns="0" tIns="0" rIns="0" bIns="0" anchor="t">
              <a:spAutoFit/>
            </a:bodyPr>
            <a:lstStyle/>
            <a:p>
              <a:pPr>
                <a:spcBef>
                  <a:spcPct val="0"/>
                </a:spcBef>
                <a:buClrTx/>
                <a:buFontTx/>
                <a:buNone/>
              </a:pPr>
              <a:r>
                <a:rPr lang="en-US" altLang="zh-CN" sz="2400" dirty="0">
                  <a:solidFill>
                    <a:schemeClr val="tx1"/>
                  </a:solidFill>
                  <a:latin typeface="Tahoma" panose="020B0604030504040204" pitchFamily="34" charset="0"/>
                  <a:ea typeface="宋体" panose="02010600030101010101" pitchFamily="2" charset="-122"/>
                </a:rPr>
                <a:t>10</a:t>
              </a:r>
              <a:endParaRPr lang="en-US" altLang="zh-CN" sz="2400" dirty="0">
                <a:solidFill>
                  <a:schemeClr val="tx1"/>
                </a:solidFill>
                <a:latin typeface="Times New Roman" panose="02020603050405020304" pitchFamily="18" charset="0"/>
                <a:ea typeface="宋体" panose="02010600030101010101" pitchFamily="2" charset="-122"/>
              </a:endParaRPr>
            </a:p>
          </p:txBody>
        </p:sp>
        <p:sp>
          <p:nvSpPr>
            <p:cNvPr id="8214" name="Rectangle 1124"/>
            <p:cNvSpPr/>
            <p:nvPr/>
          </p:nvSpPr>
          <p:spPr>
            <a:xfrm>
              <a:off x="1544" y="2834"/>
              <a:ext cx="47" cy="154"/>
            </a:xfrm>
            <a:prstGeom prst="rect">
              <a:avLst/>
            </a:prstGeom>
            <a:noFill/>
            <a:ln w="9525">
              <a:noFill/>
            </a:ln>
          </p:spPr>
          <p:txBody>
            <a:bodyPr wrap="none" lIns="0" tIns="0" rIns="0" bIns="0" anchor="t">
              <a:spAutoFit/>
            </a:bodyPr>
            <a:lstStyle/>
            <a:p>
              <a:pPr>
                <a:spcBef>
                  <a:spcPct val="0"/>
                </a:spcBef>
                <a:buClrTx/>
                <a:buFontTx/>
                <a:buNone/>
              </a:pPr>
              <a:r>
                <a:rPr lang="en-US" altLang="zh-CN" sz="1600" dirty="0">
                  <a:solidFill>
                    <a:schemeClr val="tx1"/>
                  </a:solidFill>
                  <a:latin typeface="Tahoma" panose="020B0604030504040204" pitchFamily="34" charset="0"/>
                  <a:ea typeface="宋体" panose="02010600030101010101" pitchFamily="2" charset="-122"/>
                </a:rPr>
                <a:t>-</a:t>
              </a:r>
              <a:endParaRPr lang="en-US" altLang="zh-CN" sz="2400" dirty="0">
                <a:solidFill>
                  <a:schemeClr val="tx1"/>
                </a:solidFill>
                <a:latin typeface="Times New Roman" panose="02020603050405020304" pitchFamily="18" charset="0"/>
                <a:ea typeface="宋体" panose="02010600030101010101" pitchFamily="2" charset="-122"/>
              </a:endParaRPr>
            </a:p>
          </p:txBody>
        </p:sp>
        <p:sp>
          <p:nvSpPr>
            <p:cNvPr id="8215" name="Rectangle 1125"/>
            <p:cNvSpPr/>
            <p:nvPr/>
          </p:nvSpPr>
          <p:spPr>
            <a:xfrm>
              <a:off x="1600" y="2834"/>
              <a:ext cx="140" cy="154"/>
            </a:xfrm>
            <a:prstGeom prst="rect">
              <a:avLst/>
            </a:prstGeom>
            <a:noFill/>
            <a:ln w="9525">
              <a:noFill/>
            </a:ln>
          </p:spPr>
          <p:txBody>
            <a:bodyPr wrap="none" lIns="0" tIns="0" rIns="0" bIns="0" anchor="t">
              <a:spAutoFit/>
            </a:bodyPr>
            <a:lstStyle/>
            <a:p>
              <a:pPr>
                <a:spcBef>
                  <a:spcPct val="0"/>
                </a:spcBef>
                <a:buClrTx/>
                <a:buFontTx/>
                <a:buNone/>
              </a:pPr>
              <a:r>
                <a:rPr lang="en-US" altLang="zh-CN" sz="1600" dirty="0">
                  <a:solidFill>
                    <a:schemeClr val="tx1"/>
                  </a:solidFill>
                  <a:latin typeface="Tahoma" panose="020B0604030504040204" pitchFamily="34" charset="0"/>
                  <a:ea typeface="宋体" panose="02010600030101010101" pitchFamily="2" charset="-122"/>
                </a:rPr>
                <a:t>10</a:t>
              </a:r>
              <a:endParaRPr lang="en-US" altLang="zh-CN" sz="2400" dirty="0">
                <a:solidFill>
                  <a:schemeClr val="tx1"/>
                </a:solidFill>
                <a:latin typeface="Times New Roman" panose="02020603050405020304" pitchFamily="18" charset="0"/>
                <a:ea typeface="宋体" panose="02010600030101010101" pitchFamily="2" charset="-122"/>
              </a:endParaRPr>
            </a:p>
          </p:txBody>
        </p:sp>
        <p:sp>
          <p:nvSpPr>
            <p:cNvPr id="8216" name="Rectangle 1126"/>
            <p:cNvSpPr/>
            <p:nvPr/>
          </p:nvSpPr>
          <p:spPr>
            <a:xfrm>
              <a:off x="324" y="3084"/>
              <a:ext cx="192" cy="230"/>
            </a:xfrm>
            <a:prstGeom prst="rect">
              <a:avLst/>
            </a:prstGeom>
            <a:noFill/>
            <a:ln w="9525">
              <a:noFill/>
            </a:ln>
          </p:spPr>
          <p:txBody>
            <a:bodyPr wrap="none" lIns="0" tIns="0" rIns="0" bIns="0" anchor="t">
              <a:spAutoFit/>
            </a:bodyPr>
            <a:lstStyle/>
            <a:p>
              <a:pPr>
                <a:spcBef>
                  <a:spcPct val="0"/>
                </a:spcBef>
                <a:buClrTx/>
                <a:buFontTx/>
                <a:buNone/>
              </a:pPr>
              <a:r>
                <a:rPr lang="en-US" altLang="zh-CN" sz="2400" dirty="0">
                  <a:solidFill>
                    <a:schemeClr val="tx1"/>
                  </a:solidFill>
                  <a:latin typeface="Wingdings" panose="05000000000000000000" pitchFamily="2" charset="2"/>
                  <a:ea typeface="宋体" panose="02010600030101010101" pitchFamily="2" charset="-122"/>
                </a:rPr>
                <a:t> </a:t>
              </a:r>
              <a:endParaRPr lang="en-US" altLang="zh-CN" sz="2400" dirty="0">
                <a:solidFill>
                  <a:schemeClr val="tx1"/>
                </a:solidFill>
                <a:latin typeface="Times New Roman" panose="02020603050405020304" pitchFamily="18" charset="0"/>
                <a:ea typeface="宋体" panose="02010600030101010101" pitchFamily="2" charset="-122"/>
              </a:endParaRPr>
            </a:p>
          </p:txBody>
        </p:sp>
        <p:sp>
          <p:nvSpPr>
            <p:cNvPr id="8218" name="Rectangle 1128"/>
            <p:cNvSpPr/>
            <p:nvPr/>
          </p:nvSpPr>
          <p:spPr>
            <a:xfrm>
              <a:off x="324" y="3314"/>
              <a:ext cx="151" cy="230"/>
            </a:xfrm>
            <a:prstGeom prst="rect">
              <a:avLst/>
            </a:prstGeom>
            <a:noFill/>
            <a:ln w="9525">
              <a:noFill/>
            </a:ln>
          </p:spPr>
          <p:txBody>
            <a:bodyPr wrap="none" lIns="0" tIns="0" rIns="0" bIns="0" anchor="t">
              <a:spAutoFit/>
            </a:bodyPr>
            <a:lstStyle/>
            <a:p>
              <a:pPr>
                <a:spcBef>
                  <a:spcPct val="0"/>
                </a:spcBef>
                <a:buClrTx/>
                <a:buFontTx/>
                <a:buNone/>
              </a:pPr>
              <a:r>
                <a:rPr lang="en-US" altLang="zh-CN" sz="2400" dirty="0">
                  <a:solidFill>
                    <a:schemeClr val="tx1"/>
                  </a:solidFill>
                  <a:latin typeface="Wingdings" panose="05000000000000000000" pitchFamily="2" charset="2"/>
                  <a:ea typeface="宋体" panose="02010600030101010101" pitchFamily="2" charset="-122"/>
                </a:rPr>
                <a:t>ü</a:t>
              </a:r>
              <a:endParaRPr lang="en-US" altLang="zh-CN" sz="2400" dirty="0">
                <a:solidFill>
                  <a:schemeClr val="tx1"/>
                </a:solidFill>
                <a:latin typeface="Times New Roman" panose="02020603050405020304" pitchFamily="18" charset="0"/>
                <a:ea typeface="宋体" panose="02010600030101010101" pitchFamily="2" charset="-122"/>
              </a:endParaRPr>
            </a:p>
          </p:txBody>
        </p:sp>
        <p:sp>
          <p:nvSpPr>
            <p:cNvPr id="8219" name="Rectangle 1129"/>
            <p:cNvSpPr/>
            <p:nvPr/>
          </p:nvSpPr>
          <p:spPr>
            <a:xfrm>
              <a:off x="612" y="3320"/>
              <a:ext cx="1152" cy="230"/>
            </a:xfrm>
            <a:prstGeom prst="rect">
              <a:avLst/>
            </a:prstGeom>
            <a:noFill/>
            <a:ln w="9525">
              <a:noFill/>
            </a:ln>
          </p:spPr>
          <p:txBody>
            <a:bodyPr wrap="none" lIns="0" tIns="0" rIns="0" bIns="0" anchor="t">
              <a:spAutoFit/>
            </a:bodyPr>
            <a:lstStyle/>
            <a:p>
              <a:pPr>
                <a:spcBef>
                  <a:spcPct val="0"/>
                </a:spcBef>
                <a:buClrTx/>
                <a:buFontTx/>
                <a:buNone/>
              </a:pPr>
              <a:r>
                <a:rPr lang="zh-CN" altLang="en-US" sz="2400" dirty="0">
                  <a:solidFill>
                    <a:schemeClr val="tx1"/>
                  </a:solidFill>
                  <a:latin typeface="宋体" panose="02010600030101010101" pitchFamily="2" charset="-122"/>
                  <a:ea typeface="宋体" panose="02010600030101010101" pitchFamily="2" charset="-122"/>
                </a:rPr>
                <a:t>采用基带传输</a:t>
              </a: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8220" name="Rectangle 1130"/>
            <p:cNvSpPr/>
            <p:nvPr/>
          </p:nvSpPr>
          <p:spPr>
            <a:xfrm>
              <a:off x="324" y="3544"/>
              <a:ext cx="151" cy="230"/>
            </a:xfrm>
            <a:prstGeom prst="rect">
              <a:avLst/>
            </a:prstGeom>
            <a:noFill/>
            <a:ln w="9525">
              <a:noFill/>
            </a:ln>
          </p:spPr>
          <p:txBody>
            <a:bodyPr wrap="none" lIns="0" tIns="0" rIns="0" bIns="0" anchor="t">
              <a:spAutoFit/>
            </a:bodyPr>
            <a:lstStyle/>
            <a:p>
              <a:pPr>
                <a:spcBef>
                  <a:spcPct val="0"/>
                </a:spcBef>
                <a:buClrTx/>
                <a:buFontTx/>
                <a:buNone/>
              </a:pPr>
              <a:r>
                <a:rPr lang="en-US" altLang="zh-CN" sz="2400" dirty="0">
                  <a:solidFill>
                    <a:schemeClr val="tx1"/>
                  </a:solidFill>
                  <a:latin typeface="Wingdings" panose="05000000000000000000" pitchFamily="2" charset="2"/>
                  <a:ea typeface="宋体" panose="02010600030101010101" pitchFamily="2" charset="-122"/>
                </a:rPr>
                <a:t>ü</a:t>
              </a:r>
              <a:endParaRPr lang="en-US" altLang="zh-CN" sz="2400" dirty="0">
                <a:solidFill>
                  <a:schemeClr val="tx1"/>
                </a:solidFill>
                <a:latin typeface="Times New Roman" panose="02020603050405020304" pitchFamily="18" charset="0"/>
                <a:ea typeface="宋体" panose="02010600030101010101" pitchFamily="2" charset="-122"/>
              </a:endParaRPr>
            </a:p>
          </p:txBody>
        </p:sp>
        <p:sp>
          <p:nvSpPr>
            <p:cNvPr id="8221" name="Rectangle 1131"/>
            <p:cNvSpPr/>
            <p:nvPr/>
          </p:nvSpPr>
          <p:spPr>
            <a:xfrm>
              <a:off x="612" y="3550"/>
              <a:ext cx="2304" cy="230"/>
            </a:xfrm>
            <a:prstGeom prst="rect">
              <a:avLst/>
            </a:prstGeom>
            <a:noFill/>
            <a:ln w="9525">
              <a:noFill/>
            </a:ln>
          </p:spPr>
          <p:txBody>
            <a:bodyPr wrap="none" lIns="0" tIns="0" rIns="0" bIns="0" anchor="t">
              <a:spAutoFit/>
            </a:bodyPr>
            <a:lstStyle/>
            <a:p>
              <a:pPr>
                <a:spcBef>
                  <a:spcPct val="0"/>
                </a:spcBef>
                <a:buClrTx/>
                <a:buFontTx/>
                <a:buNone/>
              </a:pPr>
              <a:r>
                <a:rPr lang="zh-CN" altLang="en-US" sz="2400" dirty="0">
                  <a:solidFill>
                    <a:schemeClr val="tx1"/>
                  </a:solidFill>
                  <a:latin typeface="宋体" panose="02010600030101010101" pitchFamily="2" charset="-122"/>
                  <a:ea typeface="宋体" panose="02010600030101010101" pitchFamily="2" charset="-122"/>
                </a:rPr>
                <a:t>为一个单位所拥有，自行建</a:t>
              </a: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8222" name="Rectangle 1132"/>
            <p:cNvSpPr/>
            <p:nvPr/>
          </p:nvSpPr>
          <p:spPr>
            <a:xfrm>
              <a:off x="612" y="3780"/>
              <a:ext cx="1728" cy="460"/>
            </a:xfrm>
            <a:prstGeom prst="rect">
              <a:avLst/>
            </a:prstGeom>
            <a:noFill/>
            <a:ln w="9525">
              <a:noFill/>
            </a:ln>
          </p:spPr>
          <p:txBody>
            <a:bodyPr wrap="none" lIns="0" tIns="0" rIns="0" bIns="0" anchor="t">
              <a:spAutoFit/>
            </a:bodyPr>
            <a:lstStyle/>
            <a:p>
              <a:pPr>
                <a:spcBef>
                  <a:spcPct val="0"/>
                </a:spcBef>
                <a:buClrTx/>
                <a:buFontTx/>
                <a:buNone/>
              </a:pPr>
              <a:r>
                <a:rPr lang="zh-CN" altLang="en-US" sz="2400" dirty="0">
                  <a:solidFill>
                    <a:schemeClr val="tx1"/>
                  </a:solidFill>
                  <a:latin typeface="宋体" panose="02010600030101010101" pitchFamily="2" charset="-122"/>
                  <a:ea typeface="宋体" panose="02010600030101010101" pitchFamily="2" charset="-122"/>
                </a:rPr>
                <a:t>设，不对外提供服务</a:t>
              </a:r>
              <a:endParaRPr lang="zh-CN" altLang="en-US" sz="2400" dirty="0">
                <a:solidFill>
                  <a:schemeClr val="tx1"/>
                </a:solidFill>
                <a:latin typeface="宋体" panose="02010600030101010101" pitchFamily="2" charset="-122"/>
                <a:ea typeface="宋体" panose="02010600030101010101" pitchFamily="2" charset="-122"/>
              </a:endParaRPr>
            </a:p>
            <a:p>
              <a:pPr>
                <a:spcBef>
                  <a:spcPct val="0"/>
                </a:spcBef>
                <a:buClrTx/>
                <a:buFontTx/>
                <a:buNone/>
              </a:pPr>
              <a:endParaRPr lang="en-US" altLang="zh-CN" sz="2400" dirty="0">
                <a:solidFill>
                  <a:schemeClr val="tx1"/>
                </a:solidFill>
                <a:latin typeface="Times New Roman" panose="02020603050405020304" pitchFamily="18" charset="0"/>
                <a:ea typeface="宋体" panose="02010600030101010101" pitchFamily="2" charset="-122"/>
              </a:endParaRPr>
            </a:p>
          </p:txBody>
        </p:sp>
      </p:grpSp>
      <p:pic>
        <p:nvPicPr>
          <p:cNvPr id="8223" name="Picture 1137"/>
          <p:cNvPicPr>
            <a:picLocks noChangeAspect="1"/>
          </p:cNvPicPr>
          <p:nvPr/>
        </p:nvPicPr>
        <p:blipFill>
          <a:blip r:embed="rId1"/>
          <a:stretch>
            <a:fillRect/>
          </a:stretch>
        </p:blipFill>
        <p:spPr>
          <a:xfrm>
            <a:off x="5171287" y="1208088"/>
            <a:ext cx="3533775" cy="4581525"/>
          </a:xfrm>
          <a:prstGeom prst="rect">
            <a:avLst/>
          </a:prstGeom>
          <a:noFill/>
          <a:ln w="9525">
            <a:noFill/>
          </a:ln>
        </p:spPr>
      </p:pic>
      <p:sp>
        <p:nvSpPr>
          <p:cNvPr id="4098" name="Rectangle 2"/>
          <p:cNvSpPr>
            <a:spLocks noGrp="1" noChangeArrowheads="1"/>
          </p:cNvSpPr>
          <p:nvPr>
            <p:ph type="title"/>
          </p:nvPr>
        </p:nvSpPr>
        <p:spPr>
          <a:xfrm>
            <a:off x="1296987" y="290513"/>
            <a:ext cx="7667501" cy="720725"/>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zh-CN" altLang="en-US" sz="3200" b="0" i="0" u="none" strike="noStrike" kern="0" cap="none" spc="0" normalizeH="0" baseline="0" noProof="0" dirty="0" smtClean="0">
                <a:ln>
                  <a:noFill/>
                </a:ln>
                <a:effectLst/>
                <a:uLnTx/>
                <a:uFillTx/>
                <a:latin typeface="+mj-lt"/>
                <a:ea typeface="+mj-ea"/>
                <a:cs typeface="+mj-cs"/>
              </a:rPr>
              <a:t>局域网基本特征 </a:t>
            </a:r>
            <a:endParaRPr kumimoji="1" lang="zh-CN" altLang="en-US" sz="3200" b="0" i="0" u="none" strike="noStrike" kern="0" cap="none" spc="0" normalizeH="0" baseline="0" noProof="0" dirty="0" smtClean="0">
              <a:ln>
                <a:noFill/>
              </a:ln>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23" name="Rectangle 219"/>
          <p:cNvSpPr>
            <a:spLocks noChangeArrowheads="1"/>
          </p:cNvSpPr>
          <p:nvPr/>
        </p:nvSpPr>
        <p:spPr bwMode="auto">
          <a:xfrm>
            <a:off x="755650" y="226892"/>
            <a:ext cx="8137525" cy="758081"/>
          </a:xfrm>
          <a:prstGeom prst="rect">
            <a:avLst/>
          </a:prstGeom>
          <a:noFill/>
          <a:ln w="9525">
            <a:noFill/>
            <a:miter lim="800000"/>
          </a:ln>
          <a:effectLst>
            <a:outerShdw dist="17961" dir="2700000" algn="ctr" rotWithShape="0">
              <a:schemeClr val="bg2"/>
            </a:outerShdw>
          </a:effectLst>
        </p:spPr>
        <p:txBody>
          <a:bodyPr lIns="92075" tIns="46038" rIns="92075" bIns="46038" anchor="ctr"/>
          <a:lstStyle/>
          <a:p>
            <a:pPr marL="0" marR="0" lvl="0" indent="0" algn="r" defTabSz="914400" rtl="0" eaLnBrk="1" fontAlgn="base" latinLnBrk="0" hangingPunct="1">
              <a:lnSpc>
                <a:spcPct val="100000"/>
              </a:lnSpc>
              <a:spcBef>
                <a:spcPct val="0"/>
              </a:spcBef>
              <a:spcAft>
                <a:spcPct val="0"/>
              </a:spcAft>
              <a:buClrTx/>
              <a:buSzTx/>
              <a:buFontTx/>
              <a:buNone/>
              <a:defRPr/>
            </a:pPr>
            <a:r>
              <a:rPr kumimoji="1" lang="en-US" altLang="zh-CN" sz="3200" b="0" i="0" u="none" strike="noStrike" kern="1200" cap="none" spc="0" normalizeH="0" baseline="0" noProof="0" dirty="0" smtClean="0">
                <a:ln>
                  <a:noFill/>
                </a:ln>
                <a:solidFill>
                  <a:schemeClr val="bg1"/>
                </a:solidFill>
                <a:effectLst/>
                <a:uLnTx/>
                <a:uFillTx/>
                <a:latin typeface="Arial" panose="020B0604020202020204" pitchFamily="34" charset="0"/>
                <a:ea typeface="黑体" panose="02010609060101010101" pitchFamily="49" charset="-122"/>
                <a:cs typeface="+mn-cs"/>
              </a:rPr>
              <a:t>IEEE </a:t>
            </a:r>
            <a:r>
              <a:rPr kumimoji="1" lang="en-US" altLang="zh-CN" sz="3200" b="0" i="0" u="none" strike="noStrike" kern="1200" cap="none" spc="0" normalizeH="0" baseline="0" noProof="0" dirty="0">
                <a:ln>
                  <a:noFill/>
                </a:ln>
                <a:solidFill>
                  <a:schemeClr val="bg1"/>
                </a:solidFill>
                <a:effectLst/>
                <a:uLnTx/>
                <a:uFillTx/>
                <a:latin typeface="Arial" panose="020B0604020202020204" pitchFamily="34" charset="0"/>
                <a:ea typeface="黑体" panose="02010609060101010101" pitchFamily="49" charset="-122"/>
                <a:cs typeface="+mn-cs"/>
              </a:rPr>
              <a:t>802</a:t>
            </a:r>
            <a:r>
              <a:rPr kumimoji="1" lang="zh-CN" altLang="en-US" sz="3200" b="0" i="0" u="none" strike="noStrike" kern="1200" cap="none" spc="0" normalizeH="0" baseline="0" noProof="0" dirty="0">
                <a:ln>
                  <a:noFill/>
                </a:ln>
                <a:solidFill>
                  <a:schemeClr val="bg1"/>
                </a:solidFill>
                <a:effectLst/>
                <a:uLnTx/>
                <a:uFillTx/>
                <a:latin typeface="Arial" panose="020B0604020202020204" pitchFamily="34" charset="0"/>
                <a:ea typeface="黑体" panose="02010609060101010101" pitchFamily="49" charset="-122"/>
                <a:cs typeface="+mn-cs"/>
              </a:rPr>
              <a:t>局域网络体系结构</a:t>
            </a:r>
            <a:endParaRPr kumimoji="1" lang="zh-CN" altLang="en-US" sz="3200" b="0" i="0" u="none" strike="noStrike" kern="1200" cap="none" spc="0" normalizeH="0" baseline="0" noProof="0" dirty="0">
              <a:ln>
                <a:noFill/>
              </a:ln>
              <a:solidFill>
                <a:schemeClr val="bg1"/>
              </a:solidFill>
              <a:effectLst/>
              <a:uLnTx/>
              <a:uFillTx/>
              <a:latin typeface="Arial" panose="020B0604020202020204" pitchFamily="34" charset="0"/>
              <a:ea typeface="黑体" panose="02010609060101010101" pitchFamily="49" charset="-122"/>
              <a:cs typeface="+mn-cs"/>
            </a:endParaRPr>
          </a:p>
        </p:txBody>
      </p:sp>
      <p:sp>
        <p:nvSpPr>
          <p:cNvPr id="12290" name="Rectangle 221"/>
          <p:cNvSpPr/>
          <p:nvPr/>
        </p:nvSpPr>
        <p:spPr>
          <a:xfrm>
            <a:off x="0" y="0"/>
            <a:ext cx="9144000" cy="0"/>
          </a:xfrm>
          <a:prstGeom prst="rect">
            <a:avLst/>
          </a:prstGeom>
          <a:noFill/>
          <a:ln w="12700">
            <a:noFill/>
          </a:ln>
        </p:spPr>
        <p:txBody>
          <a:bodyPr wrap="none" anchor="ctr">
            <a:spAutoFit/>
          </a:bodyPr>
          <a:lstStyle/>
          <a:p>
            <a:endParaRPr lang="zh-CN" altLang="en-US" dirty="0">
              <a:latin typeface="Times New Roman" panose="02020603050405020304" pitchFamily="18" charset="0"/>
              <a:ea typeface="黑体" panose="02010609060101010101" pitchFamily="49" charset="-122"/>
            </a:endParaRPr>
          </a:p>
        </p:txBody>
      </p:sp>
      <p:sp>
        <p:nvSpPr>
          <p:cNvPr id="12291" name="Rectangle 223"/>
          <p:cNvSpPr/>
          <p:nvPr/>
        </p:nvSpPr>
        <p:spPr>
          <a:xfrm>
            <a:off x="0" y="0"/>
            <a:ext cx="9144000" cy="0"/>
          </a:xfrm>
          <a:prstGeom prst="rect">
            <a:avLst/>
          </a:prstGeom>
          <a:noFill/>
          <a:ln w="12700">
            <a:noFill/>
          </a:ln>
        </p:spPr>
        <p:txBody>
          <a:bodyPr wrap="none" anchor="ctr">
            <a:spAutoFit/>
          </a:bodyPr>
          <a:lstStyle/>
          <a:p>
            <a:endParaRPr lang="zh-CN" altLang="en-US" dirty="0">
              <a:latin typeface="Times New Roman" panose="02020603050405020304" pitchFamily="18" charset="0"/>
              <a:ea typeface="黑体" panose="02010609060101010101" pitchFamily="49" charset="-122"/>
            </a:endParaRPr>
          </a:p>
        </p:txBody>
      </p:sp>
      <p:graphicFrame>
        <p:nvGraphicFramePr>
          <p:cNvPr id="12292" name="Object 222"/>
          <p:cNvGraphicFramePr/>
          <p:nvPr/>
        </p:nvGraphicFramePr>
        <p:xfrm>
          <a:off x="971600" y="1844824"/>
          <a:ext cx="6780213" cy="3527425"/>
        </p:xfrm>
        <a:graphic>
          <a:graphicData uri="http://schemas.openxmlformats.org/presentationml/2006/ole">
            <mc:AlternateContent xmlns:mc="http://schemas.openxmlformats.org/markup-compatibility/2006">
              <mc:Choice xmlns:v="urn:schemas-microsoft-com:vml" Requires="v">
                <p:oleObj spid="_x0000_s104465" name="" r:id="rId1" imgW="3416300" imgH="1790700" progId="Visio.Drawing.11">
                  <p:embed/>
                </p:oleObj>
              </mc:Choice>
              <mc:Fallback>
                <p:oleObj name="" r:id="rId1" imgW="3416300" imgH="1790700" progId="Visio.Drawing.11">
                  <p:embed/>
                  <p:pic>
                    <p:nvPicPr>
                      <p:cNvPr id="0" name="Object 222"/>
                      <p:cNvPicPr/>
                      <p:nvPr/>
                    </p:nvPicPr>
                    <p:blipFill>
                      <a:blip r:embed="rId2"/>
                      <a:stretch>
                        <a:fillRect/>
                      </a:stretch>
                    </p:blipFill>
                    <p:spPr>
                      <a:xfrm>
                        <a:off x="971600" y="1844824"/>
                        <a:ext cx="6780213" cy="3527425"/>
                      </a:xfrm>
                      <a:prstGeom prst="rect">
                        <a:avLst/>
                      </a:prstGeom>
                      <a:noFill/>
                      <a:ln w="38100">
                        <a:noFill/>
                        <a:miter/>
                      </a:ln>
                    </p:spPr>
                  </p:pic>
                </p:oleObj>
              </mc:Fallback>
            </mc:AlternateContent>
          </a:graphicData>
        </a:graphic>
      </p:graphicFrame>
      <p:sp>
        <p:nvSpPr>
          <p:cNvPr id="10242" name="Rectangle 3"/>
          <p:cNvSpPr>
            <a:spLocks noGrp="1"/>
          </p:cNvSpPr>
          <p:nvPr>
            <p:ph type="body" sz="half" idx="4294967295"/>
          </p:nvPr>
        </p:nvSpPr>
        <p:spPr>
          <a:xfrm>
            <a:off x="777021" y="1207281"/>
            <a:ext cx="7554913" cy="719138"/>
          </a:xfrm>
        </p:spPr>
        <p:txBody>
          <a:bodyPr vert="horz" wrap="square" lIns="91440" tIns="45720" rIns="91440" bIns="45720" anchor="t"/>
          <a:lstStyle/>
          <a:p>
            <a:pPr eaLnBrk="1" hangingPunct="1">
              <a:buClr>
                <a:srgbClr val="3366FF"/>
              </a:buClr>
              <a:buSzTx/>
              <a:buFont typeface="Wingdings" panose="05000000000000000000" pitchFamily="2" charset="2"/>
            </a:pPr>
            <a:r>
              <a:rPr lang="en-US" altLang="zh-CN" sz="2800" dirty="0"/>
              <a:t>IEEE 802</a:t>
            </a:r>
            <a:r>
              <a:rPr lang="zh-CN" altLang="en-US" sz="2800" dirty="0"/>
              <a:t>与</a:t>
            </a:r>
            <a:r>
              <a:rPr lang="en-US" altLang="zh-CN" sz="2800" dirty="0"/>
              <a:t>OSI</a:t>
            </a:r>
            <a:r>
              <a:rPr lang="zh-CN" altLang="en-US" sz="2800" dirty="0"/>
              <a:t>网络体系结构比较</a:t>
            </a:r>
            <a:endParaRPr lang="zh-CN" altLang="en-US" sz="2800" dirty="0"/>
          </a:p>
          <a:p>
            <a:pPr eaLnBrk="1" hangingPunct="1">
              <a:buClr>
                <a:srgbClr val="3366FF"/>
              </a:buClr>
              <a:buSzTx/>
              <a:buFont typeface="Wingdings" panose="05000000000000000000" pitchFamily="2" charset="2"/>
            </a:pPr>
            <a:endParaRPr lang="en-US" altLang="zh-CN" sz="28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en-US" altLang="zh-CN" sz="3200" b="0" i="0" u="none" strike="noStrike" kern="0" cap="none" spc="0" normalizeH="0" baseline="0" noProof="0" dirty="0" smtClean="0">
                <a:ln>
                  <a:noFill/>
                </a:ln>
                <a:effectLst/>
                <a:uLnTx/>
                <a:uFillTx/>
                <a:latin typeface="+mj-lt"/>
                <a:ea typeface="+mj-ea"/>
                <a:cs typeface="+mj-cs"/>
              </a:rPr>
              <a:t>IEEE 802</a:t>
            </a:r>
            <a:r>
              <a:rPr kumimoji="1" lang="zh-CN" altLang="en-US" sz="3200" b="0" i="0" u="none" strike="noStrike" kern="0" cap="none" spc="0" normalizeH="0" baseline="0" noProof="0" dirty="0" smtClean="0">
                <a:ln>
                  <a:noFill/>
                </a:ln>
                <a:effectLst/>
                <a:uLnTx/>
                <a:uFillTx/>
                <a:latin typeface="+mj-lt"/>
                <a:ea typeface="+mj-ea"/>
                <a:cs typeface="+mj-cs"/>
              </a:rPr>
              <a:t>标准间的关系</a:t>
            </a:r>
            <a:endParaRPr kumimoji="1" lang="zh-CN" altLang="en-US" sz="3200" b="0" i="0" u="none" strike="noStrike" kern="0" cap="none" spc="0" normalizeH="0" baseline="0" noProof="0" dirty="0" smtClean="0">
              <a:ln>
                <a:noFill/>
              </a:ln>
              <a:effectLst/>
              <a:uLnTx/>
              <a:uFillTx/>
              <a:latin typeface="+mj-lt"/>
              <a:ea typeface="+mj-ea"/>
              <a:cs typeface="+mj-cs"/>
            </a:endParaRPr>
          </a:p>
        </p:txBody>
      </p:sp>
      <p:sp>
        <p:nvSpPr>
          <p:cNvPr id="10243" name="Rectangle 6"/>
          <p:cNvSpPr/>
          <p:nvPr/>
        </p:nvSpPr>
        <p:spPr>
          <a:xfrm>
            <a:off x="2457450" y="2609850"/>
            <a:ext cx="9144000" cy="0"/>
          </a:xfrm>
          <a:prstGeom prst="rect">
            <a:avLst/>
          </a:prstGeom>
          <a:noFill/>
          <a:ln w="9525">
            <a:noFill/>
          </a:ln>
        </p:spPr>
        <p:txBody>
          <a:bodyPr anchor="t">
            <a:spAutoFit/>
          </a:bodyPr>
          <a:lstStyle/>
          <a:p>
            <a:endParaRPr lang="zh-CN" altLang="en-US" dirty="0">
              <a:latin typeface="Times New Roman" panose="02020603050405020304" pitchFamily="18" charset="0"/>
              <a:ea typeface="黑体" panose="02010609060101010101" pitchFamily="49" charset="-122"/>
            </a:endParaRPr>
          </a:p>
        </p:txBody>
      </p:sp>
      <p:graphicFrame>
        <p:nvGraphicFramePr>
          <p:cNvPr id="3" name="对象 2"/>
          <p:cNvGraphicFramePr>
            <a:graphicFrameLocks noChangeAspect="1"/>
          </p:cNvGraphicFramePr>
          <p:nvPr/>
        </p:nvGraphicFramePr>
        <p:xfrm>
          <a:off x="827584" y="1772816"/>
          <a:ext cx="8057112" cy="3240360"/>
        </p:xfrm>
        <a:graphic>
          <a:graphicData uri="http://schemas.openxmlformats.org/presentationml/2006/ole">
            <mc:AlternateContent xmlns:mc="http://schemas.openxmlformats.org/markup-compatibility/2006">
              <mc:Choice xmlns:v="urn:schemas-microsoft-com:vml" Requires="v">
                <p:oleObj spid="_x0000_s105491" name="Visio" r:id="rId1" imgW="3911600" imgH="1574800" progId="Visio.Drawing.15">
                  <p:embed/>
                </p:oleObj>
              </mc:Choice>
              <mc:Fallback>
                <p:oleObj name="Visio" r:id="rId1" imgW="3911600" imgH="1574800" progId="Visio.Drawing.15">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72816"/>
                        <a:ext cx="8057112" cy="3240360"/>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2051720" y="404664"/>
            <a:ext cx="6902946" cy="576064"/>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en-US" altLang="zh-CN" b="0" i="0" u="none" strike="noStrike" kern="0" cap="none" spc="0" normalizeH="0" baseline="0" noProof="0" dirty="0" smtClean="0">
                <a:ln>
                  <a:noFill/>
                </a:ln>
                <a:effectLst/>
                <a:uLnTx/>
                <a:uFillTx/>
                <a:latin typeface="黑体" panose="02010609060101010101" pitchFamily="49" charset="-122"/>
                <a:ea typeface="+mj-ea"/>
                <a:cs typeface="+mj-cs"/>
              </a:rPr>
              <a:t>IEEE802 </a:t>
            </a:r>
            <a:r>
              <a:rPr kumimoji="1" lang="zh-CN" altLang="en-US" b="0" i="0" u="none" strike="noStrike" kern="0" cap="none" spc="0" normalizeH="0" baseline="0" noProof="0" dirty="0" smtClean="0">
                <a:ln>
                  <a:noFill/>
                </a:ln>
                <a:effectLst/>
                <a:uLnTx/>
                <a:uFillTx/>
                <a:latin typeface="黑体" panose="02010609060101010101" pitchFamily="49" charset="-122"/>
                <a:ea typeface="+mj-ea"/>
                <a:cs typeface="+mj-cs"/>
              </a:rPr>
              <a:t>数据链路层划分子层</a:t>
            </a:r>
            <a:endParaRPr kumimoji="1" lang="zh-CN" altLang="en-US" b="0" i="0" u="none" strike="noStrike" kern="0" cap="none" spc="0" normalizeH="0" baseline="0" noProof="0" dirty="0" smtClean="0">
              <a:ln>
                <a:noFill/>
              </a:ln>
              <a:effectLst/>
              <a:uLnTx/>
              <a:uFillTx/>
              <a:latin typeface="黑体" panose="02010609060101010101" pitchFamily="49" charset="-122"/>
              <a:ea typeface="+mj-ea"/>
              <a:cs typeface="+mj-cs"/>
            </a:endParaRPr>
          </a:p>
        </p:txBody>
      </p:sp>
      <p:sp>
        <p:nvSpPr>
          <p:cNvPr id="13314" name="Rectangle 4"/>
          <p:cNvSpPr/>
          <p:nvPr/>
        </p:nvSpPr>
        <p:spPr>
          <a:xfrm>
            <a:off x="899592" y="1340768"/>
            <a:ext cx="7554913" cy="4392488"/>
          </a:xfrm>
          <a:prstGeom prst="rect">
            <a:avLst/>
          </a:prstGeom>
          <a:noFill/>
          <a:ln w="9525">
            <a:noFill/>
          </a:ln>
        </p:spPr>
        <p:txBody>
          <a:bodyPr anchor="t"/>
          <a:lstStyle/>
          <a:p>
            <a:pPr marL="457200" indent="-457200">
              <a:lnSpc>
                <a:spcPct val="130000"/>
              </a:lnSpc>
              <a:spcBef>
                <a:spcPts val="600"/>
              </a:spcBef>
              <a:buFont typeface="Wingdings" panose="05000000000000000000" pitchFamily="2" charset="2"/>
              <a:buChar char="l"/>
            </a:pPr>
            <a:r>
              <a:rPr lang="zh-CN" altLang="en-US" b="1" dirty="0">
                <a:solidFill>
                  <a:srgbClr val="003399"/>
                </a:solidFill>
                <a:latin typeface="Times New Roman" panose="02020603050405020304" pitchFamily="18" charset="0"/>
                <a:ea typeface="宋体" panose="02010600030101010101" pitchFamily="2" charset="-122"/>
                <a:sym typeface="Wingdings 2" panose="05020102010507070707" pitchFamily="18" charset="2"/>
              </a:rPr>
              <a:t>将功能中与硬件相关的部分和与硬件无关的部分分开，降低实现的复杂度</a:t>
            </a:r>
            <a:r>
              <a:rPr lang="zh-CN" altLang="en-US" b="1" dirty="0" smtClean="0">
                <a:solidFill>
                  <a:srgbClr val="003399"/>
                </a:solidFill>
                <a:latin typeface="Times New Roman" panose="02020603050405020304" pitchFamily="18" charset="0"/>
                <a:ea typeface="宋体" panose="02010600030101010101" pitchFamily="2" charset="-122"/>
                <a:sym typeface="Wingdings 2" panose="05020102010507070707" pitchFamily="18" charset="2"/>
              </a:rPr>
              <a:t>。</a:t>
            </a:r>
            <a:endParaRPr lang="en-US" altLang="zh-CN" b="1" dirty="0" smtClean="0">
              <a:solidFill>
                <a:srgbClr val="003399"/>
              </a:solidFill>
              <a:latin typeface="Times New Roman" panose="02020603050405020304" pitchFamily="18" charset="0"/>
              <a:ea typeface="宋体" panose="02010600030101010101" pitchFamily="2" charset="-122"/>
              <a:sym typeface="Wingdings 2" panose="05020102010507070707" pitchFamily="18" charset="2"/>
            </a:endParaRPr>
          </a:p>
          <a:p>
            <a:pPr marL="457200" indent="-457200">
              <a:lnSpc>
                <a:spcPct val="130000"/>
              </a:lnSpc>
              <a:spcBef>
                <a:spcPts val="600"/>
              </a:spcBef>
              <a:buFont typeface="Wingdings" panose="05000000000000000000" pitchFamily="2" charset="2"/>
              <a:buChar char="l"/>
            </a:pPr>
            <a:r>
              <a:rPr lang="zh-CN" altLang="en-US" b="1" dirty="0" smtClean="0">
                <a:solidFill>
                  <a:srgbClr val="003399"/>
                </a:solidFill>
                <a:latin typeface="Times New Roman" panose="02020603050405020304" pitchFamily="18" charset="0"/>
                <a:ea typeface="宋体" panose="02010600030101010101" pitchFamily="2" charset="-122"/>
                <a:sym typeface="Wingdings 2" panose="05020102010507070707" pitchFamily="18" charset="2"/>
              </a:rPr>
              <a:t>传统</a:t>
            </a:r>
            <a:r>
              <a:rPr lang="zh-CN" altLang="en-US" b="1" dirty="0">
                <a:solidFill>
                  <a:srgbClr val="003399"/>
                </a:solidFill>
                <a:latin typeface="Times New Roman" panose="02020603050405020304" pitchFamily="18" charset="0"/>
                <a:ea typeface="宋体" panose="02010600030101010101" pitchFamily="2" charset="-122"/>
                <a:sym typeface="Wingdings 2" panose="05020102010507070707" pitchFamily="18" charset="2"/>
              </a:rPr>
              <a:t>共享式局域网特点：共享信道，需要解决介质访问控制（</a:t>
            </a:r>
            <a:r>
              <a:rPr lang="en-US" altLang="zh-CN" b="1" dirty="0">
                <a:solidFill>
                  <a:srgbClr val="003399"/>
                </a:solidFill>
                <a:latin typeface="Times New Roman" panose="02020603050405020304" pitchFamily="18" charset="0"/>
                <a:ea typeface="宋体" panose="02010600030101010101" pitchFamily="2" charset="-122"/>
                <a:sym typeface="Wingdings 2" panose="05020102010507070707" pitchFamily="18" charset="2"/>
              </a:rPr>
              <a:t>MAC</a:t>
            </a:r>
            <a:r>
              <a:rPr lang="zh-CN" altLang="en-US" b="1" dirty="0">
                <a:solidFill>
                  <a:srgbClr val="003399"/>
                </a:solidFill>
                <a:latin typeface="Times New Roman" panose="02020603050405020304" pitchFamily="18" charset="0"/>
                <a:ea typeface="宋体" panose="02010600030101010101" pitchFamily="2" charset="-122"/>
                <a:sym typeface="Wingdings 2" panose="05020102010507070707" pitchFamily="18" charset="2"/>
              </a:rPr>
              <a:t>）问题</a:t>
            </a:r>
            <a:r>
              <a:rPr lang="zh-CN" altLang="en-US" b="1" dirty="0" smtClean="0">
                <a:solidFill>
                  <a:srgbClr val="003399"/>
                </a:solidFill>
                <a:latin typeface="Times New Roman" panose="02020603050405020304" pitchFamily="18" charset="0"/>
                <a:ea typeface="宋体" panose="02010600030101010101" pitchFamily="2" charset="-122"/>
                <a:sym typeface="Wingdings 2" panose="05020102010507070707" pitchFamily="18" charset="2"/>
              </a:rPr>
              <a:t>。</a:t>
            </a:r>
            <a:endParaRPr lang="en-US" altLang="zh-CN" b="1" dirty="0" smtClean="0">
              <a:solidFill>
                <a:srgbClr val="003399"/>
              </a:solidFill>
              <a:latin typeface="Times New Roman" panose="02020603050405020304" pitchFamily="18" charset="0"/>
              <a:ea typeface="宋体" panose="02010600030101010101" pitchFamily="2" charset="-122"/>
              <a:sym typeface="Wingdings 2" panose="05020102010507070707" pitchFamily="18" charset="2"/>
            </a:endParaRPr>
          </a:p>
          <a:p>
            <a:pPr marL="457200" indent="-457200">
              <a:lnSpc>
                <a:spcPct val="130000"/>
              </a:lnSpc>
              <a:spcBef>
                <a:spcPts val="600"/>
              </a:spcBef>
              <a:buFont typeface="Wingdings" panose="05000000000000000000" pitchFamily="2" charset="2"/>
              <a:buChar char="l"/>
            </a:pPr>
            <a:r>
              <a:rPr lang="zh-CN" altLang="en-US" b="1" dirty="0" smtClean="0">
                <a:solidFill>
                  <a:srgbClr val="003399"/>
                </a:solidFill>
                <a:latin typeface="Times New Roman" panose="02020603050405020304" pitchFamily="18" charset="0"/>
                <a:ea typeface="宋体" panose="02010600030101010101" pitchFamily="2" charset="-122"/>
                <a:sym typeface="Wingdings 2" panose="05020102010507070707" pitchFamily="18" charset="2"/>
              </a:rPr>
              <a:t>划分子层</a:t>
            </a:r>
            <a:r>
              <a:rPr lang="zh-CN" altLang="en-US" b="1" dirty="0">
                <a:solidFill>
                  <a:srgbClr val="003399"/>
                </a:solidFill>
                <a:latin typeface="Times New Roman" panose="02020603050405020304" pitchFamily="18" charset="0"/>
                <a:ea typeface="宋体" panose="02010600030101010101" pitchFamily="2" charset="-122"/>
                <a:sym typeface="Wingdings 2" panose="05020102010507070707" pitchFamily="18" charset="2"/>
              </a:rPr>
              <a:t>可以使帧的传输独立于介质和</a:t>
            </a:r>
            <a:r>
              <a:rPr lang="en-US" altLang="zh-CN" b="1" dirty="0" smtClean="0">
                <a:solidFill>
                  <a:srgbClr val="003399"/>
                </a:solidFill>
                <a:latin typeface="Times New Roman" panose="02020603050405020304" pitchFamily="18" charset="0"/>
                <a:ea typeface="宋体" panose="02010600030101010101" pitchFamily="2" charset="-122"/>
                <a:sym typeface="Wingdings 2" panose="05020102010507070707" pitchFamily="18" charset="2"/>
              </a:rPr>
              <a:t>MAC</a:t>
            </a:r>
            <a:r>
              <a:rPr lang="zh-CN" altLang="en-US" b="1" dirty="0" smtClean="0">
                <a:solidFill>
                  <a:srgbClr val="003399"/>
                </a:solidFill>
                <a:latin typeface="Times New Roman" panose="02020603050405020304" pitchFamily="18" charset="0"/>
                <a:ea typeface="宋体" panose="02010600030101010101" pitchFamily="2" charset="-122"/>
                <a:sym typeface="Wingdings 2" panose="05020102010507070707" pitchFamily="18" charset="2"/>
              </a:rPr>
              <a:t>方法</a:t>
            </a:r>
            <a:r>
              <a:rPr lang="zh-CN" altLang="en-US" b="1" dirty="0">
                <a:solidFill>
                  <a:srgbClr val="003399"/>
                </a:solidFill>
                <a:latin typeface="Times New Roman" panose="02020603050405020304" pitchFamily="18" charset="0"/>
                <a:ea typeface="宋体" panose="02010600030101010101" pitchFamily="2" charset="-122"/>
                <a:sym typeface="Wingdings 2" panose="05020102010507070707" pitchFamily="18" charset="2"/>
              </a:rPr>
              <a:t>。</a:t>
            </a:r>
            <a:endParaRPr lang="zh-CN" altLang="en-US" b="1" dirty="0">
              <a:solidFill>
                <a:schemeClr val="bg2"/>
              </a:solidFill>
              <a:latin typeface="Times New Roman" panose="02020603050405020304" pitchFamily="18" charset="0"/>
              <a:ea typeface="宋体" panose="02010600030101010101" pitchFamily="2" charset="-122"/>
            </a:endParaRPr>
          </a:p>
          <a:p>
            <a:pPr marL="800100" lvl="1" indent="-342900" eaLnBrk="1" hangingPunct="1">
              <a:buClr>
                <a:srgbClr val="003399"/>
              </a:buClr>
              <a:buFont typeface="Wingdings" panose="05000000000000000000" pitchFamily="2" charset="2"/>
              <a:buChar char="ü"/>
            </a:pPr>
            <a:r>
              <a:rPr lang="en-US" altLang="zh-CN" sz="2400" b="1" i="1" dirty="0">
                <a:solidFill>
                  <a:schemeClr val="hlink"/>
                </a:solidFill>
                <a:latin typeface="Times New Roman" panose="02020603050405020304" pitchFamily="18" charset="0"/>
                <a:ea typeface="宋体" panose="02010600030101010101" pitchFamily="2" charset="-122"/>
                <a:sym typeface="Wingdings 2" panose="05020102010507070707" pitchFamily="18" charset="2"/>
              </a:rPr>
              <a:t>LLC</a:t>
            </a:r>
            <a:r>
              <a:rPr lang="zh-CN" altLang="en-US" sz="2400" b="1" i="1" dirty="0">
                <a:solidFill>
                  <a:schemeClr val="hlink"/>
                </a:solidFill>
                <a:latin typeface="Times New Roman" panose="02020603050405020304" pitchFamily="18" charset="0"/>
                <a:ea typeface="宋体" panose="02010600030101010101" pitchFamily="2" charset="-122"/>
                <a:sym typeface="Wingdings 2" panose="05020102010507070707" pitchFamily="18" charset="2"/>
              </a:rPr>
              <a:t>： 与介质、拓扑无关</a:t>
            </a:r>
            <a:endParaRPr lang="zh-CN" altLang="en-US" sz="2400" b="1" i="1" dirty="0">
              <a:solidFill>
                <a:schemeClr val="hlink"/>
              </a:solidFill>
              <a:latin typeface="Times New Roman" panose="02020603050405020304" pitchFamily="18" charset="0"/>
              <a:ea typeface="宋体" panose="02010600030101010101" pitchFamily="2" charset="-122"/>
              <a:sym typeface="Wingdings 2" panose="05020102010507070707" pitchFamily="18" charset="2"/>
            </a:endParaRPr>
          </a:p>
          <a:p>
            <a:pPr marL="800100" lvl="1" indent="-342900" eaLnBrk="1" hangingPunct="1">
              <a:buClr>
                <a:srgbClr val="003399"/>
              </a:buClr>
              <a:buFont typeface="Wingdings" panose="05000000000000000000" pitchFamily="2" charset="2"/>
              <a:buChar char="ü"/>
            </a:pPr>
            <a:r>
              <a:rPr lang="en-US" altLang="zh-CN" sz="2400" b="1" i="1" dirty="0">
                <a:solidFill>
                  <a:schemeClr val="hlink"/>
                </a:solidFill>
                <a:latin typeface="Times New Roman" panose="02020603050405020304" pitchFamily="18" charset="0"/>
                <a:ea typeface="宋体" panose="02010600030101010101" pitchFamily="2" charset="-122"/>
                <a:sym typeface="Wingdings 2" panose="05020102010507070707" pitchFamily="18" charset="2"/>
              </a:rPr>
              <a:t>MAC</a:t>
            </a:r>
            <a:r>
              <a:rPr lang="zh-CN" altLang="en-US" sz="2400" b="1" i="1" dirty="0">
                <a:solidFill>
                  <a:schemeClr val="hlink"/>
                </a:solidFill>
                <a:latin typeface="Times New Roman" panose="02020603050405020304" pitchFamily="18" charset="0"/>
                <a:ea typeface="宋体" panose="02010600030101010101" pitchFamily="2" charset="-122"/>
                <a:sym typeface="Wingdings 2" panose="05020102010507070707" pitchFamily="18" charset="2"/>
              </a:rPr>
              <a:t>：与介质、拓扑相关</a:t>
            </a:r>
            <a:endParaRPr lang="zh-CN" altLang="en-US" sz="2400" b="1" i="1" dirty="0">
              <a:solidFill>
                <a:schemeClr val="hlink"/>
              </a:solidFill>
              <a:latin typeface="Times New Roman" panose="02020603050405020304" pitchFamily="18" charset="0"/>
              <a:ea typeface="宋体" panose="02010600030101010101" pitchFamily="2" charset="-122"/>
              <a:sym typeface="Wingdings 2" panose="05020102010507070707" pitchFamily="18" charset="2"/>
            </a:endParaRPr>
          </a:p>
          <a:p>
            <a:pPr marL="342900" indent="-342900"/>
            <a:endParaRPr lang="en-US" altLang="zh-CN" b="1" dirty="0">
              <a:solidFill>
                <a:schemeClr val="bg2"/>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763688" y="298450"/>
            <a:ext cx="7269163" cy="538163"/>
          </a:xfrm>
        </p:spPr>
        <p:txBody>
          <a:bodyPr vert="horz" wrap="square" lIns="92075" tIns="46038" rIns="92075" bIns="46038" numCol="1" anchor="ctr" anchorCtr="0" compatLnSpc="1"/>
          <a:lstStyle/>
          <a:p>
            <a:pPr eaLnBrk="1" hangingPunct="1">
              <a:buNone/>
            </a:pPr>
            <a:r>
              <a:rPr lang="en-US" altLang="zh-CN" dirty="0" smtClean="0">
                <a:ea typeface="黑体" panose="02010609060101010101" pitchFamily="49" charset="-122"/>
              </a:rPr>
              <a:t>IEEE 802.3 </a:t>
            </a:r>
            <a:r>
              <a:rPr lang="zh-CN" altLang="en-US" dirty="0" smtClean="0">
                <a:ea typeface="黑体" panose="02010609060101010101" pitchFamily="49" charset="-122"/>
              </a:rPr>
              <a:t>和 </a:t>
            </a:r>
            <a:r>
              <a:rPr lang="en-US" altLang="zh-CN" dirty="0" smtClean="0">
                <a:ea typeface="黑体" panose="02010609060101010101" pitchFamily="49" charset="-122"/>
              </a:rPr>
              <a:t>Ethernet</a:t>
            </a:r>
            <a:endParaRPr lang="en-US" altLang="zh-CN" dirty="0">
              <a:ea typeface="黑体" panose="02010609060101010101" pitchFamily="49" charset="-122"/>
            </a:endParaRPr>
          </a:p>
        </p:txBody>
      </p:sp>
      <p:sp>
        <p:nvSpPr>
          <p:cNvPr id="30722" name="Rectangle 3"/>
          <p:cNvSpPr>
            <a:spLocks noGrp="1"/>
          </p:cNvSpPr>
          <p:nvPr>
            <p:ph idx="1"/>
          </p:nvPr>
        </p:nvSpPr>
        <p:spPr>
          <a:xfrm>
            <a:off x="755576" y="1412776"/>
            <a:ext cx="7485062" cy="5033962"/>
          </a:xfrm>
        </p:spPr>
        <p:txBody>
          <a:bodyPr vert="horz" wrap="square" lIns="91440" tIns="45720" rIns="91440" bIns="45720" anchor="t"/>
          <a:lstStyle/>
          <a:p>
            <a:pPr algn="just" eaLnBrk="1" hangingPunct="1">
              <a:lnSpc>
                <a:spcPct val="120000"/>
              </a:lnSpc>
              <a:spcBef>
                <a:spcPts val="1200"/>
              </a:spcBef>
            </a:pPr>
            <a:r>
              <a:rPr lang="en-US" altLang="zh-CN" sz="2800" dirty="0" smtClean="0"/>
              <a:t>Xerox </a:t>
            </a:r>
            <a:r>
              <a:rPr lang="zh-CN" altLang="en-US" sz="2800" dirty="0"/>
              <a:t>设计了</a:t>
            </a:r>
            <a:r>
              <a:rPr lang="en-US" altLang="zh-CN" sz="2800" dirty="0"/>
              <a:t>2.94Mbps</a:t>
            </a:r>
            <a:r>
              <a:rPr lang="zh-CN" altLang="en-US" sz="2800" dirty="0"/>
              <a:t>的采用</a:t>
            </a:r>
            <a:r>
              <a:rPr lang="en-US" altLang="zh-CN" sz="2800" dirty="0"/>
              <a:t>CSMA/CD</a:t>
            </a:r>
            <a:r>
              <a:rPr lang="zh-CN" altLang="en-US" sz="2800" dirty="0"/>
              <a:t>协议的</a:t>
            </a:r>
            <a:r>
              <a:rPr lang="en-US" altLang="zh-CN" sz="2800" dirty="0"/>
              <a:t>Ethernet</a:t>
            </a:r>
            <a:endParaRPr lang="en-US" altLang="zh-CN" sz="2800" dirty="0"/>
          </a:p>
          <a:p>
            <a:pPr algn="just" eaLnBrk="1" hangingPunct="1">
              <a:lnSpc>
                <a:spcPct val="120000"/>
              </a:lnSpc>
              <a:spcBef>
                <a:spcPts val="1200"/>
              </a:spcBef>
            </a:pPr>
            <a:r>
              <a:rPr lang="en-US" altLang="zh-CN" sz="2800" dirty="0"/>
              <a:t>Xerox, DEC, Intel</a:t>
            </a:r>
            <a:r>
              <a:rPr lang="zh-CN" altLang="en-US" sz="2800" dirty="0"/>
              <a:t>共同制定了</a:t>
            </a:r>
            <a:r>
              <a:rPr lang="en-US" altLang="zh-CN" sz="2800" dirty="0"/>
              <a:t>10Mbps</a:t>
            </a:r>
            <a:r>
              <a:rPr lang="zh-CN" altLang="en-US" sz="2800" dirty="0"/>
              <a:t>的</a:t>
            </a:r>
            <a:r>
              <a:rPr lang="en-US" altLang="zh-CN" sz="2800" dirty="0"/>
              <a:t>CSMA/CD</a:t>
            </a:r>
            <a:r>
              <a:rPr lang="zh-CN" altLang="en-US" sz="2800" dirty="0"/>
              <a:t>以太网标准</a:t>
            </a:r>
            <a:endParaRPr lang="zh-CN" altLang="en-US" sz="2800" dirty="0"/>
          </a:p>
          <a:p>
            <a:pPr algn="just" eaLnBrk="1" hangingPunct="1">
              <a:lnSpc>
                <a:spcPct val="120000"/>
              </a:lnSpc>
              <a:spcBef>
                <a:spcPts val="1200"/>
              </a:spcBef>
            </a:pPr>
            <a:r>
              <a:rPr lang="en-US" altLang="zh-CN" sz="2800" dirty="0"/>
              <a:t>IEEE</a:t>
            </a:r>
            <a:r>
              <a:rPr lang="zh-CN" altLang="en-US" sz="2800" dirty="0"/>
              <a:t>定义了采用</a:t>
            </a:r>
            <a:r>
              <a:rPr lang="en-US" altLang="zh-CN" sz="2800" dirty="0"/>
              <a:t>1-</a:t>
            </a:r>
            <a:r>
              <a:rPr lang="zh-CN" altLang="en-US" sz="2800" dirty="0"/>
              <a:t>坚持型</a:t>
            </a:r>
            <a:r>
              <a:rPr lang="en-US" altLang="zh-CN" sz="2800" dirty="0"/>
              <a:t>CSMA/CD</a:t>
            </a:r>
            <a:r>
              <a:rPr lang="zh-CN" altLang="en-US" sz="2800" dirty="0"/>
              <a:t>技术的</a:t>
            </a:r>
            <a:r>
              <a:rPr lang="en-US" altLang="zh-CN" sz="2800" dirty="0"/>
              <a:t>802.3</a:t>
            </a:r>
            <a:r>
              <a:rPr lang="zh-CN" altLang="en-US" sz="2800" dirty="0"/>
              <a:t>局域网标准，速率从</a:t>
            </a:r>
            <a:r>
              <a:rPr lang="en-US" altLang="zh-CN" sz="2800" dirty="0"/>
              <a:t>1M</a:t>
            </a:r>
            <a:r>
              <a:rPr lang="zh-CN" altLang="en-US" sz="2800" dirty="0"/>
              <a:t>到</a:t>
            </a:r>
            <a:r>
              <a:rPr lang="en-US" altLang="zh-CN" sz="2800" dirty="0"/>
              <a:t>10Mbps</a:t>
            </a:r>
            <a:r>
              <a:rPr lang="zh-CN" altLang="en-US" sz="2800" dirty="0"/>
              <a:t>，</a:t>
            </a:r>
            <a:r>
              <a:rPr lang="en-US" altLang="zh-CN" sz="2800" dirty="0"/>
              <a:t>802.3</a:t>
            </a:r>
            <a:r>
              <a:rPr lang="zh-CN" altLang="zh-CN" sz="2800" dirty="0"/>
              <a:t>标准与以太网协议略有差别。 </a:t>
            </a:r>
            <a:r>
              <a:rPr lang="en-US" altLang="zh-CN" sz="2800" dirty="0">
                <a:solidFill>
                  <a:srgbClr val="C00000"/>
                </a:solidFill>
                <a:latin typeface="宋体" panose="02010600030101010101" pitchFamily="2" charset="-122"/>
              </a:rPr>
              <a:t>Ethernet</a:t>
            </a:r>
            <a:r>
              <a:rPr lang="zh-CN" altLang="en-US" sz="2800" dirty="0">
                <a:solidFill>
                  <a:srgbClr val="C00000"/>
                </a:solidFill>
                <a:latin typeface="宋体" panose="02010600030101010101" pitchFamily="2" charset="-122"/>
              </a:rPr>
              <a:t>和</a:t>
            </a:r>
            <a:r>
              <a:rPr lang="en-US" altLang="zh-CN" sz="2800" dirty="0">
                <a:solidFill>
                  <a:srgbClr val="C00000"/>
                </a:solidFill>
                <a:latin typeface="宋体" panose="02010600030101010101" pitchFamily="2" charset="-122"/>
              </a:rPr>
              <a:t>IEEE 802.3</a:t>
            </a:r>
            <a:r>
              <a:rPr lang="zh-CN" altLang="en-US" sz="2800" dirty="0">
                <a:solidFill>
                  <a:srgbClr val="C00000"/>
                </a:solidFill>
                <a:latin typeface="宋体" panose="02010600030101010101" pitchFamily="2" charset="-122"/>
              </a:rPr>
              <a:t>的帧格式不同。</a:t>
            </a:r>
            <a:endParaRPr lang="zh-CN" altLang="en-US" sz="2800" dirty="0">
              <a:solidFill>
                <a:srgbClr val="C00000"/>
              </a:solidFill>
              <a:latin typeface="宋体" panose="02010600030101010101" pitchFamily="2"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ChangeArrowheads="1"/>
          </p:cNvSpPr>
          <p:nvPr/>
        </p:nvSpPr>
        <p:spPr bwMode="auto">
          <a:xfrm>
            <a:off x="1579562" y="404663"/>
            <a:ext cx="7269163" cy="262881"/>
          </a:xfrm>
          <a:prstGeom prst="rect">
            <a:avLst/>
          </a:prstGeom>
          <a:noFill/>
          <a:ln w="9525">
            <a:noFill/>
            <a:miter lim="800000"/>
          </a:ln>
          <a:effectLst>
            <a:outerShdw dist="17961" dir="2700000" algn="ctr" rotWithShape="0">
              <a:schemeClr val="bg2"/>
            </a:outerShdw>
          </a:effectLst>
        </p:spPr>
        <p:txBody>
          <a:bodyPr lIns="92075" tIns="46038" rIns="92075" bIns="46038" anchor="ctr"/>
          <a:lstStyle/>
          <a:p>
            <a:pPr marL="0" marR="0" lvl="0" indent="0" algn="r" defTabSz="914400" rtl="0" eaLnBrk="1" fontAlgn="base" latinLnBrk="0" hangingPunct="1">
              <a:lnSpc>
                <a:spcPct val="100000"/>
              </a:lnSpc>
              <a:spcBef>
                <a:spcPct val="0"/>
              </a:spcBef>
              <a:spcAft>
                <a:spcPct val="0"/>
              </a:spcAft>
              <a:buClrTx/>
              <a:buSzTx/>
              <a:buFontTx/>
              <a:buNone/>
              <a:defRPr/>
            </a:pPr>
            <a:r>
              <a:rPr kumimoji="1" lang="zh-CN" altLang="en-US" sz="3200" b="0" i="0" u="none" strike="noStrike" kern="1200" cap="none" spc="0" normalizeH="0" baseline="0" noProof="0" dirty="0">
                <a:ln>
                  <a:noFill/>
                </a:ln>
                <a:solidFill>
                  <a:schemeClr val="bg1"/>
                </a:solidFill>
                <a:effectLst/>
                <a:uLnTx/>
                <a:uFillTx/>
                <a:latin typeface="Arial" panose="020B0604020202020204" pitchFamily="34" charset="0"/>
                <a:ea typeface="黑体" panose="02010609060101010101" pitchFamily="49" charset="-122"/>
                <a:cs typeface="+mn-cs"/>
              </a:rPr>
              <a:t>以太网物理层类型</a:t>
            </a:r>
            <a:endParaRPr kumimoji="1" lang="zh-CN" altLang="en-US" sz="3200" b="0" i="0" u="none" strike="noStrike" kern="1200" cap="none" spc="0" normalizeH="0" baseline="0" noProof="0" dirty="0">
              <a:ln>
                <a:noFill/>
              </a:ln>
              <a:solidFill>
                <a:schemeClr val="bg1"/>
              </a:solidFill>
              <a:effectLst/>
              <a:uLnTx/>
              <a:uFillTx/>
              <a:latin typeface="Arial" panose="020B0604020202020204" pitchFamily="34" charset="0"/>
              <a:ea typeface="黑体" panose="02010609060101010101" pitchFamily="49" charset="-122"/>
              <a:cs typeface="+mn-cs"/>
            </a:endParaRPr>
          </a:p>
        </p:txBody>
      </p:sp>
      <p:sp>
        <p:nvSpPr>
          <p:cNvPr id="33794" name="Rectangle 4"/>
          <p:cNvSpPr/>
          <p:nvPr/>
        </p:nvSpPr>
        <p:spPr>
          <a:xfrm>
            <a:off x="574675" y="1288926"/>
            <a:ext cx="8569325" cy="5040560"/>
          </a:xfrm>
          <a:prstGeom prst="rect">
            <a:avLst/>
          </a:prstGeom>
          <a:noFill/>
          <a:ln w="9525">
            <a:noFill/>
          </a:ln>
        </p:spPr>
        <p:txBody>
          <a:bodyPr anchor="t"/>
          <a:lstStyle/>
          <a:p>
            <a:pPr marL="342900" indent="-342900">
              <a:spcBef>
                <a:spcPts val="600"/>
              </a:spcBef>
              <a:buFont typeface="Wingdings" panose="05000000000000000000" pitchFamily="2" charset="2"/>
              <a:buChar char="l"/>
            </a:pPr>
            <a:r>
              <a:rPr lang="en-US" altLang="zh-CN" sz="2400" dirty="0">
                <a:solidFill>
                  <a:srgbClr val="C00000"/>
                </a:solidFill>
                <a:latin typeface="+mj-lt"/>
                <a:ea typeface="宋体" panose="02010600030101010101" pitchFamily="2" charset="-122"/>
              </a:rPr>
              <a:t>10Base5 </a:t>
            </a:r>
            <a:r>
              <a:rPr lang="zh-CN" altLang="en-US" sz="2400" dirty="0">
                <a:solidFill>
                  <a:srgbClr val="C00000"/>
                </a:solidFill>
                <a:latin typeface="+mj-lt"/>
                <a:ea typeface="宋体" panose="02010600030101010101" pitchFamily="2" charset="-122"/>
              </a:rPr>
              <a:t>粗同轴电缆</a:t>
            </a:r>
            <a:endParaRPr lang="zh-CN" altLang="en-US" sz="2400" dirty="0">
              <a:solidFill>
                <a:srgbClr val="C00000"/>
              </a:solidFill>
              <a:latin typeface="+mj-lt"/>
              <a:ea typeface="宋体" panose="02010600030101010101" pitchFamily="2" charset="-122"/>
            </a:endParaRPr>
          </a:p>
          <a:p>
            <a:pPr marL="342900" indent="-342900">
              <a:spcBef>
                <a:spcPts val="600"/>
              </a:spcBef>
              <a:buFont typeface="Wingdings" panose="05000000000000000000" pitchFamily="2" charset="2"/>
              <a:buChar char="l"/>
            </a:pPr>
            <a:r>
              <a:rPr lang="en-US" altLang="zh-CN" sz="2400" dirty="0">
                <a:solidFill>
                  <a:srgbClr val="C00000"/>
                </a:solidFill>
                <a:latin typeface="+mj-lt"/>
                <a:ea typeface="宋体" panose="02010600030101010101" pitchFamily="2" charset="-122"/>
              </a:rPr>
              <a:t>10Base2 </a:t>
            </a:r>
            <a:r>
              <a:rPr lang="zh-CN" altLang="en-US" sz="2400" dirty="0">
                <a:solidFill>
                  <a:srgbClr val="C00000"/>
                </a:solidFill>
                <a:latin typeface="+mj-lt"/>
                <a:ea typeface="宋体" panose="02010600030101010101" pitchFamily="2" charset="-122"/>
              </a:rPr>
              <a:t>细同轴电缆</a:t>
            </a:r>
            <a:endParaRPr lang="zh-CN" altLang="en-US" sz="2400" dirty="0">
              <a:solidFill>
                <a:srgbClr val="C00000"/>
              </a:solidFill>
              <a:latin typeface="+mj-lt"/>
              <a:ea typeface="宋体" panose="02010600030101010101" pitchFamily="2" charset="-122"/>
            </a:endParaRPr>
          </a:p>
          <a:p>
            <a:pPr marL="342900" indent="-342900">
              <a:spcBef>
                <a:spcPts val="600"/>
              </a:spcBef>
              <a:buFont typeface="Wingdings" panose="05000000000000000000" pitchFamily="2" charset="2"/>
              <a:buChar char="l"/>
            </a:pPr>
            <a:r>
              <a:rPr lang="en-US" altLang="zh-CN" sz="2400" dirty="0">
                <a:solidFill>
                  <a:srgbClr val="C00000"/>
                </a:solidFill>
                <a:latin typeface="+mj-lt"/>
                <a:ea typeface="宋体" panose="02010600030101010101" pitchFamily="2" charset="-122"/>
              </a:rPr>
              <a:t>10BaseT </a:t>
            </a:r>
            <a:r>
              <a:rPr lang="zh-CN" altLang="en-US" sz="2400" dirty="0">
                <a:solidFill>
                  <a:srgbClr val="C00000"/>
                </a:solidFill>
                <a:latin typeface="+mj-lt"/>
                <a:ea typeface="宋体" panose="02010600030101010101" pitchFamily="2" charset="-122"/>
              </a:rPr>
              <a:t>双绞线</a:t>
            </a:r>
            <a:endParaRPr lang="zh-CN" altLang="en-US" sz="2400" dirty="0">
              <a:solidFill>
                <a:srgbClr val="C00000"/>
              </a:solidFill>
              <a:latin typeface="+mj-lt"/>
              <a:ea typeface="宋体" panose="02010600030101010101" pitchFamily="2" charset="-122"/>
            </a:endParaRPr>
          </a:p>
          <a:p>
            <a:pPr marL="342900" indent="-342900">
              <a:spcBef>
                <a:spcPts val="600"/>
              </a:spcBef>
              <a:buFont typeface="Wingdings" panose="05000000000000000000" pitchFamily="2" charset="2"/>
              <a:buChar char="l"/>
            </a:pPr>
            <a:r>
              <a:rPr lang="en-US" altLang="zh-CN" sz="2400" dirty="0">
                <a:solidFill>
                  <a:srgbClr val="0070C0"/>
                </a:solidFill>
                <a:latin typeface="+mj-lt"/>
                <a:ea typeface="宋体" panose="02010600030101010101" pitchFamily="2" charset="-122"/>
              </a:rPr>
              <a:t>10BaseF </a:t>
            </a:r>
            <a:r>
              <a:rPr lang="zh-CN" altLang="en-US" sz="2400" dirty="0">
                <a:solidFill>
                  <a:srgbClr val="0070C0"/>
                </a:solidFill>
                <a:latin typeface="+mj-lt"/>
                <a:ea typeface="宋体" panose="02010600030101010101" pitchFamily="2" charset="-122"/>
              </a:rPr>
              <a:t>光纤</a:t>
            </a:r>
            <a:r>
              <a:rPr lang="en-US" altLang="zh-CN" sz="2400" dirty="0">
                <a:solidFill>
                  <a:srgbClr val="0070C0"/>
                </a:solidFill>
                <a:latin typeface="+mj-lt"/>
                <a:ea typeface="宋体" panose="02010600030101010101" pitchFamily="2" charset="-122"/>
              </a:rPr>
              <a:t>MMF</a:t>
            </a:r>
            <a:endParaRPr lang="en-US" altLang="zh-CN" sz="2400" dirty="0">
              <a:solidFill>
                <a:srgbClr val="0070C0"/>
              </a:solidFill>
              <a:latin typeface="+mj-lt"/>
              <a:ea typeface="宋体" panose="02010600030101010101" pitchFamily="2" charset="-122"/>
            </a:endParaRPr>
          </a:p>
          <a:p>
            <a:pPr marL="342900" indent="-342900">
              <a:spcBef>
                <a:spcPts val="600"/>
              </a:spcBef>
              <a:buFont typeface="Wingdings" panose="05000000000000000000" pitchFamily="2" charset="2"/>
              <a:buChar char="l"/>
            </a:pPr>
            <a:r>
              <a:rPr lang="en-US" altLang="zh-CN" sz="2400" dirty="0">
                <a:solidFill>
                  <a:srgbClr val="0070C0"/>
                </a:solidFill>
                <a:latin typeface="+mj-lt"/>
                <a:ea typeface="宋体" panose="02010600030101010101" pitchFamily="2" charset="-122"/>
              </a:rPr>
              <a:t>100BaseT </a:t>
            </a:r>
            <a:r>
              <a:rPr lang="zh-CN" altLang="en-US" sz="2400" dirty="0">
                <a:solidFill>
                  <a:srgbClr val="0070C0"/>
                </a:solidFill>
                <a:latin typeface="+mj-lt"/>
                <a:ea typeface="宋体" panose="02010600030101010101" pitchFamily="2" charset="-122"/>
              </a:rPr>
              <a:t>双绞线</a:t>
            </a:r>
            <a:endParaRPr lang="zh-CN" altLang="en-US" sz="2400" dirty="0">
              <a:solidFill>
                <a:srgbClr val="0070C0"/>
              </a:solidFill>
              <a:latin typeface="+mj-lt"/>
              <a:ea typeface="宋体" panose="02010600030101010101" pitchFamily="2" charset="-122"/>
            </a:endParaRPr>
          </a:p>
          <a:p>
            <a:pPr marL="342900" indent="-342900">
              <a:spcBef>
                <a:spcPts val="600"/>
              </a:spcBef>
              <a:buFont typeface="Wingdings" panose="05000000000000000000" pitchFamily="2" charset="2"/>
              <a:buChar char="l"/>
            </a:pPr>
            <a:r>
              <a:rPr lang="en-US" altLang="zh-CN" sz="2400" dirty="0">
                <a:solidFill>
                  <a:srgbClr val="0070C0"/>
                </a:solidFill>
                <a:latin typeface="+mj-lt"/>
                <a:ea typeface="宋体" panose="02010600030101010101" pitchFamily="2" charset="-122"/>
              </a:rPr>
              <a:t>100BaseF </a:t>
            </a:r>
            <a:r>
              <a:rPr lang="zh-CN" altLang="en-US" sz="2400" dirty="0">
                <a:solidFill>
                  <a:srgbClr val="0070C0"/>
                </a:solidFill>
                <a:latin typeface="+mj-lt"/>
                <a:ea typeface="宋体" panose="02010600030101010101" pitchFamily="2" charset="-122"/>
              </a:rPr>
              <a:t>光纤</a:t>
            </a:r>
            <a:r>
              <a:rPr lang="en-US" altLang="zh-CN" sz="2400" dirty="0">
                <a:solidFill>
                  <a:srgbClr val="0070C0"/>
                </a:solidFill>
                <a:latin typeface="+mj-lt"/>
                <a:ea typeface="宋体" panose="02010600030101010101" pitchFamily="2" charset="-122"/>
              </a:rPr>
              <a:t>MMF/SMF</a:t>
            </a:r>
            <a:endParaRPr lang="en-US" altLang="zh-CN" sz="2400" dirty="0">
              <a:solidFill>
                <a:srgbClr val="0070C0"/>
              </a:solidFill>
              <a:latin typeface="+mj-lt"/>
              <a:ea typeface="宋体" panose="02010600030101010101" pitchFamily="2" charset="-122"/>
            </a:endParaRPr>
          </a:p>
          <a:p>
            <a:pPr marL="342900" indent="-342900">
              <a:spcBef>
                <a:spcPts val="600"/>
              </a:spcBef>
              <a:buFont typeface="Wingdings" panose="05000000000000000000" pitchFamily="2" charset="2"/>
              <a:buChar char="l"/>
            </a:pPr>
            <a:r>
              <a:rPr lang="en-US" altLang="zh-CN" sz="2400" dirty="0">
                <a:solidFill>
                  <a:srgbClr val="7030A0"/>
                </a:solidFill>
                <a:latin typeface="+mj-lt"/>
                <a:ea typeface="宋体" panose="02010600030101010101" pitchFamily="2" charset="-122"/>
              </a:rPr>
              <a:t>1000BaseX </a:t>
            </a:r>
            <a:r>
              <a:rPr lang="zh-CN" altLang="en-US" sz="2400" dirty="0">
                <a:solidFill>
                  <a:srgbClr val="7030A0"/>
                </a:solidFill>
                <a:latin typeface="+mj-lt"/>
                <a:ea typeface="宋体" panose="02010600030101010101" pitchFamily="2" charset="-122"/>
              </a:rPr>
              <a:t>屏蔽双绞线</a:t>
            </a:r>
            <a:r>
              <a:rPr lang="en-US" altLang="zh-CN" sz="2400" dirty="0">
                <a:solidFill>
                  <a:srgbClr val="7030A0"/>
                </a:solidFill>
                <a:latin typeface="+mj-lt"/>
                <a:ea typeface="宋体" panose="02010600030101010101" pitchFamily="2" charset="-122"/>
              </a:rPr>
              <a:t>/MMF/SMF</a:t>
            </a:r>
            <a:endParaRPr lang="en-US" altLang="zh-CN" sz="2400" dirty="0">
              <a:solidFill>
                <a:srgbClr val="7030A0"/>
              </a:solidFill>
              <a:latin typeface="+mj-lt"/>
              <a:ea typeface="宋体" panose="02010600030101010101" pitchFamily="2" charset="-122"/>
            </a:endParaRPr>
          </a:p>
          <a:p>
            <a:pPr marL="342900" indent="-342900">
              <a:spcBef>
                <a:spcPts val="600"/>
              </a:spcBef>
              <a:buFont typeface="Wingdings" panose="05000000000000000000" pitchFamily="2" charset="2"/>
              <a:buChar char="l"/>
            </a:pPr>
            <a:r>
              <a:rPr lang="en-US" altLang="zh-CN" sz="2400" dirty="0">
                <a:solidFill>
                  <a:srgbClr val="7030A0"/>
                </a:solidFill>
                <a:latin typeface="+mj-lt"/>
                <a:ea typeface="宋体" panose="02010600030101010101" pitchFamily="2" charset="-122"/>
              </a:rPr>
              <a:t>1000BaseT </a:t>
            </a:r>
            <a:r>
              <a:rPr lang="zh-CN" altLang="en-US" sz="2400" dirty="0">
                <a:solidFill>
                  <a:srgbClr val="7030A0"/>
                </a:solidFill>
                <a:latin typeface="+mj-lt"/>
                <a:ea typeface="宋体" panose="02010600030101010101" pitchFamily="2" charset="-122"/>
              </a:rPr>
              <a:t>双绞线</a:t>
            </a:r>
            <a:endParaRPr lang="zh-CN" altLang="en-US" sz="2400" dirty="0">
              <a:solidFill>
                <a:srgbClr val="7030A0"/>
              </a:solidFill>
              <a:latin typeface="+mj-lt"/>
              <a:ea typeface="宋体" panose="02010600030101010101" pitchFamily="2" charset="-122"/>
            </a:endParaRPr>
          </a:p>
          <a:p>
            <a:pPr marL="342900" indent="-342900">
              <a:spcBef>
                <a:spcPts val="600"/>
              </a:spcBef>
              <a:buFont typeface="Wingdings" panose="05000000000000000000" pitchFamily="2" charset="2"/>
              <a:buChar char="l"/>
            </a:pPr>
            <a:r>
              <a:rPr lang="en-US" altLang="zh-CN" sz="2400" dirty="0">
                <a:solidFill>
                  <a:srgbClr val="339966"/>
                </a:solidFill>
                <a:latin typeface="+mj-lt"/>
                <a:ea typeface="宋体" panose="02010600030101010101" pitchFamily="2" charset="-122"/>
              </a:rPr>
              <a:t>10GBaseX</a:t>
            </a:r>
            <a:r>
              <a:rPr lang="zh-CN" altLang="en-US" sz="2400" dirty="0">
                <a:solidFill>
                  <a:srgbClr val="339966"/>
                </a:solidFill>
                <a:latin typeface="+mj-lt"/>
                <a:ea typeface="宋体" panose="02010600030101010101" pitchFamily="2" charset="-122"/>
              </a:rPr>
              <a:t>、</a:t>
            </a:r>
            <a:r>
              <a:rPr lang="en-US" altLang="zh-CN" sz="2400" dirty="0">
                <a:solidFill>
                  <a:srgbClr val="339966"/>
                </a:solidFill>
                <a:latin typeface="+mj-lt"/>
                <a:ea typeface="宋体" panose="02010600030101010101" pitchFamily="2" charset="-122"/>
              </a:rPr>
              <a:t>10BaseR</a:t>
            </a:r>
            <a:r>
              <a:rPr lang="zh-CN" altLang="en-US" sz="2400" dirty="0">
                <a:solidFill>
                  <a:srgbClr val="339966"/>
                </a:solidFill>
                <a:latin typeface="+mj-lt"/>
                <a:ea typeface="宋体" panose="02010600030101010101" pitchFamily="2" charset="-122"/>
              </a:rPr>
              <a:t>（局域网，编码方式不同）</a:t>
            </a:r>
            <a:endParaRPr lang="en-US" altLang="zh-CN" sz="2400" dirty="0">
              <a:solidFill>
                <a:srgbClr val="339966"/>
              </a:solidFill>
              <a:latin typeface="+mj-lt"/>
              <a:ea typeface="宋体" panose="02010600030101010101" pitchFamily="2" charset="-122"/>
            </a:endParaRPr>
          </a:p>
          <a:p>
            <a:pPr marL="342900" indent="-342900">
              <a:spcBef>
                <a:spcPts val="600"/>
              </a:spcBef>
              <a:buFont typeface="Wingdings" panose="05000000000000000000" pitchFamily="2" charset="2"/>
              <a:buChar char="l"/>
            </a:pPr>
            <a:r>
              <a:rPr lang="en-US" altLang="zh-CN" sz="2400" dirty="0">
                <a:solidFill>
                  <a:srgbClr val="339966"/>
                </a:solidFill>
                <a:latin typeface="+mj-lt"/>
                <a:ea typeface="宋体" panose="02010600030101010101" pitchFamily="2" charset="-122"/>
              </a:rPr>
              <a:t>10GBaseW</a:t>
            </a:r>
            <a:r>
              <a:rPr lang="zh-CN" altLang="en-US" sz="2400" dirty="0">
                <a:solidFill>
                  <a:srgbClr val="339966"/>
                </a:solidFill>
                <a:latin typeface="+mj-lt"/>
                <a:ea typeface="宋体" panose="02010600030101010101" pitchFamily="2" charset="-122"/>
              </a:rPr>
              <a:t>（广域网）</a:t>
            </a:r>
            <a:endParaRPr lang="zh-CN" altLang="en-US" sz="2400" dirty="0">
              <a:solidFill>
                <a:srgbClr val="339966"/>
              </a:solidFill>
              <a:latin typeface="+mj-lt"/>
              <a:ea typeface="宋体" panose="02010600030101010101" pitchFamily="2" charset="-122"/>
            </a:endParaRPr>
          </a:p>
          <a:p>
            <a:pPr marL="342900" indent="-342900">
              <a:spcBef>
                <a:spcPts val="600"/>
              </a:spcBef>
              <a:buFont typeface="Wingdings" panose="05000000000000000000" pitchFamily="2" charset="2"/>
              <a:buChar char="l"/>
            </a:pPr>
            <a:r>
              <a:rPr lang="en-US" altLang="zh-CN" sz="2400" dirty="0">
                <a:solidFill>
                  <a:schemeClr val="tx2">
                    <a:lumMod val="75000"/>
                  </a:schemeClr>
                </a:solidFill>
                <a:latin typeface="+mj-lt"/>
                <a:ea typeface="宋体" panose="02010600030101010101" pitchFamily="2" charset="-122"/>
                <a:sym typeface="宋体" panose="02010600030101010101" pitchFamily="2" charset="-122"/>
              </a:rPr>
              <a:t>40GbaseCR4</a:t>
            </a:r>
            <a:r>
              <a:rPr lang="zh-CN" altLang="en-US" sz="2400" dirty="0">
                <a:solidFill>
                  <a:schemeClr val="tx2">
                    <a:lumMod val="75000"/>
                  </a:schemeClr>
                </a:solidFill>
                <a:latin typeface="+mj-lt"/>
                <a:ea typeface="宋体" panose="02010600030101010101" pitchFamily="2" charset="-122"/>
                <a:sym typeface="宋体" panose="02010600030101010101" pitchFamily="2" charset="-122"/>
              </a:rPr>
              <a:t>、</a:t>
            </a:r>
            <a:r>
              <a:rPr lang="zh-CN" altLang="en-US" sz="2400" dirty="0">
                <a:solidFill>
                  <a:schemeClr val="tx2">
                    <a:lumMod val="75000"/>
                  </a:schemeClr>
                </a:solidFill>
                <a:latin typeface="+mj-lt"/>
                <a:ea typeface="宋体" panose="02010600030101010101" pitchFamily="2" charset="-122"/>
              </a:rPr>
              <a:t>100G</a:t>
            </a:r>
            <a:r>
              <a:rPr lang="en-US" altLang="zh-CN" sz="2400" dirty="0">
                <a:solidFill>
                  <a:schemeClr val="tx2">
                    <a:lumMod val="75000"/>
                  </a:schemeClr>
                </a:solidFill>
                <a:latin typeface="+mj-lt"/>
                <a:ea typeface="宋体" panose="02010600030101010101" pitchFamily="2" charset="-122"/>
              </a:rPr>
              <a:t>BaseSR10</a:t>
            </a:r>
            <a:r>
              <a:rPr lang="zh-CN" altLang="en-US" sz="2400" dirty="0">
                <a:solidFill>
                  <a:schemeClr val="tx2">
                    <a:lumMod val="75000"/>
                  </a:schemeClr>
                </a:solidFill>
                <a:latin typeface="+mj-lt"/>
                <a:ea typeface="宋体" panose="02010600030101010101" pitchFamily="2" charset="-122"/>
              </a:rPr>
              <a:t>、100G</a:t>
            </a:r>
            <a:r>
              <a:rPr lang="en-US" altLang="zh-CN" sz="2400" dirty="0">
                <a:solidFill>
                  <a:schemeClr val="tx2">
                    <a:lumMod val="75000"/>
                  </a:schemeClr>
                </a:solidFill>
                <a:latin typeface="+mj-lt"/>
                <a:ea typeface="宋体" panose="02010600030101010101" pitchFamily="2" charset="-122"/>
              </a:rPr>
              <a:t>BaseCR10</a:t>
            </a:r>
            <a:r>
              <a:rPr lang="zh-CN" altLang="en-US" sz="2400" dirty="0">
                <a:solidFill>
                  <a:schemeClr val="tx2">
                    <a:lumMod val="75000"/>
                  </a:schemeClr>
                </a:solidFill>
                <a:latin typeface="+mj-lt"/>
                <a:ea typeface="宋体" panose="02010600030101010101" pitchFamily="2" charset="-122"/>
              </a:rPr>
              <a:t> </a:t>
            </a:r>
            <a:r>
              <a:rPr lang="en-US" altLang="zh-CN" sz="2400" dirty="0">
                <a:solidFill>
                  <a:schemeClr val="tx2">
                    <a:lumMod val="75000"/>
                  </a:schemeClr>
                </a:solidFill>
                <a:latin typeface="+mj-lt"/>
                <a:ea typeface="宋体" panose="02010600030101010101" pitchFamily="2" charset="-122"/>
              </a:rPr>
              <a:t>......</a:t>
            </a:r>
            <a:r>
              <a:rPr lang="zh-CN" altLang="en-US" sz="2400" dirty="0">
                <a:solidFill>
                  <a:schemeClr val="tx2">
                    <a:lumMod val="75000"/>
                  </a:schemeClr>
                </a:solidFill>
                <a:latin typeface="+mj-lt"/>
                <a:ea typeface="宋体" panose="02010600030101010101" pitchFamily="2" charset="-122"/>
              </a:rPr>
              <a:t> </a:t>
            </a:r>
            <a:r>
              <a:rPr lang="zh-CN" altLang="en-US" sz="2000" dirty="0">
                <a:solidFill>
                  <a:schemeClr val="tx2">
                    <a:lumMod val="75000"/>
                  </a:schemeClr>
                </a:solidFill>
                <a:latin typeface="+mj-lt"/>
                <a:ea typeface="宋体" panose="02010600030101010101" pitchFamily="2" charset="-122"/>
              </a:rPr>
              <a:t> </a:t>
            </a:r>
            <a:endParaRPr lang="zh-CN" altLang="en-US" sz="2000" dirty="0">
              <a:solidFill>
                <a:schemeClr val="tx1"/>
              </a:solidFill>
              <a:latin typeface="Times New Roman" panose="02020603050405020304" pitchFamily="18" charset="0"/>
              <a:ea typeface="宋体" panose="02010600030101010101" pitchFamily="2" charset="-122"/>
            </a:endParaRPr>
          </a:p>
        </p:txBody>
      </p:sp>
      <p:pic>
        <p:nvPicPr>
          <p:cNvPr id="33795" name="Picture 5"/>
          <p:cNvPicPr>
            <a:picLocks noChangeAspect="1"/>
          </p:cNvPicPr>
          <p:nvPr/>
        </p:nvPicPr>
        <p:blipFill>
          <a:blip r:embed="rId1"/>
          <a:stretch>
            <a:fillRect/>
          </a:stretch>
        </p:blipFill>
        <p:spPr>
          <a:xfrm>
            <a:off x="4859337" y="1047747"/>
            <a:ext cx="4152900" cy="2733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9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79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79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79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79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79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79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33795"/>
                                        </p:tgtEl>
                                        <p:attrNameLst>
                                          <p:attrName>style.visibility</p:attrName>
                                        </p:attrNameLst>
                                      </p:cBhvr>
                                      <p:to>
                                        <p:strVal val="visible"/>
                                      </p:to>
                                    </p:set>
                                    <p:anim calcmode="lin" valueType="num">
                                      <p:cBhvr additive="base">
                                        <p:cTn id="39" dur="500" fill="hold"/>
                                        <p:tgtEl>
                                          <p:spTgt spid="33795"/>
                                        </p:tgtEl>
                                        <p:attrNameLst>
                                          <p:attrName>ppt_x</p:attrName>
                                        </p:attrNameLst>
                                      </p:cBhvr>
                                      <p:tavLst>
                                        <p:tav tm="0">
                                          <p:val>
                                            <p:strVal val="1+#ppt_w/2"/>
                                          </p:val>
                                        </p:tav>
                                        <p:tav tm="100000">
                                          <p:val>
                                            <p:strVal val="#ppt_x"/>
                                          </p:val>
                                        </p:tav>
                                      </p:tavLst>
                                    </p:anim>
                                    <p:anim calcmode="lin" valueType="num">
                                      <p:cBhvr additive="base">
                                        <p:cTn id="40" dur="500" fill="hold"/>
                                        <p:tgtEl>
                                          <p:spTgt spid="337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1619672" y="369888"/>
            <a:ext cx="7340600" cy="466725"/>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zh-CN" altLang="en-US" b="0" i="0" u="none" strike="noStrike" kern="0" cap="none" spc="0" normalizeH="0" baseline="0" noProof="0" dirty="0" smtClean="0">
                <a:ln>
                  <a:noFill/>
                </a:ln>
                <a:effectLst/>
                <a:uLnTx/>
                <a:uFillTx/>
                <a:ea typeface="+mj-ea"/>
                <a:cs typeface="+mj-cs"/>
              </a:rPr>
              <a:t>　传统</a:t>
            </a:r>
            <a:r>
              <a:rPr kumimoji="1" lang="zh-CN" altLang="en-US" b="0" i="0" u="none" strike="noStrike" kern="0" cap="none" spc="0" normalizeH="0" baseline="0" noProof="0" dirty="0" smtClean="0">
                <a:ln>
                  <a:noFill/>
                </a:ln>
                <a:effectLst/>
                <a:uLnTx/>
                <a:uFillTx/>
                <a:latin typeface="宋体" panose="02010600030101010101" pitchFamily="2" charset="-122"/>
                <a:ea typeface="+mj-ea"/>
                <a:cs typeface="+mj-cs"/>
              </a:rPr>
              <a:t>以太网的介质访问控制方法</a:t>
            </a:r>
            <a:r>
              <a:rPr kumimoji="1" lang="zh-CN" altLang="en-US" b="0" i="0" u="none" strike="noStrike" kern="0" cap="none" spc="0" normalizeH="0" baseline="0" noProof="0" dirty="0" smtClean="0">
                <a:ln>
                  <a:noFill/>
                </a:ln>
                <a:effectLst/>
                <a:uLnTx/>
                <a:uFillTx/>
                <a:ea typeface="+mj-ea"/>
                <a:cs typeface="+mj-cs"/>
              </a:rPr>
              <a:t> </a:t>
            </a:r>
            <a:endParaRPr kumimoji="1" lang="zh-CN" altLang="en-US" b="0" i="0" u="none" strike="noStrike" kern="0" cap="none" spc="0" normalizeH="0" baseline="0" noProof="0" dirty="0" smtClean="0">
              <a:ln>
                <a:noFill/>
              </a:ln>
              <a:effectLst/>
              <a:uLnTx/>
              <a:uFillTx/>
              <a:ea typeface="+mj-ea"/>
              <a:cs typeface="+mj-cs"/>
            </a:endParaRPr>
          </a:p>
        </p:txBody>
      </p:sp>
      <p:sp>
        <p:nvSpPr>
          <p:cNvPr id="36866" name="Rectangle 6"/>
          <p:cNvSpPr/>
          <p:nvPr/>
        </p:nvSpPr>
        <p:spPr>
          <a:xfrm>
            <a:off x="0" y="0"/>
            <a:ext cx="9144000" cy="0"/>
          </a:xfrm>
          <a:prstGeom prst="rect">
            <a:avLst/>
          </a:prstGeom>
          <a:noFill/>
          <a:ln w="12700">
            <a:noFill/>
          </a:ln>
        </p:spPr>
        <p:txBody>
          <a:bodyPr wrap="none" anchor="ctr">
            <a:spAutoFit/>
          </a:bodyPr>
          <a:lstStyle/>
          <a:p>
            <a:endParaRPr lang="zh-CN" altLang="en-US" dirty="0">
              <a:latin typeface="Times New Roman" panose="02020603050405020304" pitchFamily="18" charset="0"/>
              <a:ea typeface="黑体" panose="02010609060101010101" pitchFamily="49" charset="-122"/>
            </a:endParaRPr>
          </a:p>
        </p:txBody>
      </p:sp>
      <p:graphicFrame>
        <p:nvGraphicFramePr>
          <p:cNvPr id="3" name="对象 2"/>
          <p:cNvGraphicFramePr>
            <a:graphicFrameLocks noChangeAspect="1"/>
          </p:cNvGraphicFramePr>
          <p:nvPr/>
        </p:nvGraphicFramePr>
        <p:xfrm>
          <a:off x="1835696" y="1206500"/>
          <a:ext cx="4968552" cy="5411153"/>
        </p:xfrm>
        <a:graphic>
          <a:graphicData uri="http://schemas.openxmlformats.org/presentationml/2006/ole">
            <mc:AlternateContent xmlns:mc="http://schemas.openxmlformats.org/markup-compatibility/2006">
              <mc:Choice xmlns:v="urn:schemas-microsoft-com:vml" Requires="v">
                <p:oleObj spid="_x0000_s109583" name="Visio" r:id="rId1" imgW="2959100" imgH="3225800" progId="Visio.Drawing.15">
                  <p:embed/>
                </p:oleObj>
              </mc:Choice>
              <mc:Fallback>
                <p:oleObj name="Visio" r:id="rId1" imgW="2959100" imgH="3225800" progId="Visio.Drawing.15">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206500"/>
                        <a:ext cx="4968552" cy="5411153"/>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2044700" y="443809"/>
            <a:ext cx="6842125" cy="481013"/>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zh-CN" altLang="en-US" sz="3200" b="0" i="0" u="none" strike="noStrike" kern="0" cap="none" spc="0" normalizeH="0" baseline="0" noProof="0" dirty="0" smtClean="0">
                <a:ln>
                  <a:noFill/>
                </a:ln>
                <a:effectLst/>
                <a:uLnTx/>
                <a:uFillTx/>
                <a:latin typeface="+mj-lt"/>
                <a:ea typeface="+mj-ea"/>
                <a:cs typeface="+mj-cs"/>
              </a:rPr>
              <a:t>二进制指数退避算法</a:t>
            </a:r>
            <a:endParaRPr kumimoji="1" lang="zh-CN" altLang="en-US" sz="3200" b="0" i="0" u="none" strike="noStrike" kern="0" cap="none" spc="0" normalizeH="0" baseline="0" noProof="0" dirty="0" smtClean="0">
              <a:ln>
                <a:noFill/>
              </a:ln>
              <a:effectLst/>
              <a:uLnTx/>
              <a:uFillTx/>
              <a:latin typeface="+mj-lt"/>
              <a:ea typeface="+mj-ea"/>
              <a:cs typeface="+mj-cs"/>
            </a:endParaRPr>
          </a:p>
        </p:txBody>
      </p:sp>
      <p:sp>
        <p:nvSpPr>
          <p:cNvPr id="37890" name="Rectangle 3"/>
          <p:cNvSpPr>
            <a:spLocks noGrp="1"/>
          </p:cNvSpPr>
          <p:nvPr>
            <p:ph idx="1"/>
          </p:nvPr>
        </p:nvSpPr>
        <p:spPr>
          <a:xfrm>
            <a:off x="533400" y="1340768"/>
            <a:ext cx="8353425" cy="4362450"/>
          </a:xfrm>
        </p:spPr>
        <p:txBody>
          <a:bodyPr vert="horz" wrap="square" lIns="91440" tIns="45720" rIns="91440" bIns="45720" anchor="t"/>
          <a:lstStyle/>
          <a:p>
            <a:pPr eaLnBrk="1" hangingPunct="1">
              <a:lnSpc>
                <a:spcPct val="110000"/>
              </a:lnSpc>
            </a:pPr>
            <a:r>
              <a:rPr lang="zh-CN" altLang="en-US" sz="2600" b="0" dirty="0">
                <a:latin typeface="+mn-ea"/>
              </a:rPr>
              <a:t>将冲突发生后的时间划分为长度为</a:t>
            </a:r>
            <a:r>
              <a:rPr lang="en-US" altLang="zh-CN" sz="2600" b="0" dirty="0">
                <a:solidFill>
                  <a:srgbClr val="FF3300"/>
                </a:solidFill>
                <a:latin typeface="+mn-ea"/>
              </a:rPr>
              <a:t>51.2</a:t>
            </a:r>
            <a:r>
              <a:rPr lang="zh-CN" altLang="en-US" sz="2600" b="0" dirty="0">
                <a:solidFill>
                  <a:srgbClr val="FF3300"/>
                </a:solidFill>
                <a:latin typeface="+mn-ea"/>
              </a:rPr>
              <a:t>微秒的时槽</a:t>
            </a:r>
            <a:endParaRPr lang="zh-CN" altLang="en-US" sz="2600" b="0" dirty="0">
              <a:solidFill>
                <a:srgbClr val="FF3300"/>
              </a:solidFill>
              <a:latin typeface="+mn-ea"/>
            </a:endParaRPr>
          </a:p>
          <a:p>
            <a:pPr eaLnBrk="1" hangingPunct="1">
              <a:lnSpc>
                <a:spcPct val="110000"/>
              </a:lnSpc>
            </a:pPr>
            <a:r>
              <a:rPr lang="zh-CN" altLang="en-US" sz="2600" b="0" dirty="0">
                <a:latin typeface="+mn-ea"/>
              </a:rPr>
              <a:t>发生第一次冲突后，各个站点等待 </a:t>
            </a:r>
            <a:r>
              <a:rPr lang="en-US" altLang="zh-CN" sz="2600" b="0" dirty="0">
                <a:latin typeface="+mn-ea"/>
              </a:rPr>
              <a:t>0 </a:t>
            </a:r>
            <a:r>
              <a:rPr lang="zh-CN" altLang="en-US" sz="2600" b="0" dirty="0">
                <a:latin typeface="+mn-ea"/>
              </a:rPr>
              <a:t>或 </a:t>
            </a:r>
            <a:r>
              <a:rPr lang="en-US" altLang="zh-CN" sz="2600" b="0" dirty="0">
                <a:latin typeface="+mn-ea"/>
              </a:rPr>
              <a:t>1 </a:t>
            </a:r>
            <a:r>
              <a:rPr lang="zh-CN" altLang="en-US" sz="2600" b="0" dirty="0">
                <a:latin typeface="+mn-ea"/>
              </a:rPr>
              <a:t>个时槽再开始重传；</a:t>
            </a:r>
            <a:endParaRPr lang="zh-CN" altLang="en-US" sz="2600" b="0" dirty="0">
              <a:latin typeface="+mn-ea"/>
            </a:endParaRPr>
          </a:p>
          <a:p>
            <a:pPr eaLnBrk="1" hangingPunct="1">
              <a:lnSpc>
                <a:spcPct val="110000"/>
              </a:lnSpc>
            </a:pPr>
            <a:r>
              <a:rPr lang="zh-CN" altLang="en-US" sz="2600" b="0" dirty="0">
                <a:latin typeface="+mn-ea"/>
              </a:rPr>
              <a:t>发生第二次冲突后，各个站点随机地选择等待</a:t>
            </a:r>
            <a:r>
              <a:rPr lang="en-US" altLang="zh-CN" sz="2600" b="0" dirty="0">
                <a:latin typeface="+mn-ea"/>
              </a:rPr>
              <a:t>0, 1, 2</a:t>
            </a:r>
            <a:r>
              <a:rPr lang="zh-CN" altLang="en-US" sz="2600" b="0" dirty="0">
                <a:latin typeface="+mn-ea"/>
              </a:rPr>
              <a:t>或</a:t>
            </a:r>
            <a:r>
              <a:rPr lang="en-US" altLang="zh-CN" sz="2600" b="0" dirty="0">
                <a:latin typeface="+mn-ea"/>
              </a:rPr>
              <a:t>3</a:t>
            </a:r>
            <a:r>
              <a:rPr lang="zh-CN" altLang="en-US" sz="2600" b="0" dirty="0">
                <a:latin typeface="+mn-ea"/>
              </a:rPr>
              <a:t>个时槽再开始重传；</a:t>
            </a:r>
            <a:endParaRPr lang="zh-CN" altLang="en-US" sz="2600" b="0" dirty="0">
              <a:latin typeface="+mn-ea"/>
            </a:endParaRPr>
          </a:p>
          <a:p>
            <a:pPr eaLnBrk="1" hangingPunct="1">
              <a:lnSpc>
                <a:spcPct val="110000"/>
              </a:lnSpc>
            </a:pPr>
            <a:r>
              <a:rPr lang="zh-CN" altLang="en-US" sz="2600" b="0" dirty="0">
                <a:latin typeface="+mn-ea"/>
              </a:rPr>
              <a:t>第 </a:t>
            </a:r>
            <a:r>
              <a:rPr lang="en-US" altLang="zh-CN" sz="2600" b="0" dirty="0">
                <a:solidFill>
                  <a:srgbClr val="FF3300"/>
                </a:solidFill>
                <a:latin typeface="+mn-ea"/>
              </a:rPr>
              <a:t>i</a:t>
            </a:r>
            <a:r>
              <a:rPr lang="en-US" altLang="zh-CN" sz="2600" b="0" dirty="0">
                <a:latin typeface="+mn-ea"/>
              </a:rPr>
              <a:t> </a:t>
            </a:r>
            <a:r>
              <a:rPr lang="zh-CN" altLang="en-US" sz="2600" b="0" dirty="0">
                <a:latin typeface="+mn-ea"/>
              </a:rPr>
              <a:t>次冲突后，在 </a:t>
            </a:r>
            <a:r>
              <a:rPr lang="en-US" altLang="zh-CN" sz="2600" b="0" dirty="0">
                <a:solidFill>
                  <a:srgbClr val="FF3300"/>
                </a:solidFill>
                <a:latin typeface="+mn-ea"/>
              </a:rPr>
              <a:t>0 </a:t>
            </a:r>
            <a:r>
              <a:rPr lang="zh-CN" altLang="en-US" sz="2600" b="0" dirty="0">
                <a:solidFill>
                  <a:srgbClr val="FF3300"/>
                </a:solidFill>
                <a:latin typeface="+mn-ea"/>
              </a:rPr>
              <a:t>至 </a:t>
            </a:r>
            <a:r>
              <a:rPr lang="en-US" altLang="zh-CN" sz="2600" b="0" dirty="0">
                <a:solidFill>
                  <a:srgbClr val="FF3300"/>
                </a:solidFill>
                <a:latin typeface="+mn-ea"/>
              </a:rPr>
              <a:t>2</a:t>
            </a:r>
            <a:r>
              <a:rPr lang="en-US" altLang="zh-CN" sz="2600" b="0" baseline="30000" dirty="0">
                <a:solidFill>
                  <a:srgbClr val="FF3300"/>
                </a:solidFill>
                <a:latin typeface="+mn-ea"/>
              </a:rPr>
              <a:t>i</a:t>
            </a:r>
            <a:r>
              <a:rPr lang="en-US" altLang="zh-CN" sz="2600" b="0" dirty="0">
                <a:solidFill>
                  <a:srgbClr val="FF3300"/>
                </a:solidFill>
                <a:latin typeface="+mn-ea"/>
              </a:rPr>
              <a:t>-1 </a:t>
            </a:r>
            <a:r>
              <a:rPr lang="zh-CN" altLang="en-US" sz="2600" b="0" dirty="0">
                <a:solidFill>
                  <a:srgbClr val="FF3300"/>
                </a:solidFill>
                <a:latin typeface="+mn-ea"/>
              </a:rPr>
              <a:t>间</a:t>
            </a:r>
            <a:r>
              <a:rPr lang="zh-CN" altLang="en-US" sz="2600" b="0" dirty="0">
                <a:latin typeface="+mn-ea"/>
              </a:rPr>
              <a:t>随机地选择一个等待的时槽数，再开始重传；</a:t>
            </a:r>
            <a:endParaRPr lang="zh-CN" altLang="en-US" sz="2600" b="0" dirty="0">
              <a:latin typeface="+mn-ea"/>
            </a:endParaRPr>
          </a:p>
          <a:p>
            <a:pPr eaLnBrk="1" hangingPunct="1">
              <a:lnSpc>
                <a:spcPct val="110000"/>
              </a:lnSpc>
            </a:pPr>
            <a:r>
              <a:rPr lang="en-US" altLang="zh-CN" sz="2600" b="0" dirty="0">
                <a:latin typeface="+mn-ea"/>
              </a:rPr>
              <a:t>10</a:t>
            </a:r>
            <a:r>
              <a:rPr lang="zh-CN" altLang="en-US" sz="2600" b="0" dirty="0">
                <a:latin typeface="+mn-ea"/>
              </a:rPr>
              <a:t>次冲突后，选择等待的时槽数固定在</a:t>
            </a:r>
            <a:r>
              <a:rPr lang="en-US" altLang="zh-CN" sz="2600" b="0" dirty="0">
                <a:latin typeface="+mn-ea"/>
              </a:rPr>
              <a:t>0</a:t>
            </a:r>
            <a:r>
              <a:rPr lang="zh-CN" altLang="en-US" sz="2600" b="0" dirty="0">
                <a:latin typeface="+mn-ea"/>
              </a:rPr>
              <a:t>至</a:t>
            </a:r>
            <a:r>
              <a:rPr lang="en-US" altLang="zh-CN" sz="2600" b="0" dirty="0">
                <a:latin typeface="+mn-ea"/>
              </a:rPr>
              <a:t>2</a:t>
            </a:r>
            <a:r>
              <a:rPr lang="en-US" altLang="zh-CN" sz="2600" b="0" baseline="30000" dirty="0">
                <a:latin typeface="+mn-ea"/>
              </a:rPr>
              <a:t>10</a:t>
            </a:r>
            <a:r>
              <a:rPr lang="en-US" altLang="zh-CN" sz="2600" b="0" dirty="0">
                <a:latin typeface="+mn-ea"/>
              </a:rPr>
              <a:t>—1</a:t>
            </a:r>
            <a:r>
              <a:rPr lang="zh-CN" altLang="en-US" sz="2600" b="0" dirty="0">
                <a:latin typeface="+mn-ea"/>
              </a:rPr>
              <a:t>之间；</a:t>
            </a:r>
            <a:endParaRPr lang="zh-CN" altLang="en-US" sz="2600" b="0" dirty="0">
              <a:latin typeface="+mn-ea"/>
            </a:endParaRPr>
          </a:p>
          <a:p>
            <a:pPr eaLnBrk="1" hangingPunct="1">
              <a:lnSpc>
                <a:spcPct val="110000"/>
              </a:lnSpc>
            </a:pPr>
            <a:r>
              <a:rPr lang="en-US" altLang="zh-CN" sz="2600" b="0" dirty="0">
                <a:solidFill>
                  <a:srgbClr val="FF3300"/>
                </a:solidFill>
                <a:latin typeface="+mn-ea"/>
              </a:rPr>
              <a:t>16</a:t>
            </a:r>
            <a:r>
              <a:rPr lang="zh-CN" altLang="en-US" sz="2600" b="0" dirty="0">
                <a:solidFill>
                  <a:srgbClr val="FF3300"/>
                </a:solidFill>
                <a:latin typeface="+mn-ea"/>
              </a:rPr>
              <a:t>次</a:t>
            </a:r>
            <a:r>
              <a:rPr lang="zh-CN" altLang="en-US" sz="2600" b="0" dirty="0">
                <a:latin typeface="+mn-ea"/>
              </a:rPr>
              <a:t>冲突后，发送失败，报告上层。</a:t>
            </a:r>
            <a:endParaRPr lang="zh-CN" altLang="en-US" sz="2600" b="0" dirty="0">
              <a:latin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0" name="Picture 2" descr="3-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188" y="1341438"/>
            <a:ext cx="8253412"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3"/>
          <p:cNvSpPr>
            <a:spLocks noChangeArrowheads="1"/>
          </p:cNvSpPr>
          <p:nvPr/>
        </p:nvSpPr>
        <p:spPr bwMode="auto">
          <a:xfrm>
            <a:off x="0" y="333375"/>
            <a:ext cx="91440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hlink"/>
              </a:buClr>
              <a:buSzPct val="70000"/>
              <a:buFontTx/>
              <a:buNone/>
            </a:pPr>
            <a:r>
              <a:rPr lang="zh-CN" altLang="en-US" b="0" dirty="0" smtClean="0">
                <a:solidFill>
                  <a:schemeClr val="bg1"/>
                </a:solidFill>
                <a:latin typeface="Arial" panose="020B0604020202020204" pitchFamily="34" charset="0"/>
                <a:ea typeface="黑体" panose="02010609060101010101" pitchFamily="49" charset="-122"/>
              </a:rPr>
              <a:t>数据链路层位置</a:t>
            </a:r>
            <a:endParaRPr lang="zh-CN" altLang="en-US" b="0" dirty="0">
              <a:solidFill>
                <a:schemeClr val="bg1"/>
              </a:solidFill>
              <a:latin typeface="Arial" panose="020B0604020202020204" pitchFamily="34" charset="0"/>
              <a:ea typeface="黑体" panose="02010609060101010101" pitchFamily="49" charset="-122"/>
            </a:endParaRPr>
          </a:p>
        </p:txBody>
      </p:sp>
      <p:sp>
        <p:nvSpPr>
          <p:cNvPr id="12294" name="AutoShape 8"/>
          <p:cNvSpPr>
            <a:spLocks noChangeArrowheads="1"/>
          </p:cNvSpPr>
          <p:nvPr/>
        </p:nvSpPr>
        <p:spPr bwMode="auto">
          <a:xfrm>
            <a:off x="5220072" y="2852936"/>
            <a:ext cx="762000" cy="381000"/>
          </a:xfrm>
          <a:prstGeom prst="wedgeRectCallout">
            <a:avLst>
              <a:gd name="adj1" fmla="val 3125"/>
              <a:gd name="adj2" fmla="val 110000"/>
            </a:avLst>
          </a:prstGeom>
          <a:solidFill>
            <a:schemeClr val="tx2"/>
          </a:solidFill>
          <a:ln w="19050">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a:solidFill>
                  <a:srgbClr val="FF5050"/>
                </a:solidFill>
                <a:latin typeface="Garamond" panose="02020404030301010803" pitchFamily="18" charset="0"/>
              </a:rPr>
              <a:t>帧</a:t>
            </a:r>
            <a:endParaRPr kumimoji="0" lang="zh-CN" altLang="en-US" sz="1800">
              <a:solidFill>
                <a:srgbClr val="FF5050"/>
              </a:solidFill>
              <a:latin typeface="Garamond" panose="02020404030301010803" pitchFamily="18" charset="0"/>
            </a:endParaRPr>
          </a:p>
        </p:txBody>
      </p:sp>
      <p:sp>
        <p:nvSpPr>
          <p:cNvPr id="12295" name="AutoShape 9"/>
          <p:cNvSpPr>
            <a:spLocks noChangeArrowheads="1"/>
          </p:cNvSpPr>
          <p:nvPr/>
        </p:nvSpPr>
        <p:spPr bwMode="auto">
          <a:xfrm>
            <a:off x="6784975" y="4475163"/>
            <a:ext cx="762000" cy="381000"/>
          </a:xfrm>
          <a:prstGeom prst="wedgeRectCallout">
            <a:avLst>
              <a:gd name="adj1" fmla="val -144792"/>
              <a:gd name="adj2" fmla="val -225833"/>
            </a:avLst>
          </a:prstGeom>
          <a:solidFill>
            <a:schemeClr val="tx2"/>
          </a:solidFill>
          <a:ln w="19050">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a:solidFill>
                  <a:srgbClr val="FF5050"/>
                </a:solidFill>
                <a:latin typeface="Garamond" panose="02020404030301010803" pitchFamily="18" charset="0"/>
              </a:rPr>
              <a:t>分组</a:t>
            </a:r>
            <a:endParaRPr kumimoji="0" lang="zh-CN" altLang="en-US" sz="1800">
              <a:solidFill>
                <a:srgbClr val="FF5050"/>
              </a:solidFill>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7090"/>
                                        </p:tgtEl>
                                        <p:attrNameLst>
                                          <p:attrName>style.visibility</p:attrName>
                                        </p:attrNameLst>
                                      </p:cBhvr>
                                      <p:to>
                                        <p:strVal val="visible"/>
                                      </p:to>
                                    </p:set>
                                    <p:animEffect transition="in" filter="barn(inVertical)">
                                      <p:cBhvr>
                                        <p:cTn id="7" dur="500"/>
                                        <p:tgtEl>
                                          <p:spTgt spid="21709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29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animBg="1"/>
      <p:bldP spid="1229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1516062" y="369576"/>
            <a:ext cx="7269163" cy="538474"/>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zh-CN" altLang="en-US" b="0" i="0" u="none" strike="noStrike" kern="0" cap="none" spc="0" normalizeH="0" baseline="0" noProof="0" dirty="0" smtClean="0">
                <a:ln>
                  <a:noFill/>
                </a:ln>
                <a:effectLst/>
                <a:uLnTx/>
                <a:uFillTx/>
                <a:latin typeface="+mj-lt"/>
                <a:ea typeface="+mj-ea"/>
                <a:cs typeface="+mj-cs"/>
              </a:rPr>
              <a:t>　最短帧长制约</a:t>
            </a:r>
            <a:endParaRPr kumimoji="1" lang="zh-CN" altLang="en-US" b="0" i="0" u="none" strike="noStrike" kern="0" cap="none" spc="0" normalizeH="0" baseline="0" noProof="0" dirty="0" smtClean="0">
              <a:ln>
                <a:noFill/>
              </a:ln>
              <a:effectLst/>
              <a:uLnTx/>
              <a:uFillTx/>
              <a:latin typeface="+mj-lt"/>
              <a:ea typeface="+mj-ea"/>
              <a:cs typeface="+mj-cs"/>
            </a:endParaRPr>
          </a:p>
        </p:txBody>
      </p:sp>
      <p:sp>
        <p:nvSpPr>
          <p:cNvPr id="38914" name="Rectangle 3"/>
          <p:cNvSpPr>
            <a:spLocks noGrp="1"/>
          </p:cNvSpPr>
          <p:nvPr>
            <p:ph idx="1"/>
          </p:nvPr>
        </p:nvSpPr>
        <p:spPr>
          <a:xfrm>
            <a:off x="250825" y="1081151"/>
            <a:ext cx="8534400" cy="864096"/>
          </a:xfrm>
        </p:spPr>
        <p:txBody>
          <a:bodyPr vert="horz" wrap="square" lIns="91440" tIns="45720" rIns="91440" bIns="45720" anchor="t"/>
          <a:lstStyle/>
          <a:p>
            <a:pPr lvl="1" eaLnBrk="1" hangingPunct="1">
              <a:lnSpc>
                <a:spcPct val="120000"/>
              </a:lnSpc>
              <a:buFont typeface="Wingdings" panose="05000000000000000000" pitchFamily="2" charset="2"/>
              <a:buChar char="l"/>
            </a:pPr>
            <a:r>
              <a:rPr lang="zh-CN" altLang="en-US" sz="2400" dirty="0" smtClean="0">
                <a:latin typeface="+mn-ea"/>
              </a:rPr>
              <a:t>为了检测到所有冲突，避免</a:t>
            </a:r>
            <a:r>
              <a:rPr lang="zh-CN" altLang="en-US" sz="2400" dirty="0">
                <a:latin typeface="+mn-ea"/>
              </a:rPr>
              <a:t>帧的第一个比特到达电缆的远端前帧已经发完，帧发送时间应该</a:t>
            </a:r>
            <a:r>
              <a:rPr lang="zh-CN" altLang="en-US" sz="2400" dirty="0" smtClean="0">
                <a:latin typeface="+mn-ea"/>
              </a:rPr>
              <a:t>大于</a:t>
            </a:r>
            <a:r>
              <a:rPr lang="zh-CN" altLang="en-US" sz="2400" dirty="0" smtClean="0">
                <a:solidFill>
                  <a:srgbClr val="C00000"/>
                </a:solidFill>
                <a:latin typeface="+mn-ea"/>
              </a:rPr>
              <a:t>往返延迟时间（冲突检测时间）</a:t>
            </a:r>
            <a:r>
              <a:rPr lang="zh-CN" altLang="en-US" sz="2400" dirty="0" smtClean="0">
                <a:latin typeface="+mn-ea"/>
              </a:rPr>
              <a:t>；</a:t>
            </a:r>
            <a:endParaRPr lang="zh-CN" altLang="en-US" sz="2400" dirty="0">
              <a:latin typeface="+mn-ea"/>
            </a:endParaRPr>
          </a:p>
          <a:p>
            <a:pPr lvl="2" eaLnBrk="1" hangingPunct="1">
              <a:lnSpc>
                <a:spcPct val="120000"/>
              </a:lnSpc>
              <a:buFont typeface="Wingdings" panose="05000000000000000000" pitchFamily="2" charset="2"/>
              <a:buChar char="l"/>
            </a:pPr>
            <a:endParaRPr lang="zh-CN" altLang="en-US" sz="2000" dirty="0">
              <a:latin typeface="+mn-ea"/>
            </a:endParaRPr>
          </a:p>
        </p:txBody>
      </p:sp>
      <p:pic>
        <p:nvPicPr>
          <p:cNvPr id="38916" name="图片 40"/>
          <p:cNvPicPr>
            <a:picLocks noChangeAspect="1"/>
          </p:cNvPicPr>
          <p:nvPr/>
        </p:nvPicPr>
        <p:blipFill>
          <a:blip r:embed="rId1"/>
          <a:stretch>
            <a:fillRect/>
          </a:stretch>
        </p:blipFill>
        <p:spPr>
          <a:xfrm>
            <a:off x="468834" y="1628800"/>
            <a:ext cx="8365181" cy="3096344"/>
          </a:xfrm>
          <a:prstGeom prst="rect">
            <a:avLst/>
          </a:prstGeom>
          <a:noFill/>
          <a:ln w="9525">
            <a:noFill/>
          </a:ln>
        </p:spPr>
      </p:pic>
      <p:sp>
        <p:nvSpPr>
          <p:cNvPr id="6" name="Rectangle 3"/>
          <p:cNvSpPr txBox="1"/>
          <p:nvPr/>
        </p:nvSpPr>
        <p:spPr bwMode="auto">
          <a:xfrm>
            <a:off x="299615" y="4734205"/>
            <a:ext cx="8534400" cy="1723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3366FF"/>
              </a:buClr>
              <a:buFont typeface="Wingdings" panose="05000000000000000000" pitchFamily="2" charset="2"/>
              <a:buChar char="l"/>
              <a:defRPr kumimoji="1" sz="3200" b="1" kern="1200">
                <a:solidFill>
                  <a:schemeClr val="bg2"/>
                </a:solidFill>
                <a:latin typeface="+mn-lt"/>
                <a:ea typeface="+mn-ea"/>
                <a:cs typeface="+mn-cs"/>
              </a:defRPr>
            </a:lvl1pPr>
            <a:lvl2pPr marL="742950" indent="-285750" algn="l" rtl="0" eaLnBrk="0" fontAlgn="base" hangingPunct="0">
              <a:spcBef>
                <a:spcPct val="20000"/>
              </a:spcBef>
              <a:spcAft>
                <a:spcPct val="0"/>
              </a:spcAft>
              <a:buClr>
                <a:srgbClr val="003399"/>
              </a:buClr>
              <a:buFont typeface="Wingdings" panose="05000000000000000000" pitchFamily="2" charset="2"/>
              <a:buChar char="ü"/>
              <a:defRPr kumimoji="1" sz="2800" b="1" kern="1200">
                <a:solidFill>
                  <a:srgbClr val="003399"/>
                </a:solidFill>
                <a:latin typeface="+mn-lt"/>
                <a:ea typeface="+mn-ea"/>
                <a:cs typeface="+mn-cs"/>
              </a:defRPr>
            </a:lvl2pPr>
            <a:lvl3pPr marL="1143000" indent="-228600" algn="l" rtl="0" eaLnBrk="0" fontAlgn="base" hangingPunct="0">
              <a:spcBef>
                <a:spcPct val="20000"/>
              </a:spcBef>
              <a:spcAft>
                <a:spcPct val="0"/>
              </a:spcAft>
              <a:buClr>
                <a:srgbClr val="CC6600"/>
              </a:buClr>
              <a:buFont typeface="Wingdings" panose="05000000000000000000" pitchFamily="2" charset="2"/>
              <a:buChar char="q"/>
              <a:defRPr kumimoji="1" sz="2400" b="1" kern="1200">
                <a:solidFill>
                  <a:srgbClr val="CC6600"/>
                </a:solidFill>
                <a:latin typeface="+mn-lt"/>
                <a:ea typeface="+mn-ea"/>
                <a:cs typeface="+mn-cs"/>
              </a:defRPr>
            </a:lvl3pPr>
            <a:lvl4pPr marL="1600200" indent="-228600" algn="l" rtl="0" eaLnBrk="0" fontAlgn="base" hangingPunct="0">
              <a:spcBef>
                <a:spcPct val="20000"/>
              </a:spcBef>
              <a:spcAft>
                <a:spcPct val="0"/>
              </a:spcAft>
              <a:buClr>
                <a:srgbClr val="256EFF"/>
              </a:buClr>
              <a:buChar char="–"/>
              <a:defRPr kumimoji="1" sz="2000" b="1" kern="1200">
                <a:solidFill>
                  <a:schemeClr val="bg2"/>
                </a:solidFill>
                <a:latin typeface="+mn-lt"/>
                <a:ea typeface="+mn-ea"/>
                <a:cs typeface="+mn-cs"/>
              </a:defRPr>
            </a:lvl4pPr>
            <a:lvl5pPr marL="2057400" indent="-228600" algn="l" rtl="0" eaLnBrk="0" fontAlgn="base" hangingPunct="0">
              <a:spcBef>
                <a:spcPct val="20000"/>
              </a:spcBef>
              <a:spcAft>
                <a:spcPct val="0"/>
              </a:spcAft>
              <a:buClr>
                <a:srgbClr val="256EFF"/>
              </a:buClr>
              <a:buChar char="•"/>
              <a:defRPr kumimoji="1" sz="2000" b="1"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eaLnBrk="1" hangingPunct="1">
              <a:lnSpc>
                <a:spcPct val="110000"/>
              </a:lnSpc>
              <a:spcBef>
                <a:spcPts val="600"/>
              </a:spcBef>
              <a:buFont typeface="Wingdings" panose="05000000000000000000" pitchFamily="2" charset="2"/>
              <a:buChar char="l"/>
            </a:pPr>
            <a:r>
              <a:rPr lang="en-US" altLang="zh-CN" sz="2400" dirty="0" smtClean="0"/>
              <a:t>10Mbps LAN</a:t>
            </a:r>
            <a:r>
              <a:rPr lang="zh-CN" altLang="en-US" sz="2400" dirty="0" smtClean="0"/>
              <a:t>，最大冲突检测时间为</a:t>
            </a:r>
            <a:r>
              <a:rPr lang="en-US" altLang="zh-CN" sz="2400" dirty="0" smtClean="0">
                <a:solidFill>
                  <a:srgbClr val="FF3300"/>
                </a:solidFill>
              </a:rPr>
              <a:t>51.2</a:t>
            </a:r>
            <a:r>
              <a:rPr lang="zh-CN" altLang="en-US" sz="2400" dirty="0" smtClean="0">
                <a:solidFill>
                  <a:srgbClr val="FF3300"/>
                </a:solidFill>
              </a:rPr>
              <a:t>微秒</a:t>
            </a:r>
            <a:r>
              <a:rPr lang="zh-CN" altLang="en-US" sz="2400" dirty="0" smtClean="0"/>
              <a:t>，最短帧长为</a:t>
            </a:r>
            <a:r>
              <a:rPr lang="en-US" altLang="zh-CN" sz="2400" dirty="0" smtClean="0">
                <a:solidFill>
                  <a:srgbClr val="FF3300"/>
                </a:solidFill>
              </a:rPr>
              <a:t>64</a:t>
            </a:r>
            <a:r>
              <a:rPr lang="zh-CN" altLang="en-US" sz="2400" dirty="0" smtClean="0">
                <a:solidFill>
                  <a:srgbClr val="FF3300"/>
                </a:solidFill>
              </a:rPr>
              <a:t>字节</a:t>
            </a:r>
            <a:r>
              <a:rPr lang="zh-CN" altLang="en-US" sz="2400" dirty="0" smtClean="0"/>
              <a:t>；</a:t>
            </a:r>
            <a:endParaRPr lang="zh-CN" altLang="en-US" sz="2400" dirty="0" smtClean="0"/>
          </a:p>
          <a:p>
            <a:pPr lvl="1" eaLnBrk="1" hangingPunct="1">
              <a:lnSpc>
                <a:spcPct val="110000"/>
              </a:lnSpc>
              <a:spcBef>
                <a:spcPts val="600"/>
              </a:spcBef>
              <a:buFont typeface="Wingdings" panose="05000000000000000000" pitchFamily="2" charset="2"/>
              <a:buChar char="l"/>
            </a:pPr>
            <a:r>
              <a:rPr lang="zh-CN" altLang="en-US" sz="2400" dirty="0" smtClean="0"/>
              <a:t>网络速度提高，最短帧长也应该增大或者站点间的距离要减小。</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build="p"/>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1754249" y="423862"/>
            <a:ext cx="7269163" cy="384175"/>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zh-CN" altLang="en-US" b="0" i="0" u="none" strike="noStrike" kern="0" cap="none" spc="0" normalizeH="0" baseline="0" noProof="0" dirty="0" smtClean="0">
                <a:ln>
                  <a:noFill/>
                </a:ln>
                <a:effectLst/>
                <a:uLnTx/>
                <a:uFillTx/>
                <a:latin typeface="+mj-lt"/>
                <a:ea typeface="+mj-ea"/>
                <a:cs typeface="+mj-cs"/>
              </a:rPr>
              <a:t>　以太网的帧格式（</a:t>
            </a:r>
            <a:r>
              <a:rPr kumimoji="1" lang="en-US" altLang="zh-CN" b="0" i="0" u="none" strike="noStrike" kern="0" cap="none" spc="0" normalizeH="0" baseline="0" noProof="0" dirty="0" smtClean="0">
                <a:ln>
                  <a:noFill/>
                </a:ln>
                <a:effectLst/>
                <a:uLnTx/>
                <a:uFillTx/>
                <a:latin typeface="+mj-lt"/>
                <a:ea typeface="+mj-ea"/>
                <a:cs typeface="+mj-cs"/>
              </a:rPr>
              <a:t>1</a:t>
            </a:r>
            <a:r>
              <a:rPr kumimoji="1" lang="zh-CN" altLang="en-US" b="0" i="0" u="none" strike="noStrike" kern="0" cap="none" spc="0" normalizeH="0" baseline="0" noProof="0" dirty="0" smtClean="0">
                <a:ln>
                  <a:noFill/>
                </a:ln>
                <a:effectLst/>
                <a:uLnTx/>
                <a:uFillTx/>
                <a:latin typeface="+mj-lt"/>
                <a:ea typeface="+mj-ea"/>
                <a:cs typeface="+mj-cs"/>
              </a:rPr>
              <a:t>）</a:t>
            </a:r>
            <a:endParaRPr kumimoji="1" lang="zh-CN" altLang="en-US" b="0" i="0" u="none" strike="noStrike" kern="0" cap="none" spc="0" normalizeH="0" baseline="0" noProof="0" dirty="0" smtClean="0">
              <a:ln>
                <a:noFill/>
              </a:ln>
              <a:effectLst/>
              <a:uLnTx/>
              <a:uFillTx/>
              <a:latin typeface="+mj-lt"/>
              <a:ea typeface="+mj-ea"/>
              <a:cs typeface="+mj-cs"/>
            </a:endParaRPr>
          </a:p>
        </p:txBody>
      </p:sp>
      <p:sp>
        <p:nvSpPr>
          <p:cNvPr id="10244" name="Rectangle 3"/>
          <p:cNvSpPr>
            <a:spLocks noGrp="1"/>
          </p:cNvSpPr>
          <p:nvPr>
            <p:ph idx="1"/>
          </p:nvPr>
        </p:nvSpPr>
        <p:spPr>
          <a:xfrm>
            <a:off x="489012" y="3429000"/>
            <a:ext cx="8534400" cy="3072765"/>
          </a:xfrm>
        </p:spPr>
        <p:txBody>
          <a:bodyPr vert="horz" wrap="square" lIns="91440" tIns="45720" rIns="91440" bIns="45720" anchor="t"/>
          <a:lstStyle/>
          <a:p>
            <a:pPr defTabSz="762000" fontAlgn="base"/>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PA</a:t>
            </a:r>
            <a:r>
              <a:rPr lang="zh-CN" altLang="en-US" sz="2000" b="0" strike="noStrike" noProof="1">
                <a:solidFill>
                  <a:schemeClr val="tx1"/>
                </a:solidFill>
                <a:effectLst/>
                <a:latin typeface="Arial" panose="020B0604020202020204" pitchFamily="34" charset="0"/>
                <a:ea typeface="宋体" panose="02010600030101010101" pitchFamily="2" charset="-122"/>
                <a:sym typeface="+mn-ea"/>
              </a:rPr>
              <a:t>： 前同步码 </a:t>
            </a:r>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  10101010</a:t>
            </a:r>
            <a:r>
              <a:rPr lang="zh-CN" altLang="en-US" sz="2000" b="0" strike="noStrike" noProof="1">
                <a:solidFill>
                  <a:schemeClr val="tx1"/>
                </a:solidFill>
                <a:effectLst/>
                <a:latin typeface="Arial" panose="020B0604020202020204" pitchFamily="34" charset="0"/>
                <a:ea typeface="宋体" panose="02010600030101010101" pitchFamily="2" charset="-122"/>
                <a:sym typeface="+mn-ea"/>
              </a:rPr>
              <a:t>序列，用于使接收方与发送方同步</a:t>
            </a:r>
            <a:endParaRPr lang="zh-CN" altLang="en-US" sz="2000" b="0" strike="noStrike" noProof="1">
              <a:solidFill>
                <a:schemeClr val="tx1"/>
              </a:solidFill>
              <a:effectLst/>
              <a:latin typeface="Arial" panose="020B0604020202020204" pitchFamily="34" charset="0"/>
              <a:ea typeface="宋体" panose="02010600030101010101" pitchFamily="2" charset="-122"/>
            </a:endParaRPr>
          </a:p>
          <a:p>
            <a:pPr defTabSz="762000" fontAlgn="base"/>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SFD</a:t>
            </a:r>
            <a:r>
              <a:rPr lang="zh-CN" altLang="en-US" sz="2000" b="0" strike="noStrike" noProof="1">
                <a:solidFill>
                  <a:schemeClr val="tx1"/>
                </a:solidFill>
                <a:effectLst/>
                <a:latin typeface="Arial" panose="020B0604020202020204" pitchFamily="34" charset="0"/>
                <a:ea typeface="宋体" panose="02010600030101010101" pitchFamily="2" charset="-122"/>
                <a:sym typeface="+mn-ea"/>
              </a:rPr>
              <a:t>： 帧首定界 </a:t>
            </a:r>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-- 10101011</a:t>
            </a:r>
            <a:endParaRPr lang="en-US" altLang="zh-CN" sz="2000" b="0" strike="noStrike" noProof="1">
              <a:solidFill>
                <a:schemeClr val="tx1"/>
              </a:solidFill>
              <a:effectLst/>
              <a:latin typeface="Arial" panose="020B0604020202020204" pitchFamily="34" charset="0"/>
              <a:ea typeface="宋体" panose="02010600030101010101" pitchFamily="2" charset="-122"/>
            </a:endParaRPr>
          </a:p>
          <a:p>
            <a:pPr defTabSz="762000" fontAlgn="base"/>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DA</a:t>
            </a:r>
            <a:r>
              <a:rPr lang="zh-CN" altLang="en-US" sz="2000" b="0" strike="noStrike" noProof="1">
                <a:solidFill>
                  <a:schemeClr val="tx1"/>
                </a:solidFill>
                <a:effectLst/>
                <a:latin typeface="Arial" panose="020B0604020202020204" pitchFamily="34" charset="0"/>
                <a:ea typeface="宋体" panose="02010600030101010101" pitchFamily="2" charset="-122"/>
                <a:sym typeface="+mn-ea"/>
              </a:rPr>
              <a:t>： 目的</a:t>
            </a:r>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MAC</a:t>
            </a:r>
            <a:r>
              <a:rPr lang="zh-CN" altLang="en-US" sz="2000" b="0" strike="noStrike" noProof="1">
                <a:solidFill>
                  <a:schemeClr val="tx1"/>
                </a:solidFill>
                <a:effectLst/>
                <a:latin typeface="Arial" panose="020B0604020202020204" pitchFamily="34" charset="0"/>
                <a:ea typeface="宋体" panose="02010600030101010101" pitchFamily="2" charset="-122"/>
                <a:sym typeface="+mn-ea"/>
              </a:rPr>
              <a:t>地址；  </a:t>
            </a:r>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SA</a:t>
            </a:r>
            <a:r>
              <a:rPr lang="zh-CN" altLang="en-US" sz="2000" b="0" strike="noStrike" noProof="1">
                <a:solidFill>
                  <a:schemeClr val="tx1"/>
                </a:solidFill>
                <a:effectLst/>
                <a:latin typeface="Arial" panose="020B0604020202020204" pitchFamily="34" charset="0"/>
                <a:ea typeface="宋体" panose="02010600030101010101" pitchFamily="2" charset="-122"/>
                <a:sym typeface="+mn-ea"/>
              </a:rPr>
              <a:t>： 源</a:t>
            </a:r>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MAC</a:t>
            </a:r>
            <a:r>
              <a:rPr lang="zh-CN" altLang="en-US" sz="2000" b="0" strike="noStrike" noProof="1">
                <a:solidFill>
                  <a:schemeClr val="tx1"/>
                </a:solidFill>
                <a:effectLst/>
                <a:latin typeface="Arial" panose="020B0604020202020204" pitchFamily="34" charset="0"/>
                <a:ea typeface="宋体" panose="02010600030101010101" pitchFamily="2" charset="-122"/>
                <a:sym typeface="+mn-ea"/>
              </a:rPr>
              <a:t>地址</a:t>
            </a:r>
            <a:endParaRPr lang="zh-CN" altLang="en-US" sz="2000" b="0" strike="noStrike" noProof="1">
              <a:solidFill>
                <a:schemeClr val="tx1"/>
              </a:solidFill>
              <a:effectLst/>
              <a:latin typeface="Arial" panose="020B0604020202020204" pitchFamily="34" charset="0"/>
              <a:ea typeface="宋体" panose="02010600030101010101" pitchFamily="2" charset="-122"/>
            </a:endParaRPr>
          </a:p>
          <a:p>
            <a:pPr defTabSz="762000" fontAlgn="base"/>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LEN</a:t>
            </a:r>
            <a:r>
              <a:rPr lang="zh-CN" altLang="en-US" sz="2000" b="0" strike="noStrike" noProof="1">
                <a:solidFill>
                  <a:schemeClr val="tx1"/>
                </a:solidFill>
                <a:effectLst/>
                <a:latin typeface="Arial" panose="020B0604020202020204" pitchFamily="34" charset="0"/>
                <a:ea typeface="宋体" panose="02010600030101010101" pitchFamily="2" charset="-122"/>
                <a:sym typeface="+mn-ea"/>
              </a:rPr>
              <a:t>：数据长度（数据部分的字节数）（</a:t>
            </a:r>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0-1500B</a:t>
            </a:r>
            <a:r>
              <a:rPr lang="zh-CN" altLang="en-US" sz="2000" b="0" strike="noStrike" noProof="1">
                <a:solidFill>
                  <a:schemeClr val="tx1"/>
                </a:solidFill>
                <a:effectLst/>
                <a:latin typeface="Arial" panose="020B0604020202020204" pitchFamily="34" charset="0"/>
                <a:ea typeface="宋体" panose="02010600030101010101" pitchFamily="2" charset="-122"/>
                <a:sym typeface="+mn-ea"/>
              </a:rPr>
              <a:t>）</a:t>
            </a:r>
            <a:endParaRPr lang="zh-CN" altLang="en-US" sz="2000" b="0" strike="noStrike" noProof="1">
              <a:solidFill>
                <a:schemeClr val="tx1"/>
              </a:solidFill>
              <a:effectLst/>
              <a:latin typeface="Arial" panose="020B0604020202020204" pitchFamily="34" charset="0"/>
              <a:ea typeface="宋体" panose="02010600030101010101" pitchFamily="2" charset="-122"/>
            </a:endParaRPr>
          </a:p>
          <a:p>
            <a:pPr defTabSz="762000" fontAlgn="base"/>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Type</a:t>
            </a:r>
            <a:r>
              <a:rPr lang="zh-CN" altLang="en-US" sz="2000" b="0" strike="noStrike" noProof="1">
                <a:solidFill>
                  <a:schemeClr val="tx1"/>
                </a:solidFill>
                <a:effectLst/>
                <a:latin typeface="Arial" panose="020B0604020202020204" pitchFamily="34" charset="0"/>
                <a:ea typeface="宋体" panose="02010600030101010101" pitchFamily="2" charset="-122"/>
                <a:sym typeface="+mn-ea"/>
              </a:rPr>
              <a:t>： 类型。高层协议标识</a:t>
            </a:r>
            <a:endParaRPr lang="zh-CN" altLang="en-US" sz="2000" b="0" strike="noStrike" noProof="1">
              <a:solidFill>
                <a:schemeClr val="tx1"/>
              </a:solidFill>
              <a:effectLst/>
              <a:latin typeface="Arial" panose="020B0604020202020204" pitchFamily="34" charset="0"/>
              <a:ea typeface="宋体" panose="02010600030101010101" pitchFamily="2" charset="-122"/>
            </a:endParaRPr>
          </a:p>
          <a:p>
            <a:pPr defTabSz="762000" fontAlgn="base"/>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LLC PDU+pad -- </a:t>
            </a:r>
            <a:r>
              <a:rPr lang="zh-CN" altLang="en-US" sz="2000" b="0" strike="noStrike" noProof="1">
                <a:solidFill>
                  <a:schemeClr val="tx1"/>
                </a:solidFill>
                <a:effectLst/>
                <a:latin typeface="Arial" panose="020B0604020202020204" pitchFamily="34" charset="0"/>
                <a:ea typeface="宋体" panose="02010600030101010101" pitchFamily="2" charset="-122"/>
                <a:sym typeface="+mn-ea"/>
              </a:rPr>
              <a:t>最少</a:t>
            </a:r>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46</a:t>
            </a:r>
            <a:r>
              <a:rPr lang="zh-CN" altLang="en-US" sz="2000" b="0" strike="noStrike" noProof="1">
                <a:solidFill>
                  <a:schemeClr val="tx1"/>
                </a:solidFill>
                <a:effectLst/>
                <a:latin typeface="Arial" panose="020B0604020202020204" pitchFamily="34" charset="0"/>
                <a:ea typeface="宋体" panose="02010600030101010101" pitchFamily="2" charset="-122"/>
                <a:sym typeface="+mn-ea"/>
              </a:rPr>
              <a:t>字节</a:t>
            </a:r>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 </a:t>
            </a:r>
            <a:r>
              <a:rPr lang="zh-CN" altLang="en-US" sz="2000" b="0" strike="noStrike" noProof="1">
                <a:solidFill>
                  <a:schemeClr val="tx1"/>
                </a:solidFill>
                <a:effectLst/>
                <a:latin typeface="Arial" panose="020B0604020202020204" pitchFamily="34" charset="0"/>
                <a:ea typeface="宋体" panose="02010600030101010101" pitchFamily="2" charset="-122"/>
                <a:sym typeface="+mn-ea"/>
              </a:rPr>
              <a:t>最多</a:t>
            </a:r>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1500</a:t>
            </a:r>
            <a:r>
              <a:rPr lang="zh-CN" altLang="en-US" sz="2000" b="0" strike="noStrike" noProof="1">
                <a:solidFill>
                  <a:schemeClr val="tx1"/>
                </a:solidFill>
                <a:effectLst/>
                <a:latin typeface="Arial" panose="020B0604020202020204" pitchFamily="34" charset="0"/>
                <a:ea typeface="宋体" panose="02010600030101010101" pitchFamily="2" charset="-122"/>
                <a:sym typeface="+mn-ea"/>
              </a:rPr>
              <a:t>字节 </a:t>
            </a:r>
            <a:endParaRPr lang="zh-CN" altLang="en-US" sz="2000" b="0" strike="noStrike" noProof="1">
              <a:solidFill>
                <a:schemeClr val="tx1"/>
              </a:solidFill>
              <a:effectLst/>
              <a:latin typeface="Arial" panose="020B0604020202020204" pitchFamily="34" charset="0"/>
              <a:ea typeface="宋体" panose="02010600030101010101" pitchFamily="2" charset="-122"/>
            </a:endParaRPr>
          </a:p>
          <a:p>
            <a:pPr defTabSz="762000" fontAlgn="base"/>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Pad</a:t>
            </a:r>
            <a:r>
              <a:rPr lang="zh-CN" altLang="en-US" sz="2000" b="0" strike="noStrike" noProof="1">
                <a:solidFill>
                  <a:schemeClr val="tx1"/>
                </a:solidFill>
                <a:effectLst/>
                <a:latin typeface="Arial" panose="020B0604020202020204" pitchFamily="34" charset="0"/>
                <a:ea typeface="宋体" panose="02010600030101010101" pitchFamily="2" charset="-122"/>
                <a:sym typeface="+mn-ea"/>
              </a:rPr>
              <a:t>：填充字段，保证帧长不少于</a:t>
            </a:r>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64</a:t>
            </a:r>
            <a:r>
              <a:rPr lang="zh-CN" altLang="en-US" sz="2000" b="0" strike="noStrike" noProof="1">
                <a:solidFill>
                  <a:schemeClr val="tx1"/>
                </a:solidFill>
                <a:effectLst/>
                <a:latin typeface="Arial" panose="020B0604020202020204" pitchFamily="34" charset="0"/>
                <a:ea typeface="宋体" panose="02010600030101010101" pitchFamily="2" charset="-122"/>
                <a:sym typeface="+mn-ea"/>
              </a:rPr>
              <a:t>字节</a:t>
            </a:r>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a:t>
            </a:r>
            <a:r>
              <a:rPr lang="zh-CN" altLang="en-US" sz="2000" b="0" strike="noStrike" noProof="1">
                <a:solidFill>
                  <a:schemeClr val="tx1"/>
                </a:solidFill>
                <a:effectLst/>
                <a:latin typeface="Arial" panose="020B0604020202020204" pitchFamily="34" charset="0"/>
                <a:ea typeface="宋体" panose="02010600030101010101" pitchFamily="2" charset="-122"/>
                <a:sym typeface="+mn-ea"/>
              </a:rPr>
              <a:t>若</a:t>
            </a:r>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Data</a:t>
            </a:r>
            <a:r>
              <a:rPr lang="zh-CN" altLang="en-US" sz="2000" b="0" strike="noStrike" noProof="1">
                <a:solidFill>
                  <a:schemeClr val="tx1"/>
                </a:solidFill>
                <a:effectLst/>
                <a:latin typeface="Arial" panose="020B0604020202020204" pitchFamily="34" charset="0"/>
                <a:ea typeface="宋体" panose="02010600030101010101" pitchFamily="2" charset="-122"/>
                <a:sym typeface="+mn-ea"/>
              </a:rPr>
              <a:t>域</a:t>
            </a:r>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≥46</a:t>
            </a:r>
            <a:r>
              <a:rPr lang="zh-CN" altLang="en-US" sz="2000" b="0" strike="noStrike" noProof="1">
                <a:solidFill>
                  <a:schemeClr val="tx1"/>
                </a:solidFill>
                <a:effectLst/>
                <a:latin typeface="Arial" panose="020B0604020202020204" pitchFamily="34" charset="0"/>
                <a:ea typeface="宋体" panose="02010600030101010101" pitchFamily="2" charset="-122"/>
                <a:sym typeface="+mn-ea"/>
              </a:rPr>
              <a:t>字节，则无</a:t>
            </a:r>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Pad)</a:t>
            </a:r>
            <a:endParaRPr lang="en-US" altLang="zh-CN" sz="2000" b="0" strike="noStrike" noProof="1">
              <a:solidFill>
                <a:schemeClr val="tx1"/>
              </a:solidFill>
              <a:effectLst/>
              <a:latin typeface="Arial" panose="020B0604020202020204" pitchFamily="34" charset="0"/>
              <a:ea typeface="宋体" panose="02010600030101010101" pitchFamily="2" charset="-122"/>
            </a:endParaRPr>
          </a:p>
          <a:p>
            <a:pPr defTabSz="762000" fontAlgn="base"/>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FCS</a:t>
            </a:r>
            <a:r>
              <a:rPr lang="zh-CN" altLang="en-US" sz="2000" b="0" strike="noStrike" noProof="1">
                <a:solidFill>
                  <a:schemeClr val="tx1"/>
                </a:solidFill>
                <a:effectLst/>
                <a:latin typeface="Arial" panose="020B0604020202020204" pitchFamily="34" charset="0"/>
                <a:ea typeface="宋体" panose="02010600030101010101" pitchFamily="2" charset="-122"/>
                <a:sym typeface="+mn-ea"/>
              </a:rPr>
              <a:t>： 帧校验序列（</a:t>
            </a:r>
            <a:r>
              <a:rPr lang="en-US" altLang="zh-CN" sz="2000" b="0" strike="noStrike" noProof="1">
                <a:solidFill>
                  <a:schemeClr val="tx1"/>
                </a:solidFill>
                <a:effectLst/>
                <a:latin typeface="Arial" panose="020B0604020202020204" pitchFamily="34" charset="0"/>
                <a:ea typeface="宋体" panose="02010600030101010101" pitchFamily="2" charset="-122"/>
                <a:sym typeface="+mn-ea"/>
              </a:rPr>
              <a:t>CRC-32</a:t>
            </a:r>
            <a:r>
              <a:rPr lang="zh-CN" altLang="en-US" sz="2000" b="0" strike="noStrike" noProof="1">
                <a:solidFill>
                  <a:schemeClr val="tx1"/>
                </a:solidFill>
                <a:effectLst/>
                <a:latin typeface="Arial" panose="020B0604020202020204" pitchFamily="34" charset="0"/>
                <a:ea typeface="宋体" panose="02010600030101010101" pitchFamily="2" charset="-122"/>
                <a:sym typeface="+mn-ea"/>
              </a:rPr>
              <a:t>）</a:t>
            </a:r>
            <a:endParaRPr lang="zh-CN" altLang="en-US" sz="2000" b="0" strike="noStrike" noProof="1">
              <a:solidFill>
                <a:schemeClr val="tx1"/>
              </a:solidFill>
              <a:effectLst/>
              <a:latin typeface="Arial" panose="020B0604020202020204" pitchFamily="34" charset="0"/>
              <a:ea typeface="宋体" panose="02010600030101010101" pitchFamily="2" charset="-122"/>
              <a:sym typeface="+mn-ea"/>
            </a:endParaRPr>
          </a:p>
        </p:txBody>
      </p:sp>
      <p:sp>
        <p:nvSpPr>
          <p:cNvPr id="39939" name="Rectangle 7"/>
          <p:cNvSpPr/>
          <p:nvPr/>
        </p:nvSpPr>
        <p:spPr>
          <a:xfrm>
            <a:off x="0" y="201613"/>
            <a:ext cx="9144000" cy="0"/>
          </a:xfrm>
          <a:prstGeom prst="rect">
            <a:avLst/>
          </a:prstGeom>
          <a:noFill/>
          <a:ln w="12700">
            <a:noFill/>
          </a:ln>
        </p:spPr>
        <p:txBody>
          <a:bodyPr wrap="none" anchor="ctr">
            <a:spAutoFit/>
          </a:bodyPr>
          <a:lstStyle/>
          <a:p>
            <a:endParaRPr lang="zh-CN" altLang="en-US" dirty="0">
              <a:latin typeface="Times New Roman" panose="02020603050405020304" pitchFamily="18" charset="0"/>
              <a:ea typeface="黑体" panose="02010609060101010101" pitchFamily="49" charset="-122"/>
            </a:endParaRPr>
          </a:p>
        </p:txBody>
      </p:sp>
      <p:graphicFrame>
        <p:nvGraphicFramePr>
          <p:cNvPr id="39940" name="对象 -2147482615"/>
          <p:cNvGraphicFramePr>
            <a:graphicFrameLocks noChangeAspect="1"/>
          </p:cNvGraphicFramePr>
          <p:nvPr/>
        </p:nvGraphicFramePr>
        <p:xfrm>
          <a:off x="571500" y="1155700"/>
          <a:ext cx="8572500" cy="2146300"/>
        </p:xfrm>
        <a:graphic>
          <a:graphicData uri="http://schemas.openxmlformats.org/presentationml/2006/ole">
            <mc:AlternateContent xmlns:mc="http://schemas.openxmlformats.org/markup-compatibility/2006">
              <mc:Choice xmlns:v="urn:schemas-microsoft-com:vml" Requires="v">
                <p:oleObj spid="_x0000_s110606" name="" r:id="rId1" imgW="9033510" imgH="2252980" progId="Visio.Drawing.11">
                  <p:embed/>
                </p:oleObj>
              </mc:Choice>
              <mc:Fallback>
                <p:oleObj name="" r:id="rId1" imgW="9033510" imgH="2252980" progId="Visio.Drawing.11">
                  <p:embed/>
                  <p:pic>
                    <p:nvPicPr>
                      <p:cNvPr id="0" name="对象 -2147482615"/>
                      <p:cNvPicPr/>
                      <p:nvPr/>
                    </p:nvPicPr>
                    <p:blipFill>
                      <a:blip r:embed="rId2"/>
                      <a:stretch>
                        <a:fillRect/>
                      </a:stretch>
                    </p:blipFill>
                    <p:spPr>
                      <a:xfrm>
                        <a:off x="571500" y="1155700"/>
                        <a:ext cx="8572500" cy="21463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p:cNvSpPr>
          <p:nvPr>
            <p:ph idx="1"/>
          </p:nvPr>
        </p:nvSpPr>
        <p:spPr>
          <a:xfrm>
            <a:off x="914400" y="1219200"/>
            <a:ext cx="7162800" cy="1908175"/>
          </a:xfrm>
        </p:spPr>
        <p:txBody>
          <a:bodyPr vert="horz" wrap="square" lIns="91440" tIns="45720" rIns="91440" bIns="45720" anchor="t"/>
          <a:lstStyle/>
          <a:p>
            <a:pPr marL="609600" indent="-609600" eaLnBrk="1" hangingPunct="1">
              <a:buFont typeface="Monotype Sorts" pitchFamily="2" charset="2"/>
              <a:buNone/>
            </a:pPr>
            <a:endParaRPr lang="en-US" altLang="zh-CN" sz="2800" dirty="0"/>
          </a:p>
          <a:p>
            <a:pPr marL="609600" indent="-609600" eaLnBrk="1" hangingPunct="1">
              <a:buFont typeface="Monotype Sorts" pitchFamily="2" charset="2"/>
              <a:buNone/>
            </a:pPr>
            <a:endParaRPr lang="en-US" altLang="zh-CN" sz="2400" dirty="0"/>
          </a:p>
          <a:p>
            <a:pPr marL="609600" indent="-609600" eaLnBrk="1" hangingPunct="1">
              <a:buFont typeface="Monotype Sorts" pitchFamily="2" charset="2"/>
              <a:buChar char="4"/>
            </a:pPr>
            <a:endParaRPr lang="en-US" altLang="zh-CN" sz="2400" dirty="0"/>
          </a:p>
          <a:p>
            <a:pPr marL="609600" indent="-609600" eaLnBrk="1" hangingPunct="1">
              <a:buNone/>
            </a:pPr>
            <a:endParaRPr lang="en-US" altLang="zh-CN" sz="2800" dirty="0"/>
          </a:p>
        </p:txBody>
      </p:sp>
      <p:sp>
        <p:nvSpPr>
          <p:cNvPr id="40962" name="Rectangle 6"/>
          <p:cNvSpPr/>
          <p:nvPr/>
        </p:nvSpPr>
        <p:spPr>
          <a:xfrm>
            <a:off x="669987" y="1357313"/>
            <a:ext cx="8353425" cy="4362450"/>
          </a:xfrm>
          <a:prstGeom prst="rect">
            <a:avLst/>
          </a:prstGeom>
          <a:noFill/>
          <a:ln w="9525">
            <a:noFill/>
          </a:ln>
        </p:spPr>
        <p:txBody>
          <a:bodyPr anchor="t"/>
          <a:lstStyle/>
          <a:p>
            <a:pPr marL="342900" indent="-342900">
              <a:spcBef>
                <a:spcPts val="600"/>
              </a:spcBef>
              <a:spcAft>
                <a:spcPts val="600"/>
              </a:spcAft>
              <a:buFont typeface="Wingdings" panose="05000000000000000000" pitchFamily="2" charset="2"/>
              <a:buChar char="l"/>
            </a:pPr>
            <a:r>
              <a:rPr lang="zh-CN" altLang="en-US" sz="3200" b="1" dirty="0" smtClean="0">
                <a:solidFill>
                  <a:schemeClr val="tx1"/>
                </a:solidFill>
                <a:latin typeface="黑体" panose="02010609060101010101" pitchFamily="49" charset="-122"/>
              </a:rPr>
              <a:t>目的地址</a:t>
            </a:r>
            <a:r>
              <a:rPr lang="zh-CN" altLang="en-US" sz="3200" b="1" dirty="0">
                <a:solidFill>
                  <a:schemeClr val="tx1"/>
                </a:solidFill>
                <a:latin typeface="黑体" panose="02010609060101010101" pitchFamily="49" charset="-122"/>
              </a:rPr>
              <a:t>和源地址</a:t>
            </a:r>
            <a:endParaRPr lang="zh-CN" altLang="en-US" sz="3200" b="1" dirty="0">
              <a:solidFill>
                <a:schemeClr val="tx1"/>
              </a:solidFill>
              <a:latin typeface="黑体" panose="02010609060101010101" pitchFamily="49" charset="-122"/>
            </a:endParaRPr>
          </a:p>
          <a:p>
            <a:pPr marL="800100" lvl="1" indent="-342900" eaLnBrk="1" hangingPunct="1">
              <a:lnSpc>
                <a:spcPct val="120000"/>
              </a:lnSpc>
              <a:spcBef>
                <a:spcPts val="600"/>
              </a:spcBef>
              <a:buClr>
                <a:srgbClr val="003399"/>
              </a:buClr>
              <a:buFont typeface="Wingdings" panose="05000000000000000000" pitchFamily="2" charset="2"/>
              <a:buChar char="ü"/>
            </a:pPr>
            <a:r>
              <a:rPr lang="zh-CN" altLang="en-US" sz="2400" b="1" dirty="0">
                <a:solidFill>
                  <a:schemeClr val="tx1"/>
                </a:solidFill>
                <a:ea typeface="宋体" panose="02010600030101010101" pitchFamily="2" charset="-122"/>
              </a:rPr>
              <a:t>共</a:t>
            </a:r>
            <a:r>
              <a:rPr lang="en-US" altLang="zh-CN" sz="2400" b="1" dirty="0">
                <a:solidFill>
                  <a:schemeClr val="tx1"/>
                </a:solidFill>
                <a:ea typeface="宋体" panose="02010600030101010101" pitchFamily="2" charset="-122"/>
              </a:rPr>
              <a:t>6</a:t>
            </a:r>
            <a:r>
              <a:rPr lang="zh-CN" altLang="en-US" sz="2400" b="1" dirty="0">
                <a:solidFill>
                  <a:schemeClr val="tx1"/>
                </a:solidFill>
                <a:ea typeface="宋体" panose="02010600030101010101" pitchFamily="2" charset="-122"/>
              </a:rPr>
              <a:t>个字节，前三个字节由</a:t>
            </a:r>
            <a:r>
              <a:rPr lang="en-US" altLang="zh-CN" sz="2400" b="1" dirty="0">
                <a:solidFill>
                  <a:schemeClr val="tx1"/>
                </a:solidFill>
                <a:ea typeface="宋体" panose="02010600030101010101" pitchFamily="2" charset="-122"/>
              </a:rPr>
              <a:t>IEEE802</a:t>
            </a:r>
            <a:r>
              <a:rPr lang="zh-CN" altLang="en-US" sz="2400" b="1" dirty="0">
                <a:solidFill>
                  <a:srgbClr val="FF3300"/>
                </a:solidFill>
                <a:ea typeface="宋体" panose="02010600030101010101" pitchFamily="2" charset="-122"/>
              </a:rPr>
              <a:t>分配给厂商</a:t>
            </a:r>
            <a:r>
              <a:rPr lang="zh-CN" altLang="en-US" sz="2400" b="1" dirty="0">
                <a:solidFill>
                  <a:schemeClr val="tx1"/>
                </a:solidFill>
                <a:ea typeface="宋体" panose="02010600030101010101" pitchFamily="2" charset="-122"/>
              </a:rPr>
              <a:t>，后三个字节由厂商唯一地</a:t>
            </a:r>
            <a:r>
              <a:rPr lang="zh-CN" altLang="en-US" sz="2400" b="1" dirty="0">
                <a:solidFill>
                  <a:srgbClr val="FF3300"/>
                </a:solidFill>
                <a:ea typeface="宋体" panose="02010600030101010101" pitchFamily="2" charset="-122"/>
              </a:rPr>
              <a:t>分配给所生产的网卡</a:t>
            </a:r>
            <a:r>
              <a:rPr lang="zh-CN" altLang="en-US" sz="2400" b="1" dirty="0">
                <a:solidFill>
                  <a:schemeClr val="tx1"/>
                </a:solidFill>
                <a:ea typeface="宋体" panose="02010600030101010101" pitchFamily="2" charset="-122"/>
              </a:rPr>
              <a:t>。</a:t>
            </a:r>
            <a:endParaRPr lang="zh-CN" altLang="en-US" sz="2400" b="1" dirty="0">
              <a:solidFill>
                <a:schemeClr val="tx1"/>
              </a:solidFill>
              <a:ea typeface="宋体" panose="02010600030101010101" pitchFamily="2" charset="-122"/>
            </a:endParaRPr>
          </a:p>
          <a:p>
            <a:pPr marL="800100" lvl="1" indent="-342900" eaLnBrk="1" hangingPunct="1">
              <a:lnSpc>
                <a:spcPct val="120000"/>
              </a:lnSpc>
              <a:spcBef>
                <a:spcPts val="600"/>
              </a:spcBef>
              <a:buClr>
                <a:srgbClr val="003399"/>
              </a:buClr>
              <a:buFont typeface="Wingdings" panose="05000000000000000000" pitchFamily="2" charset="2"/>
              <a:buChar char="ü"/>
            </a:pPr>
            <a:r>
              <a:rPr lang="zh-CN" altLang="en-US" sz="2400" dirty="0">
                <a:solidFill>
                  <a:srgbClr val="003399"/>
                </a:solidFill>
                <a:ea typeface="宋体" panose="02010600030101010101" pitchFamily="2" charset="-122"/>
              </a:rPr>
              <a:t>以太网对</a:t>
            </a:r>
            <a:r>
              <a:rPr lang="zh-CN" altLang="en-US" sz="2400" b="1" dirty="0" smtClean="0">
                <a:solidFill>
                  <a:srgbClr val="003399"/>
                </a:solidFill>
                <a:ea typeface="宋体" panose="02010600030101010101" pitchFamily="2" charset="-122"/>
              </a:rPr>
              <a:t>目的地址</a:t>
            </a:r>
            <a:r>
              <a:rPr lang="zh-CN" altLang="en-US" sz="2400" dirty="0" smtClean="0">
                <a:solidFill>
                  <a:srgbClr val="003399"/>
                </a:solidFill>
                <a:ea typeface="宋体" panose="02010600030101010101" pitchFamily="2" charset="-122"/>
              </a:rPr>
              <a:t>的</a:t>
            </a:r>
            <a:r>
              <a:rPr lang="zh-CN" altLang="en-US" sz="2400" b="1" dirty="0" smtClean="0">
                <a:solidFill>
                  <a:srgbClr val="003399"/>
                </a:solidFill>
                <a:ea typeface="宋体" panose="02010600030101010101" pitchFamily="2" charset="-122"/>
              </a:rPr>
              <a:t>最高位</a:t>
            </a:r>
            <a:r>
              <a:rPr lang="zh-CN" altLang="en-US" sz="2400" b="1" dirty="0">
                <a:solidFill>
                  <a:srgbClr val="003399"/>
                </a:solidFill>
                <a:ea typeface="宋体" panose="02010600030101010101" pitchFamily="2" charset="-122"/>
              </a:rPr>
              <a:t>有定义，为“</a:t>
            </a:r>
            <a:r>
              <a:rPr lang="en-US" altLang="zh-CN" sz="2400" b="1" dirty="0">
                <a:solidFill>
                  <a:srgbClr val="003399"/>
                </a:solidFill>
                <a:ea typeface="宋体" panose="02010600030101010101" pitchFamily="2" charset="-122"/>
              </a:rPr>
              <a:t>0”</a:t>
            </a:r>
            <a:r>
              <a:rPr lang="zh-CN" altLang="en-US" sz="2400" b="1" dirty="0">
                <a:solidFill>
                  <a:srgbClr val="003399"/>
                </a:solidFill>
                <a:ea typeface="宋体" panose="02010600030101010101" pitchFamily="2" charset="-122"/>
              </a:rPr>
              <a:t>表示单播，为“</a:t>
            </a:r>
            <a:r>
              <a:rPr lang="en-US" altLang="zh-CN" sz="2400" b="1" dirty="0">
                <a:solidFill>
                  <a:srgbClr val="003399"/>
                </a:solidFill>
                <a:ea typeface="宋体" panose="02010600030101010101" pitchFamily="2" charset="-122"/>
              </a:rPr>
              <a:t>1”</a:t>
            </a:r>
            <a:r>
              <a:rPr lang="zh-CN" altLang="en-US" sz="2400" b="1" dirty="0">
                <a:solidFill>
                  <a:srgbClr val="003399"/>
                </a:solidFill>
                <a:ea typeface="宋体" panose="02010600030101010101" pitchFamily="2" charset="-122"/>
              </a:rPr>
              <a:t>表示多播或广播。若广播要求目的地址全“</a:t>
            </a:r>
            <a:r>
              <a:rPr lang="en-US" altLang="zh-CN" sz="2400" b="1" dirty="0">
                <a:solidFill>
                  <a:srgbClr val="003399"/>
                </a:solidFill>
                <a:ea typeface="宋体" panose="02010600030101010101" pitchFamily="2" charset="-122"/>
              </a:rPr>
              <a:t>1”</a:t>
            </a:r>
            <a:r>
              <a:rPr lang="zh-CN" altLang="en-US" sz="2400" b="1" dirty="0" smtClean="0">
                <a:solidFill>
                  <a:srgbClr val="003399"/>
                </a:solidFill>
                <a:ea typeface="宋体" panose="02010600030101010101" pitchFamily="2" charset="-122"/>
              </a:rPr>
              <a:t>。</a:t>
            </a:r>
            <a:endParaRPr lang="en-US" altLang="zh-CN" sz="2400" b="1" dirty="0" smtClean="0">
              <a:solidFill>
                <a:srgbClr val="003399"/>
              </a:solidFill>
              <a:ea typeface="宋体" panose="02010600030101010101" pitchFamily="2" charset="-122"/>
            </a:endParaRPr>
          </a:p>
          <a:p>
            <a:pPr marL="800100" lvl="1" indent="-342900" eaLnBrk="1" hangingPunct="1">
              <a:lnSpc>
                <a:spcPct val="120000"/>
              </a:lnSpc>
              <a:spcBef>
                <a:spcPts val="600"/>
              </a:spcBef>
              <a:buClr>
                <a:srgbClr val="003399"/>
              </a:buClr>
              <a:buFont typeface="Wingdings" panose="05000000000000000000" pitchFamily="2" charset="2"/>
              <a:buChar char="ü"/>
            </a:pPr>
            <a:r>
              <a:rPr lang="en-US" altLang="zh-CN" sz="2400" b="1" dirty="0" smtClean="0">
                <a:solidFill>
                  <a:srgbClr val="003399"/>
                </a:solidFill>
                <a:ea typeface="宋体" panose="02010600030101010101" pitchFamily="2" charset="-122"/>
              </a:rPr>
              <a:t>IEEE802.3</a:t>
            </a:r>
            <a:r>
              <a:rPr lang="zh-CN" altLang="en-US" sz="2400" b="1" dirty="0" smtClean="0">
                <a:solidFill>
                  <a:srgbClr val="003399"/>
                </a:solidFill>
                <a:ea typeface="宋体" panose="02010600030101010101" pitchFamily="2" charset="-122"/>
              </a:rPr>
              <a:t>对目标地址的最高位</a:t>
            </a:r>
            <a:r>
              <a:rPr lang="zh-CN" altLang="en-US" sz="2400" b="1" dirty="0">
                <a:solidFill>
                  <a:srgbClr val="003399"/>
                </a:solidFill>
                <a:ea typeface="宋体" panose="02010600030101010101" pitchFamily="2" charset="-122"/>
              </a:rPr>
              <a:t>和次高位都有定义，最高位与以太网相同。次高位为“</a:t>
            </a:r>
            <a:r>
              <a:rPr lang="en-US" altLang="zh-CN" sz="2400" b="1" dirty="0">
                <a:solidFill>
                  <a:srgbClr val="003399"/>
                </a:solidFill>
                <a:ea typeface="宋体" panose="02010600030101010101" pitchFamily="2" charset="-122"/>
              </a:rPr>
              <a:t>0”</a:t>
            </a:r>
            <a:r>
              <a:rPr lang="zh-CN" altLang="en-US" sz="2400" b="1" dirty="0">
                <a:solidFill>
                  <a:srgbClr val="003399"/>
                </a:solidFill>
                <a:ea typeface="宋体" panose="02010600030101010101" pitchFamily="2" charset="-122"/>
              </a:rPr>
              <a:t>表示全局管理地址，为“</a:t>
            </a:r>
            <a:r>
              <a:rPr lang="en-US" altLang="zh-CN" sz="2400" b="1" dirty="0">
                <a:solidFill>
                  <a:srgbClr val="003399"/>
                </a:solidFill>
                <a:ea typeface="宋体" panose="02010600030101010101" pitchFamily="2" charset="-122"/>
              </a:rPr>
              <a:t>1”</a:t>
            </a:r>
            <a:r>
              <a:rPr lang="zh-CN" altLang="en-US" sz="2400" b="1" dirty="0">
                <a:solidFill>
                  <a:srgbClr val="003399"/>
                </a:solidFill>
                <a:ea typeface="宋体" panose="02010600030101010101" pitchFamily="2" charset="-122"/>
              </a:rPr>
              <a:t>局部管理地址，一般情况下总为全局管理地址（由</a:t>
            </a:r>
            <a:r>
              <a:rPr lang="en-US" altLang="zh-CN" sz="2400" b="1" dirty="0">
                <a:solidFill>
                  <a:srgbClr val="003399"/>
                </a:solidFill>
                <a:ea typeface="宋体" panose="02010600030101010101" pitchFamily="2" charset="-122"/>
              </a:rPr>
              <a:t>IEEE802</a:t>
            </a:r>
            <a:r>
              <a:rPr lang="zh-CN" altLang="en-US" sz="2400" b="1" dirty="0">
                <a:solidFill>
                  <a:srgbClr val="003399"/>
                </a:solidFill>
                <a:ea typeface="宋体" panose="02010600030101010101" pitchFamily="2" charset="-122"/>
              </a:rPr>
              <a:t>分配）。</a:t>
            </a:r>
            <a:endParaRPr lang="zh-CN" altLang="en-US" sz="2400" b="1" dirty="0">
              <a:solidFill>
                <a:srgbClr val="003399"/>
              </a:solidFill>
              <a:ea typeface="宋体" panose="02010600030101010101" pitchFamily="2" charset="-122"/>
            </a:endParaRPr>
          </a:p>
          <a:p>
            <a:pPr marL="342900" indent="-342900">
              <a:lnSpc>
                <a:spcPct val="90000"/>
              </a:lnSpc>
            </a:pPr>
            <a:endParaRPr lang="en-US" altLang="zh-CN" sz="2400" dirty="0">
              <a:solidFill>
                <a:srgbClr val="FF3300"/>
              </a:solidFill>
              <a:latin typeface="Times New Roman" panose="02020603050405020304" pitchFamily="18" charset="0"/>
              <a:ea typeface="宋体" panose="02010600030101010101" pitchFamily="2" charset="-122"/>
            </a:endParaRPr>
          </a:p>
        </p:txBody>
      </p:sp>
      <p:sp>
        <p:nvSpPr>
          <p:cNvPr id="5" name="Rectangle 2"/>
          <p:cNvSpPr>
            <a:spLocks noGrp="1" noChangeArrowheads="1"/>
          </p:cNvSpPr>
          <p:nvPr>
            <p:ph type="title"/>
          </p:nvPr>
        </p:nvSpPr>
        <p:spPr>
          <a:xfrm>
            <a:off x="1754249" y="423862"/>
            <a:ext cx="7269163" cy="384175"/>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zh-CN" altLang="en-US" b="0" i="0" u="none" strike="noStrike" kern="0" cap="none" spc="0" normalizeH="0" baseline="0" noProof="0" dirty="0" smtClean="0">
                <a:ln>
                  <a:noFill/>
                </a:ln>
                <a:effectLst/>
                <a:uLnTx/>
                <a:uFillTx/>
                <a:latin typeface="+mj-lt"/>
                <a:ea typeface="+mj-ea"/>
                <a:cs typeface="+mj-cs"/>
              </a:rPr>
              <a:t>　以太网的帧格式（</a:t>
            </a:r>
            <a:r>
              <a:rPr kumimoji="1" lang="en-US" altLang="zh-CN" b="0" i="0" u="none" strike="noStrike" kern="0" cap="none" spc="0" normalizeH="0" baseline="0" noProof="0" dirty="0" smtClean="0">
                <a:ln>
                  <a:noFill/>
                </a:ln>
                <a:effectLst/>
                <a:uLnTx/>
                <a:uFillTx/>
                <a:latin typeface="+mj-lt"/>
                <a:ea typeface="+mj-ea"/>
                <a:cs typeface="+mj-cs"/>
              </a:rPr>
              <a:t>2</a:t>
            </a:r>
            <a:r>
              <a:rPr kumimoji="1" lang="zh-CN" altLang="en-US" b="0" i="0" u="none" strike="noStrike" kern="0" cap="none" spc="0" normalizeH="0" baseline="0" noProof="0" dirty="0" smtClean="0">
                <a:ln>
                  <a:noFill/>
                </a:ln>
                <a:effectLst/>
                <a:uLnTx/>
                <a:uFillTx/>
                <a:latin typeface="+mj-lt"/>
                <a:ea typeface="+mj-ea"/>
                <a:cs typeface="+mj-cs"/>
              </a:rPr>
              <a:t>）</a:t>
            </a:r>
            <a:endParaRPr kumimoji="1" lang="zh-CN" altLang="en-US" b="0" i="0" u="none" strike="noStrike" kern="0" cap="none" spc="0" normalizeH="0" baseline="0" noProof="0" dirty="0" smtClean="0">
              <a:ln>
                <a:noFill/>
              </a:ln>
              <a:effectLst/>
              <a:uLnTx/>
              <a:uFillTx/>
              <a:latin typeface="+mj-lt"/>
              <a:ea typeface="+mj-ea"/>
              <a:cs typeface="+mj-cs"/>
            </a:endParaRPr>
          </a:p>
        </p:txBody>
      </p:sp>
    </p:spTree>
  </p:cSld>
  <p:clrMapOvr>
    <a:masterClrMapping/>
  </p:clrMapOvr>
  <p:transition/>
  <p:timing>
    <p:tnLst>
      <p:par>
        <p:cTn id="1" dur="indefinite" restart="never" nodeType="tmRoot"/>
      </p:par>
    </p:tnLst>
    <p:bldLst>
      <p:bldP spid="52227" grpId="0" bldLvl="3"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p:cNvSpPr>
          <p:nvPr>
            <p:ph idx="1"/>
          </p:nvPr>
        </p:nvSpPr>
        <p:spPr>
          <a:xfrm>
            <a:off x="683568" y="1340768"/>
            <a:ext cx="8207375" cy="4680520"/>
          </a:xfrm>
        </p:spPr>
        <p:txBody>
          <a:bodyPr vert="horz" wrap="square" lIns="91440" tIns="45720" rIns="91440" bIns="45720" anchor="t"/>
          <a:lstStyle/>
          <a:p>
            <a:pPr marL="450850" indent="-450850" eaLnBrk="1" fontAlgn="base" hangingPunct="1">
              <a:spcBef>
                <a:spcPts val="600"/>
              </a:spcBef>
              <a:spcAft>
                <a:spcPts val="1200"/>
              </a:spcAft>
            </a:pPr>
            <a:r>
              <a:rPr lang="zh-CN" altLang="en-US" strike="noStrike" noProof="1" smtClean="0">
                <a:latin typeface="+mj-ea"/>
                <a:ea typeface="+mj-ea"/>
              </a:rPr>
              <a:t>长度</a:t>
            </a:r>
            <a:r>
              <a:rPr lang="zh-CN" altLang="en-US" strike="noStrike" noProof="1">
                <a:latin typeface="+mj-ea"/>
                <a:ea typeface="+mj-ea"/>
              </a:rPr>
              <a:t>或类型</a:t>
            </a:r>
            <a:endParaRPr lang="zh-CN" altLang="en-US" strike="noStrike" noProof="1">
              <a:latin typeface="+mj-ea"/>
              <a:ea typeface="+mj-ea"/>
            </a:endParaRPr>
          </a:p>
          <a:p>
            <a:pPr marL="990600" lvl="1" indent="-533400" eaLnBrk="1" fontAlgn="base" hangingPunct="1">
              <a:lnSpc>
                <a:spcPct val="110000"/>
              </a:lnSpc>
              <a:spcBef>
                <a:spcPts val="600"/>
              </a:spcBef>
            </a:pPr>
            <a:r>
              <a:rPr lang="zh-CN" altLang="en-US" sz="2400" strike="noStrike" noProof="1">
                <a:gradFill>
                  <a:gsLst>
                    <a:gs pos="0">
                      <a:srgbClr val="E30000"/>
                    </a:gs>
                    <a:gs pos="100000">
                      <a:srgbClr val="760303"/>
                    </a:gs>
                  </a:gsLst>
                  <a:lin scaled="0"/>
                </a:gradFill>
                <a:latin typeface="+mj-ea"/>
                <a:ea typeface="+mj-ea"/>
              </a:rPr>
              <a:t>长度字段（</a:t>
            </a:r>
            <a:r>
              <a:rPr lang="en-US" altLang="zh-CN" sz="2400" strike="noStrike" noProof="1">
                <a:gradFill>
                  <a:gsLst>
                    <a:gs pos="0">
                      <a:srgbClr val="E30000"/>
                    </a:gs>
                    <a:gs pos="100000">
                      <a:srgbClr val="760303"/>
                    </a:gs>
                  </a:gsLst>
                  <a:lin scaled="0"/>
                </a:gradFill>
                <a:latin typeface="+mj-ea"/>
                <a:ea typeface="+mj-ea"/>
              </a:rPr>
              <a:t>IEEE802.3</a:t>
            </a:r>
            <a:r>
              <a:rPr lang="zh-CN" altLang="en-US" sz="2400" strike="noStrike" noProof="1">
                <a:gradFill>
                  <a:gsLst>
                    <a:gs pos="0">
                      <a:srgbClr val="E30000"/>
                    </a:gs>
                    <a:gs pos="100000">
                      <a:srgbClr val="760303"/>
                    </a:gs>
                  </a:gsLst>
                  <a:lin scaled="0"/>
                </a:gradFill>
                <a:latin typeface="+mj-ea"/>
                <a:ea typeface="+mj-ea"/>
              </a:rPr>
              <a:t>）</a:t>
            </a:r>
            <a:endParaRPr lang="zh-CN" altLang="en-US" sz="2400" strike="noStrike" noProof="1">
              <a:latin typeface="+mj-ea"/>
              <a:ea typeface="+mj-ea"/>
            </a:endParaRPr>
          </a:p>
          <a:p>
            <a:pPr marL="990600" lvl="1" indent="-533400" eaLnBrk="1" fontAlgn="base" hangingPunct="1">
              <a:lnSpc>
                <a:spcPct val="110000"/>
              </a:lnSpc>
              <a:spcBef>
                <a:spcPts val="600"/>
              </a:spcBef>
              <a:buNone/>
            </a:pPr>
            <a:r>
              <a:rPr lang="zh-CN" altLang="en-US" sz="2400" strike="noStrike" noProof="1"/>
              <a:t>        表示</a:t>
            </a:r>
            <a:r>
              <a:rPr lang="en-US" altLang="zh-CN" sz="2400" strike="noStrike" noProof="1"/>
              <a:t>LLC-PDU</a:t>
            </a:r>
            <a:r>
              <a:rPr lang="zh-CN" altLang="en-US" sz="2400" strike="noStrike" noProof="1"/>
              <a:t>的字节数，范围</a:t>
            </a:r>
            <a:r>
              <a:rPr lang="en-US" altLang="zh-CN" sz="2400" strike="noStrike" noProof="1">
                <a:solidFill>
                  <a:srgbClr val="FF3300"/>
                </a:solidFill>
              </a:rPr>
              <a:t>46~1500</a:t>
            </a:r>
            <a:r>
              <a:rPr lang="zh-CN" altLang="en-US" sz="2400" strike="noStrike" noProof="1"/>
              <a:t>。当长度小于</a:t>
            </a:r>
            <a:r>
              <a:rPr lang="en-US" altLang="zh-CN" sz="2400" strike="noStrike" noProof="1"/>
              <a:t>46</a:t>
            </a:r>
            <a:r>
              <a:rPr lang="zh-CN" altLang="en-US" sz="2400" strike="noStrike" noProof="1"/>
              <a:t>字节时，需要在帧填充字段中</a:t>
            </a:r>
            <a:r>
              <a:rPr lang="zh-CN" altLang="en-US" sz="2400" strike="noStrike" noProof="1">
                <a:solidFill>
                  <a:srgbClr val="FF3300"/>
                </a:solidFill>
              </a:rPr>
              <a:t>填“</a:t>
            </a:r>
            <a:r>
              <a:rPr lang="en-US" altLang="zh-CN" sz="2400" strike="noStrike" noProof="1">
                <a:solidFill>
                  <a:srgbClr val="FF3300"/>
                </a:solidFill>
              </a:rPr>
              <a:t>0”</a:t>
            </a:r>
            <a:r>
              <a:rPr lang="zh-CN" altLang="en-US" sz="2400" strike="noStrike" noProof="1"/>
              <a:t>。</a:t>
            </a:r>
            <a:endParaRPr lang="zh-CN" altLang="en-US" sz="2400" strike="noStrike" noProof="1"/>
          </a:p>
          <a:p>
            <a:pPr marL="990600" lvl="1" indent="-533400" eaLnBrk="1" fontAlgn="base" hangingPunct="1">
              <a:lnSpc>
                <a:spcPct val="110000"/>
              </a:lnSpc>
              <a:spcBef>
                <a:spcPts val="600"/>
              </a:spcBef>
            </a:pPr>
            <a:r>
              <a:rPr lang="zh-CN" altLang="en-US" sz="2400" strike="noStrike" noProof="1">
                <a:gradFill>
                  <a:gsLst>
                    <a:gs pos="0">
                      <a:srgbClr val="E30000"/>
                    </a:gs>
                    <a:gs pos="100000">
                      <a:srgbClr val="760303"/>
                    </a:gs>
                  </a:gsLst>
                  <a:lin scaled="0"/>
                </a:gradFill>
                <a:latin typeface="+mj-ea"/>
                <a:ea typeface="+mj-ea"/>
              </a:rPr>
              <a:t>类型字段（以太网）</a:t>
            </a:r>
            <a:endParaRPr lang="zh-CN" altLang="en-US" sz="2400" strike="noStrike" noProof="1">
              <a:latin typeface="+mj-ea"/>
              <a:ea typeface="+mj-ea"/>
            </a:endParaRPr>
          </a:p>
          <a:p>
            <a:pPr marL="990600" lvl="1" indent="-533400" eaLnBrk="1" fontAlgn="base" hangingPunct="1">
              <a:lnSpc>
                <a:spcPct val="110000"/>
              </a:lnSpc>
              <a:spcBef>
                <a:spcPts val="600"/>
              </a:spcBef>
              <a:buNone/>
            </a:pPr>
            <a:r>
              <a:rPr lang="zh-CN" altLang="en-US" sz="2400" strike="noStrike" noProof="1"/>
              <a:t>        说明高层使用的协议，如</a:t>
            </a:r>
            <a:r>
              <a:rPr lang="en-US" altLang="zh-CN" sz="2400" strike="noStrike" noProof="1"/>
              <a:t>IP,IPX</a:t>
            </a:r>
            <a:r>
              <a:rPr lang="zh-CN" altLang="en-US" sz="2400" strike="noStrike" noProof="1"/>
              <a:t>等。</a:t>
            </a:r>
            <a:endParaRPr lang="zh-CN" altLang="en-US" sz="2400" strike="noStrike" noProof="1"/>
          </a:p>
          <a:p>
            <a:pPr marL="990600" lvl="1" indent="-533400" eaLnBrk="1" fontAlgn="base" hangingPunct="1">
              <a:lnSpc>
                <a:spcPct val="110000"/>
              </a:lnSpc>
              <a:spcBef>
                <a:spcPts val="600"/>
              </a:spcBef>
            </a:pPr>
            <a:r>
              <a:rPr lang="zh-CN" altLang="en-US" sz="2400" strike="noStrike" noProof="1"/>
              <a:t>为保证以上两种帧可以兼容，类型字段的类型码需</a:t>
            </a:r>
            <a:r>
              <a:rPr lang="zh-CN" altLang="en-US" sz="2400" strike="noStrike" noProof="1">
                <a:solidFill>
                  <a:srgbClr val="FF3300"/>
                </a:solidFill>
              </a:rPr>
              <a:t>大于</a:t>
            </a:r>
            <a:r>
              <a:rPr lang="en-US" altLang="zh-CN" sz="2400" strike="noStrike" noProof="1">
                <a:solidFill>
                  <a:srgbClr val="FF3300"/>
                </a:solidFill>
              </a:rPr>
              <a:t>1536D(0600H)</a:t>
            </a:r>
            <a:r>
              <a:rPr lang="zh-CN" altLang="en-US" sz="2400" strike="noStrike" noProof="1"/>
              <a:t>，如</a:t>
            </a:r>
            <a:r>
              <a:rPr lang="en-US" altLang="zh-CN" sz="2400" strike="noStrike" noProof="1"/>
              <a:t>0800H</a:t>
            </a:r>
            <a:r>
              <a:rPr lang="zh-CN" altLang="en-US" sz="2400" strike="noStrike" noProof="1"/>
              <a:t>表示</a:t>
            </a:r>
            <a:r>
              <a:rPr lang="en-US" altLang="zh-CN" sz="2400" strike="noStrike" noProof="1"/>
              <a:t>IP,8137H</a:t>
            </a:r>
            <a:r>
              <a:rPr lang="zh-CN" altLang="en-US" sz="2400" strike="noStrike" noProof="1"/>
              <a:t>为</a:t>
            </a:r>
            <a:r>
              <a:rPr lang="en-US" altLang="zh-CN" sz="2400" strike="noStrike" noProof="1"/>
              <a:t>IPX</a:t>
            </a:r>
            <a:r>
              <a:rPr lang="zh-CN" altLang="en-US" sz="2400" strike="noStrike" noProof="1"/>
              <a:t>等。若此字段的值小于</a:t>
            </a:r>
            <a:r>
              <a:rPr lang="en-US" altLang="zh-CN" sz="2400" strike="noStrike" noProof="1"/>
              <a:t>(0600H)</a:t>
            </a:r>
            <a:r>
              <a:rPr lang="zh-CN" altLang="en-US" sz="2400" strike="noStrike" noProof="1"/>
              <a:t>表示为</a:t>
            </a:r>
            <a:r>
              <a:rPr lang="en-US" altLang="zh-CN" sz="2400" strike="noStrike" noProof="1"/>
              <a:t>IEEE802.3</a:t>
            </a:r>
            <a:r>
              <a:rPr lang="zh-CN" altLang="en-US" sz="2400" strike="noStrike" noProof="1"/>
              <a:t>类型的帧。</a:t>
            </a:r>
            <a:endParaRPr lang="zh-CN" altLang="en-US" sz="2400" strike="noStrike" noProof="1"/>
          </a:p>
        </p:txBody>
      </p:sp>
      <p:sp>
        <p:nvSpPr>
          <p:cNvPr id="5" name="Rectangle 2"/>
          <p:cNvSpPr txBox="1">
            <a:spLocks noChangeArrowheads="1"/>
          </p:cNvSpPr>
          <p:nvPr/>
        </p:nvSpPr>
        <p:spPr bwMode="auto">
          <a:xfrm>
            <a:off x="1839608" y="441203"/>
            <a:ext cx="7269163" cy="3841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075" tIns="46038" rIns="92075" bIns="46038" numCol="1" anchor="ctr" anchorCtr="0" compatLnSpc="1"/>
          <a:lstStyle>
            <a:lvl1pPr algn="r" rtl="0" eaLnBrk="0" fontAlgn="base" hangingPunct="0">
              <a:spcBef>
                <a:spcPct val="0"/>
              </a:spcBef>
              <a:spcAft>
                <a:spcPct val="0"/>
              </a:spcAft>
              <a:defRPr kumimoji="1" sz="3200" kern="1200">
                <a:solidFill>
                  <a:schemeClr val="bg1"/>
                </a:solidFill>
                <a:latin typeface="+mj-lt"/>
                <a:ea typeface="+mj-ea"/>
                <a:cs typeface="+mj-cs"/>
              </a:defRPr>
            </a:lvl1pPr>
            <a:lvl2pPr algn="r" rtl="0" eaLnBrk="0" fontAlgn="base" hangingPunct="0">
              <a:spcBef>
                <a:spcPct val="0"/>
              </a:spcBef>
              <a:spcAft>
                <a:spcPct val="0"/>
              </a:spcAft>
              <a:defRPr kumimoji="1" sz="3200">
                <a:solidFill>
                  <a:schemeClr val="bg1"/>
                </a:solidFill>
                <a:latin typeface="Arial" panose="020B0604020202020204" pitchFamily="34" charset="0"/>
                <a:ea typeface="黑体" panose="02010609060101010101" pitchFamily="49" charset="-122"/>
              </a:defRPr>
            </a:lvl2pPr>
            <a:lvl3pPr algn="r" rtl="0" eaLnBrk="0" fontAlgn="base" hangingPunct="0">
              <a:spcBef>
                <a:spcPct val="0"/>
              </a:spcBef>
              <a:spcAft>
                <a:spcPct val="0"/>
              </a:spcAft>
              <a:defRPr kumimoji="1" sz="3200">
                <a:solidFill>
                  <a:schemeClr val="bg1"/>
                </a:solidFill>
                <a:latin typeface="Arial" panose="020B0604020202020204" pitchFamily="34" charset="0"/>
                <a:ea typeface="黑体" panose="02010609060101010101" pitchFamily="49" charset="-122"/>
              </a:defRPr>
            </a:lvl3pPr>
            <a:lvl4pPr algn="r" rtl="0" eaLnBrk="0" fontAlgn="base" hangingPunct="0">
              <a:spcBef>
                <a:spcPct val="0"/>
              </a:spcBef>
              <a:spcAft>
                <a:spcPct val="0"/>
              </a:spcAft>
              <a:defRPr kumimoji="1" sz="3200">
                <a:solidFill>
                  <a:schemeClr val="bg1"/>
                </a:solidFill>
                <a:latin typeface="Arial" panose="020B0604020202020204" pitchFamily="34" charset="0"/>
                <a:ea typeface="黑体" panose="02010609060101010101" pitchFamily="49" charset="-122"/>
              </a:defRPr>
            </a:lvl4pPr>
            <a:lvl5pPr algn="r" rtl="0" eaLnBrk="0" fontAlgn="base" hangingPunct="0">
              <a:spcBef>
                <a:spcPct val="0"/>
              </a:spcBef>
              <a:spcAft>
                <a:spcPct val="0"/>
              </a:spcAft>
              <a:defRPr kumimoji="1" sz="3200">
                <a:solidFill>
                  <a:schemeClr val="bg1"/>
                </a:solidFill>
                <a:latin typeface="Arial" panose="020B0604020202020204" pitchFamily="34" charset="0"/>
                <a:ea typeface="黑体" panose="02010609060101010101" pitchFamily="49" charset="-122"/>
              </a:defRPr>
            </a:lvl5pPr>
            <a:lvl6pPr marL="457200" algn="r" rtl="0" fontAlgn="base">
              <a:spcBef>
                <a:spcPct val="0"/>
              </a:spcBef>
              <a:spcAft>
                <a:spcPct val="0"/>
              </a:spcAft>
              <a:defRPr kumimoji="1" sz="3200">
                <a:solidFill>
                  <a:schemeClr val="bg1"/>
                </a:solidFill>
                <a:latin typeface="Arial" panose="020B0604020202020204" pitchFamily="34" charset="0"/>
                <a:ea typeface="黑体" panose="02010609060101010101" pitchFamily="49" charset="-122"/>
              </a:defRPr>
            </a:lvl6pPr>
            <a:lvl7pPr marL="914400" algn="r" rtl="0" fontAlgn="base">
              <a:spcBef>
                <a:spcPct val="0"/>
              </a:spcBef>
              <a:spcAft>
                <a:spcPct val="0"/>
              </a:spcAft>
              <a:defRPr kumimoji="1" sz="3200">
                <a:solidFill>
                  <a:schemeClr val="bg1"/>
                </a:solidFill>
                <a:latin typeface="Arial" panose="020B0604020202020204" pitchFamily="34" charset="0"/>
                <a:ea typeface="黑体" panose="02010609060101010101" pitchFamily="49" charset="-122"/>
              </a:defRPr>
            </a:lvl7pPr>
            <a:lvl8pPr marL="1371600" algn="r" rtl="0" fontAlgn="base">
              <a:spcBef>
                <a:spcPct val="0"/>
              </a:spcBef>
              <a:spcAft>
                <a:spcPct val="0"/>
              </a:spcAft>
              <a:defRPr kumimoji="1" sz="3200">
                <a:solidFill>
                  <a:schemeClr val="bg1"/>
                </a:solidFill>
                <a:latin typeface="Arial" panose="020B0604020202020204" pitchFamily="34" charset="0"/>
                <a:ea typeface="黑体" panose="02010609060101010101" pitchFamily="49" charset="-122"/>
              </a:defRPr>
            </a:lvl8pPr>
            <a:lvl9pPr marL="1828800" algn="r" rtl="0" fontAlgn="base">
              <a:spcBef>
                <a:spcPct val="0"/>
              </a:spcBef>
              <a:spcAft>
                <a:spcPct val="0"/>
              </a:spcAft>
              <a:defRPr kumimoji="1" sz="3200">
                <a:solidFill>
                  <a:schemeClr val="bg1"/>
                </a:solidFill>
                <a:latin typeface="Arial" panose="020B0604020202020204" pitchFamily="34" charset="0"/>
                <a:ea typeface="黑体" panose="02010609060101010101" pitchFamily="49" charset="-122"/>
              </a:defRPr>
            </a:lvl9pPr>
          </a:lstStyle>
          <a:p>
            <a:pPr eaLnBrk="1" hangingPunct="1">
              <a:defRPr/>
            </a:pPr>
            <a:r>
              <a:rPr lang="zh-CN" altLang="en-US" b="0" kern="0" dirty="0" smtClean="0"/>
              <a:t>　以太网的帧格式（</a:t>
            </a:r>
            <a:r>
              <a:rPr lang="en-US" altLang="zh-CN" b="0" kern="0" dirty="0" smtClean="0"/>
              <a:t>3</a:t>
            </a:r>
            <a:r>
              <a:rPr lang="zh-CN" altLang="en-US" b="0" kern="0" dirty="0" smtClean="0"/>
              <a:t>）</a:t>
            </a:r>
            <a:endParaRPr lang="zh-CN" altLang="en-US" b="0" kern="0" dirty="0" smtClean="0"/>
          </a:p>
        </p:txBody>
      </p:sp>
    </p:spTree>
  </p:cSld>
  <p:clrMapOvr>
    <a:masterClrMapping/>
  </p:clrMapOvr>
  <p:transition>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1187624" y="188641"/>
            <a:ext cx="7704856" cy="719410"/>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zh-CN" altLang="en-US" b="0" i="0" u="none" strike="noStrike" kern="0" cap="none" spc="0" normalizeH="0" baseline="0" noProof="0" dirty="0" smtClean="0">
                <a:ln>
                  <a:noFill/>
                </a:ln>
                <a:effectLst/>
                <a:uLnTx/>
                <a:uFillTx/>
                <a:latin typeface="黑体" panose="02010609060101010101" pitchFamily="49" charset="-122"/>
                <a:ea typeface="+mj-ea"/>
                <a:cs typeface="+mj-cs"/>
              </a:rPr>
              <a:t>快速以太网 </a:t>
            </a:r>
            <a:endParaRPr kumimoji="1" lang="zh-CN" altLang="en-US" b="0" i="0" u="none" strike="noStrike" kern="0" cap="none" spc="0" normalizeH="0" baseline="0" noProof="0" dirty="0" smtClean="0">
              <a:ln>
                <a:noFill/>
              </a:ln>
              <a:effectLst/>
              <a:uLnTx/>
              <a:uFillTx/>
              <a:latin typeface="黑体" panose="02010609060101010101" pitchFamily="49" charset="-122"/>
              <a:ea typeface="+mj-ea"/>
              <a:cs typeface="+mj-cs"/>
            </a:endParaRPr>
          </a:p>
        </p:txBody>
      </p:sp>
      <p:sp>
        <p:nvSpPr>
          <p:cNvPr id="107523" name="Rectangle 3"/>
          <p:cNvSpPr>
            <a:spLocks noGrp="1"/>
          </p:cNvSpPr>
          <p:nvPr>
            <p:ph idx="1"/>
          </p:nvPr>
        </p:nvSpPr>
        <p:spPr>
          <a:xfrm>
            <a:off x="755576" y="1340768"/>
            <a:ext cx="7772400" cy="3954463"/>
          </a:xfrm>
        </p:spPr>
        <p:txBody>
          <a:bodyPr vert="horz" wrap="square" lIns="91440" tIns="45720" rIns="91440" bIns="45720" anchor="t"/>
          <a:lstStyle/>
          <a:p>
            <a:pPr eaLnBrk="1" hangingPunct="1"/>
            <a:r>
              <a:rPr lang="zh-CN" altLang="en-US" sz="2800" dirty="0">
                <a:latin typeface="黑体" panose="02010609060101010101" pitchFamily="49" charset="-122"/>
                <a:ea typeface="黑体" panose="02010609060101010101" pitchFamily="49" charset="-122"/>
              </a:rPr>
              <a:t>产生</a:t>
            </a:r>
            <a:r>
              <a:rPr lang="zh-CN" altLang="en-US" sz="2800" dirty="0" smtClean="0">
                <a:latin typeface="黑体" panose="02010609060101010101" pitchFamily="49" charset="-122"/>
                <a:ea typeface="黑体" panose="02010609060101010101" pitchFamily="49" charset="-122"/>
              </a:rPr>
              <a:t>背景</a:t>
            </a:r>
            <a:endParaRPr lang="zh-CN" altLang="en-US" sz="2800" dirty="0">
              <a:latin typeface="黑体" panose="02010609060101010101" pitchFamily="49" charset="-122"/>
              <a:ea typeface="黑体" panose="02010609060101010101" pitchFamily="49" charset="-122"/>
            </a:endParaRPr>
          </a:p>
          <a:p>
            <a:pPr lvl="1" eaLnBrk="1" hangingPunct="1"/>
            <a:r>
              <a:rPr lang="en-US" altLang="zh-CN" sz="2400" dirty="0"/>
              <a:t>1995</a:t>
            </a:r>
            <a:r>
              <a:rPr lang="zh-CN" altLang="en-US" sz="2400" dirty="0"/>
              <a:t>年，</a:t>
            </a:r>
            <a:r>
              <a:rPr lang="en-US" altLang="zh-CN" sz="2400" dirty="0"/>
              <a:t>IEEE</a:t>
            </a:r>
            <a:r>
              <a:rPr lang="zh-CN" altLang="en-US" sz="2400" dirty="0"/>
              <a:t>通过</a:t>
            </a:r>
            <a:r>
              <a:rPr lang="en-US" altLang="zh-CN" sz="2400" dirty="0">
                <a:solidFill>
                  <a:srgbClr val="FF3300"/>
                </a:solidFill>
              </a:rPr>
              <a:t>802.3u</a:t>
            </a:r>
            <a:r>
              <a:rPr lang="zh-CN" altLang="en-US" sz="2400" dirty="0"/>
              <a:t>标准，实际上是</a:t>
            </a:r>
            <a:r>
              <a:rPr lang="en-US" altLang="zh-CN" sz="2400" dirty="0"/>
              <a:t>802.3</a:t>
            </a:r>
            <a:r>
              <a:rPr lang="zh-CN" altLang="en-US" sz="2400" dirty="0"/>
              <a:t>的一个补充。原有的帧格式、接口、规程不变，只是将</a:t>
            </a:r>
            <a:r>
              <a:rPr lang="zh-CN" altLang="en-US" sz="2400" dirty="0">
                <a:solidFill>
                  <a:srgbClr val="FF3300"/>
                </a:solidFill>
              </a:rPr>
              <a:t>比特时间从</a:t>
            </a:r>
            <a:r>
              <a:rPr lang="en-US" altLang="zh-CN" sz="2400" dirty="0">
                <a:solidFill>
                  <a:srgbClr val="FF3300"/>
                </a:solidFill>
              </a:rPr>
              <a:t>100ns</a:t>
            </a:r>
            <a:r>
              <a:rPr lang="zh-CN" altLang="en-US" sz="2400" dirty="0">
                <a:solidFill>
                  <a:srgbClr val="FF3300"/>
                </a:solidFill>
              </a:rPr>
              <a:t>缩短为</a:t>
            </a:r>
            <a:r>
              <a:rPr lang="en-US" altLang="zh-CN" sz="2400" dirty="0">
                <a:solidFill>
                  <a:srgbClr val="FF3300"/>
                </a:solidFill>
              </a:rPr>
              <a:t>10ns</a:t>
            </a:r>
            <a:r>
              <a:rPr lang="zh-CN" altLang="en-US" sz="2400" dirty="0"/>
              <a:t>。</a:t>
            </a:r>
            <a:endParaRPr lang="zh-CN" altLang="en-US" sz="2400" dirty="0"/>
          </a:p>
          <a:p>
            <a:pPr eaLnBrk="1" hangingPunct="1"/>
            <a:r>
              <a:rPr lang="zh-CN" altLang="en-US" sz="2800" dirty="0" smtClean="0">
                <a:latin typeface="黑体" panose="02010609060101010101" pitchFamily="49" charset="-122"/>
                <a:ea typeface="黑体" panose="02010609060101010101" pitchFamily="49" charset="-122"/>
              </a:rPr>
              <a:t>快速以太网标准</a:t>
            </a:r>
            <a:endParaRPr lang="zh-CN" altLang="en-US" sz="2800" dirty="0">
              <a:latin typeface="黑体" panose="02010609060101010101" pitchFamily="49" charset="-122"/>
              <a:ea typeface="黑体" panose="02010609060101010101" pitchFamily="49" charset="-122"/>
            </a:endParaRPr>
          </a:p>
          <a:p>
            <a:pPr lvl="1" eaLnBrk="1" hangingPunct="1"/>
            <a:r>
              <a:rPr lang="en-US" altLang="zh-CN" sz="2400" dirty="0"/>
              <a:t>100Base-TX</a:t>
            </a:r>
            <a:endParaRPr lang="en-US" altLang="zh-CN" sz="2400" dirty="0"/>
          </a:p>
          <a:p>
            <a:pPr lvl="1" eaLnBrk="1" hangingPunct="1"/>
            <a:r>
              <a:rPr lang="en-US" altLang="zh-CN" sz="2400" dirty="0">
                <a:sym typeface="宋体" panose="02010600030101010101" pitchFamily="2" charset="-122"/>
              </a:rPr>
              <a:t>100Base-FX</a:t>
            </a:r>
            <a:endParaRPr lang="en-US" altLang="zh-CN" sz="2400" dirty="0"/>
          </a:p>
          <a:p>
            <a:pPr lvl="1" eaLnBrk="1" hangingPunct="1"/>
            <a:r>
              <a:rPr lang="en-US" altLang="zh-CN" sz="2400" dirty="0">
                <a:sym typeface="宋体" panose="02010600030101010101" pitchFamily="2" charset="-122"/>
              </a:rPr>
              <a:t>100Base-T4</a:t>
            </a:r>
            <a:endParaRPr lang="en-US" altLang="zh-CN" sz="2400" dirty="0"/>
          </a:p>
          <a:p>
            <a:pPr lvl="1" eaLnBrk="1" hangingPunct="1"/>
            <a:endParaRPr lang="zh-CN" altLang="en-US" sz="2400" dirty="0"/>
          </a:p>
          <a:p>
            <a:pPr lvl="1" eaLnBrk="1" hangingPunct="1"/>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 calcmode="lin" valueType="num">
                                      <p:cBhvr additive="base">
                                        <p:cTn id="7" dur="500" fill="hold"/>
                                        <p:tgtEl>
                                          <p:spTgt spid="1075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752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7523">
                                            <p:txEl>
                                              <p:pRg st="1" end="1"/>
                                            </p:txEl>
                                          </p:spTgt>
                                        </p:tgtEl>
                                        <p:attrNameLst>
                                          <p:attrName>style.visibility</p:attrName>
                                        </p:attrNameLst>
                                      </p:cBhvr>
                                      <p:to>
                                        <p:strVal val="visible"/>
                                      </p:to>
                                    </p:set>
                                    <p:anim calcmode="lin" valueType="num">
                                      <p:cBhvr additive="base">
                                        <p:cTn id="11" dur="500" fill="hold"/>
                                        <p:tgtEl>
                                          <p:spTgt spid="10752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075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07523">
                                            <p:txEl>
                                              <p:pRg st="2" end="2"/>
                                            </p:txEl>
                                          </p:spTgt>
                                        </p:tgtEl>
                                        <p:attrNameLst>
                                          <p:attrName>style.visibility</p:attrName>
                                        </p:attrNameLst>
                                      </p:cBhvr>
                                      <p:to>
                                        <p:strVal val="visible"/>
                                      </p:to>
                                    </p:set>
                                    <p:anim calcmode="lin" valueType="num">
                                      <p:cBhvr additive="base">
                                        <p:cTn id="17" dur="500" fill="hold"/>
                                        <p:tgtEl>
                                          <p:spTgt spid="10752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0752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07523">
                                            <p:txEl>
                                              <p:pRg st="3" end="3"/>
                                            </p:txEl>
                                          </p:spTgt>
                                        </p:tgtEl>
                                        <p:attrNameLst>
                                          <p:attrName>style.visibility</p:attrName>
                                        </p:attrNameLst>
                                      </p:cBhvr>
                                      <p:to>
                                        <p:strVal val="visible"/>
                                      </p:to>
                                    </p:set>
                                    <p:anim calcmode="lin" valueType="num">
                                      <p:cBhvr additive="base">
                                        <p:cTn id="21" dur="500" fill="hold"/>
                                        <p:tgtEl>
                                          <p:spTgt spid="10752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0752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07523">
                                            <p:txEl>
                                              <p:pRg st="4" end="4"/>
                                            </p:txEl>
                                          </p:spTgt>
                                        </p:tgtEl>
                                        <p:attrNameLst>
                                          <p:attrName>style.visibility</p:attrName>
                                        </p:attrNameLst>
                                      </p:cBhvr>
                                      <p:to>
                                        <p:strVal val="visible"/>
                                      </p:to>
                                    </p:set>
                                    <p:anim calcmode="lin" valueType="num">
                                      <p:cBhvr additive="base">
                                        <p:cTn id="25" dur="500" fill="hold"/>
                                        <p:tgtEl>
                                          <p:spTgt spid="10752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7523">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07523">
                                            <p:txEl>
                                              <p:pRg st="5" end="5"/>
                                            </p:txEl>
                                          </p:spTgt>
                                        </p:tgtEl>
                                        <p:attrNameLst>
                                          <p:attrName>style.visibility</p:attrName>
                                        </p:attrNameLst>
                                      </p:cBhvr>
                                      <p:to>
                                        <p:strVal val="visible"/>
                                      </p:to>
                                    </p:set>
                                    <p:anim calcmode="lin" valueType="num">
                                      <p:cBhvr additive="base">
                                        <p:cTn id="29" dur="500" fill="hold"/>
                                        <p:tgtEl>
                                          <p:spTgt spid="107523">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0752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p:cNvSpPr>
          <p:nvPr>
            <p:ph idx="1"/>
          </p:nvPr>
        </p:nvSpPr>
        <p:spPr>
          <a:xfrm>
            <a:off x="914400" y="2022475"/>
            <a:ext cx="5334000" cy="3090863"/>
          </a:xfrm>
          <a:solidFill>
            <a:schemeClr val="bg1"/>
          </a:solidFill>
        </p:spPr>
        <p:txBody>
          <a:bodyPr vert="horz" wrap="square" lIns="91440" tIns="45720" rIns="91440" bIns="45720" anchor="t"/>
          <a:lstStyle/>
          <a:p>
            <a:pPr marL="609600" indent="-609600" eaLnBrk="1" hangingPunct="1">
              <a:lnSpc>
                <a:spcPct val="90000"/>
              </a:lnSpc>
              <a:buNone/>
            </a:pPr>
            <a:endParaRPr lang="en-US" altLang="zh-CN" sz="2800" dirty="0"/>
          </a:p>
          <a:p>
            <a:pPr marL="609600" indent="-609600" eaLnBrk="1" hangingPunct="1">
              <a:lnSpc>
                <a:spcPct val="90000"/>
              </a:lnSpc>
              <a:buNone/>
            </a:pPr>
            <a:endParaRPr lang="en-US" altLang="zh-CN" sz="2800" dirty="0"/>
          </a:p>
          <a:p>
            <a:pPr marL="609600" indent="-609600" eaLnBrk="1" hangingPunct="1">
              <a:lnSpc>
                <a:spcPct val="90000"/>
              </a:lnSpc>
              <a:buNone/>
            </a:pPr>
            <a:endParaRPr lang="en-US" altLang="zh-CN" sz="2800" dirty="0"/>
          </a:p>
          <a:p>
            <a:pPr marL="609600" indent="-609600" eaLnBrk="1" hangingPunct="1">
              <a:lnSpc>
                <a:spcPct val="90000"/>
              </a:lnSpc>
              <a:buNone/>
            </a:pPr>
            <a:endParaRPr lang="en-US" altLang="zh-CN" sz="2800" dirty="0"/>
          </a:p>
          <a:p>
            <a:pPr marL="609600" indent="-609600" eaLnBrk="1" hangingPunct="1">
              <a:lnSpc>
                <a:spcPct val="90000"/>
              </a:lnSpc>
              <a:buNone/>
            </a:pPr>
            <a:r>
              <a:rPr lang="en-US" altLang="zh-CN" sz="2400" dirty="0"/>
              <a:t>  </a:t>
            </a:r>
            <a:endParaRPr lang="en-US" altLang="zh-CN" sz="2400" dirty="0"/>
          </a:p>
          <a:p>
            <a:pPr marL="609600" indent="-609600" eaLnBrk="1" hangingPunct="1">
              <a:lnSpc>
                <a:spcPct val="90000"/>
              </a:lnSpc>
              <a:buNone/>
            </a:pPr>
            <a:r>
              <a:rPr lang="en-US" altLang="zh-CN" sz="2400" dirty="0"/>
              <a:t>    </a:t>
            </a:r>
            <a:endParaRPr lang="en-US" altLang="zh-CN" sz="2400" dirty="0"/>
          </a:p>
          <a:p>
            <a:pPr marL="609600" indent="-609600" eaLnBrk="1" hangingPunct="1">
              <a:lnSpc>
                <a:spcPct val="90000"/>
              </a:lnSpc>
              <a:buNone/>
            </a:pPr>
            <a:r>
              <a:rPr lang="en-US" altLang="zh-CN" sz="2400" dirty="0"/>
              <a:t>   </a:t>
            </a:r>
            <a:endParaRPr lang="en-US" altLang="zh-CN" dirty="0"/>
          </a:p>
        </p:txBody>
      </p:sp>
      <p:sp>
        <p:nvSpPr>
          <p:cNvPr id="109632" name="Rectangle 64"/>
          <p:cNvSpPr>
            <a:spLocks noGrp="1" noChangeArrowheads="1"/>
          </p:cNvSpPr>
          <p:nvPr>
            <p:ph type="title"/>
          </p:nvPr>
        </p:nvSpPr>
        <p:spPr>
          <a:xfrm>
            <a:off x="1371600" y="244010"/>
            <a:ext cx="7592888" cy="874713"/>
          </a:xfrm>
        </p:spPr>
        <p:txBody>
          <a:bodyPr vert="horz" wrap="square" lIns="92075" tIns="46038" rIns="92075" bIns="46038" numCol="1" anchor="ctr" anchorCtr="0" compatLnSpc="1"/>
          <a:lstStyle/>
          <a:p>
            <a:pPr lvl="0" eaLnBrk="1" hangingPunct="1">
              <a:defRPr/>
            </a:pPr>
            <a:r>
              <a:rPr lang="zh-CN" altLang="zh-CN" kern="0" dirty="0">
                <a:latin typeface="+mj-ea"/>
              </a:rPr>
              <a:t>传统以太网与快速</a:t>
            </a:r>
            <a:r>
              <a:rPr lang="zh-CN" altLang="zh-CN" kern="0" dirty="0" smtClean="0">
                <a:latin typeface="+mj-ea"/>
              </a:rPr>
              <a:t>以太网</a:t>
            </a:r>
            <a:r>
              <a:rPr lang="zh-CN" altLang="en-US" kern="0" dirty="0" smtClean="0">
                <a:latin typeface="+mj-ea"/>
              </a:rPr>
              <a:t>技术</a:t>
            </a:r>
            <a:r>
              <a:rPr lang="zh-CN" altLang="zh-CN" kern="0" dirty="0" smtClean="0">
                <a:latin typeface="+mj-ea"/>
              </a:rPr>
              <a:t>比较</a:t>
            </a:r>
            <a:endParaRPr kumimoji="1" lang="zh-CN" altLang="en-US" b="0" i="0" u="none" strike="noStrike" kern="0" cap="none" spc="0" normalizeH="0" baseline="0" noProof="0" dirty="0" smtClean="0">
              <a:ln>
                <a:noFill/>
              </a:ln>
              <a:solidFill>
                <a:srgbClr val="FF9900"/>
              </a:solidFill>
              <a:effectLst/>
              <a:uLnTx/>
              <a:uFillTx/>
            </a:endParaRPr>
          </a:p>
        </p:txBody>
      </p:sp>
      <p:graphicFrame>
        <p:nvGraphicFramePr>
          <p:cNvPr id="2" name="表格 1"/>
          <p:cNvGraphicFramePr>
            <a:graphicFrameLocks noGrp="1"/>
          </p:cNvGraphicFramePr>
          <p:nvPr/>
        </p:nvGraphicFramePr>
        <p:xfrm>
          <a:off x="395536" y="1412776"/>
          <a:ext cx="8424936" cy="4680518"/>
        </p:xfrm>
        <a:graphic>
          <a:graphicData uri="http://schemas.openxmlformats.org/drawingml/2006/table">
            <a:tbl>
              <a:tblPr firstRow="1" firstCol="1" bandRow="1">
                <a:tableStyleId>{5C22544A-7EE6-4342-B048-85BDC9FD1C3A}</a:tableStyleId>
              </a:tblPr>
              <a:tblGrid>
                <a:gridCol w="3095784"/>
                <a:gridCol w="2969397"/>
                <a:gridCol w="2359755"/>
              </a:tblGrid>
              <a:tr h="608153">
                <a:tc>
                  <a:txBody>
                    <a:bodyPr/>
                    <a:lstStyle/>
                    <a:p>
                      <a:pPr algn="ctr">
                        <a:spcAft>
                          <a:spcPts val="0"/>
                        </a:spcAft>
                      </a:pPr>
                      <a:r>
                        <a:rPr lang="zh-CN" sz="2400" kern="100" dirty="0">
                          <a:solidFill>
                            <a:srgbClr val="FF0000"/>
                          </a:solidFill>
                          <a:effectLst/>
                          <a:latin typeface="+mj-ea"/>
                          <a:ea typeface="+mj-ea"/>
                        </a:rPr>
                        <a:t>项目</a:t>
                      </a:r>
                      <a:endParaRPr lang="zh-CN" sz="2400" kern="100" dirty="0">
                        <a:solidFill>
                          <a:srgbClr val="FF0000"/>
                        </a:solidFill>
                        <a:effectLst/>
                        <a:latin typeface="+mj-ea"/>
                        <a:ea typeface="+mj-ea"/>
                      </a:endParaRPr>
                    </a:p>
                  </a:txBody>
                  <a:tcPr marL="68580" marR="68580" marT="0" marB="0" anchor="ctr"/>
                </a:tc>
                <a:tc>
                  <a:txBody>
                    <a:bodyPr/>
                    <a:lstStyle/>
                    <a:p>
                      <a:pPr algn="ctr">
                        <a:spcAft>
                          <a:spcPts val="0"/>
                        </a:spcAft>
                      </a:pPr>
                      <a:r>
                        <a:rPr lang="zh-CN" sz="2400" kern="100" dirty="0">
                          <a:solidFill>
                            <a:srgbClr val="FF0000"/>
                          </a:solidFill>
                          <a:effectLst/>
                          <a:latin typeface="+mj-ea"/>
                          <a:ea typeface="+mj-ea"/>
                        </a:rPr>
                        <a:t>传统以太网</a:t>
                      </a:r>
                      <a:endParaRPr lang="zh-CN" sz="2400" kern="100" dirty="0">
                        <a:solidFill>
                          <a:srgbClr val="FF0000"/>
                        </a:solidFill>
                        <a:effectLst/>
                        <a:latin typeface="+mj-ea"/>
                        <a:ea typeface="+mj-ea"/>
                      </a:endParaRPr>
                    </a:p>
                  </a:txBody>
                  <a:tcPr marL="68580" marR="68580" marT="0" marB="0" anchor="ctr"/>
                </a:tc>
                <a:tc>
                  <a:txBody>
                    <a:bodyPr/>
                    <a:lstStyle/>
                    <a:p>
                      <a:pPr algn="ctr">
                        <a:spcAft>
                          <a:spcPts val="0"/>
                        </a:spcAft>
                      </a:pPr>
                      <a:r>
                        <a:rPr lang="zh-CN" sz="2400" kern="100" dirty="0">
                          <a:solidFill>
                            <a:srgbClr val="FF0000"/>
                          </a:solidFill>
                          <a:effectLst/>
                          <a:latin typeface="+mj-ea"/>
                          <a:ea typeface="+mj-ea"/>
                        </a:rPr>
                        <a:t>快速以太网</a:t>
                      </a:r>
                      <a:endParaRPr lang="zh-CN" sz="2400" kern="100" dirty="0">
                        <a:solidFill>
                          <a:srgbClr val="FF0000"/>
                        </a:solidFill>
                        <a:effectLst/>
                        <a:latin typeface="+mj-ea"/>
                        <a:ea typeface="+mj-ea"/>
                      </a:endParaRPr>
                    </a:p>
                  </a:txBody>
                  <a:tcPr marL="68580" marR="68580" marT="0" marB="0" anchor="ctr"/>
                </a:tc>
              </a:tr>
              <a:tr h="521273">
                <a:tc>
                  <a:txBody>
                    <a:bodyPr/>
                    <a:lstStyle/>
                    <a:p>
                      <a:pPr algn="ctr">
                        <a:spcAft>
                          <a:spcPts val="0"/>
                        </a:spcAft>
                      </a:pPr>
                      <a:r>
                        <a:rPr lang="zh-CN" sz="2400" kern="100" dirty="0">
                          <a:solidFill>
                            <a:srgbClr val="0070C0"/>
                          </a:solidFill>
                          <a:effectLst/>
                          <a:latin typeface="+mj-ea"/>
                          <a:ea typeface="+mj-ea"/>
                        </a:rPr>
                        <a:t>速率</a:t>
                      </a:r>
                      <a:endParaRPr lang="zh-CN" sz="2400" kern="100" dirty="0">
                        <a:solidFill>
                          <a:srgbClr val="0070C0"/>
                        </a:solidFill>
                        <a:effectLst/>
                        <a:latin typeface="+mj-ea"/>
                        <a:ea typeface="+mj-ea"/>
                      </a:endParaRPr>
                    </a:p>
                  </a:txBody>
                  <a:tcPr marL="68580" marR="68580" marT="0" marB="0" anchor="ctr"/>
                </a:tc>
                <a:tc>
                  <a:txBody>
                    <a:bodyPr/>
                    <a:lstStyle/>
                    <a:p>
                      <a:pPr algn="ctr">
                        <a:spcAft>
                          <a:spcPts val="0"/>
                        </a:spcAft>
                      </a:pPr>
                      <a:r>
                        <a:rPr lang="en-US" sz="2400" kern="100" dirty="0">
                          <a:effectLst/>
                          <a:latin typeface="+mj-ea"/>
                          <a:ea typeface="+mj-ea"/>
                        </a:rPr>
                        <a:t>10Mbps</a:t>
                      </a:r>
                      <a:endParaRPr lang="zh-CN" sz="2400" kern="100" dirty="0">
                        <a:effectLst/>
                        <a:latin typeface="+mj-ea"/>
                        <a:ea typeface="+mj-ea"/>
                      </a:endParaRPr>
                    </a:p>
                  </a:txBody>
                  <a:tcPr marL="68580" marR="68580" marT="0" marB="0" anchor="ctr"/>
                </a:tc>
                <a:tc>
                  <a:txBody>
                    <a:bodyPr/>
                    <a:lstStyle/>
                    <a:p>
                      <a:pPr algn="ctr">
                        <a:spcAft>
                          <a:spcPts val="0"/>
                        </a:spcAft>
                      </a:pPr>
                      <a:r>
                        <a:rPr lang="en-US" sz="2400" kern="100">
                          <a:effectLst/>
                          <a:latin typeface="+mj-ea"/>
                          <a:ea typeface="+mj-ea"/>
                        </a:rPr>
                        <a:t>100Mbps</a:t>
                      </a:r>
                      <a:endParaRPr lang="zh-CN" sz="2400" kern="100">
                        <a:effectLst/>
                        <a:latin typeface="+mj-ea"/>
                        <a:ea typeface="+mj-ea"/>
                      </a:endParaRPr>
                    </a:p>
                  </a:txBody>
                  <a:tcPr marL="68580" marR="68580" marT="0" marB="0" anchor="ctr"/>
                </a:tc>
              </a:tr>
              <a:tr h="521273">
                <a:tc>
                  <a:txBody>
                    <a:bodyPr/>
                    <a:lstStyle/>
                    <a:p>
                      <a:pPr algn="ctr">
                        <a:spcAft>
                          <a:spcPts val="0"/>
                        </a:spcAft>
                      </a:pPr>
                      <a:r>
                        <a:rPr lang="en-US" sz="2400" kern="100" dirty="0">
                          <a:solidFill>
                            <a:srgbClr val="0070C0"/>
                          </a:solidFill>
                          <a:effectLst/>
                          <a:latin typeface="+mj-ea"/>
                          <a:ea typeface="+mj-ea"/>
                        </a:rPr>
                        <a:t>IEEE</a:t>
                      </a:r>
                      <a:r>
                        <a:rPr lang="zh-CN" sz="2400" kern="100" dirty="0">
                          <a:solidFill>
                            <a:srgbClr val="0070C0"/>
                          </a:solidFill>
                          <a:effectLst/>
                          <a:latin typeface="+mj-ea"/>
                          <a:ea typeface="+mj-ea"/>
                        </a:rPr>
                        <a:t>标准</a:t>
                      </a:r>
                      <a:endParaRPr lang="zh-CN" sz="2400" kern="100" dirty="0">
                        <a:solidFill>
                          <a:srgbClr val="0070C0"/>
                        </a:solidFill>
                        <a:effectLst/>
                        <a:latin typeface="+mj-ea"/>
                        <a:ea typeface="+mj-ea"/>
                      </a:endParaRPr>
                    </a:p>
                  </a:txBody>
                  <a:tcPr marL="68580" marR="68580" marT="0" marB="0" anchor="ctr"/>
                </a:tc>
                <a:tc>
                  <a:txBody>
                    <a:bodyPr/>
                    <a:lstStyle/>
                    <a:p>
                      <a:pPr algn="ctr">
                        <a:spcAft>
                          <a:spcPts val="0"/>
                        </a:spcAft>
                      </a:pPr>
                      <a:r>
                        <a:rPr lang="en-US" sz="2400" kern="100" dirty="0">
                          <a:effectLst/>
                          <a:latin typeface="+mj-ea"/>
                          <a:ea typeface="+mj-ea"/>
                        </a:rPr>
                        <a:t>802.3</a:t>
                      </a:r>
                      <a:endParaRPr lang="zh-CN" sz="2400" kern="100" dirty="0">
                        <a:effectLst/>
                        <a:latin typeface="+mj-ea"/>
                        <a:ea typeface="+mj-ea"/>
                      </a:endParaRPr>
                    </a:p>
                  </a:txBody>
                  <a:tcPr marL="68580" marR="68580" marT="0" marB="0" anchor="ctr"/>
                </a:tc>
                <a:tc>
                  <a:txBody>
                    <a:bodyPr/>
                    <a:lstStyle/>
                    <a:p>
                      <a:pPr algn="ctr">
                        <a:spcAft>
                          <a:spcPts val="0"/>
                        </a:spcAft>
                      </a:pPr>
                      <a:r>
                        <a:rPr lang="en-US" sz="2400" kern="100">
                          <a:effectLst/>
                          <a:latin typeface="+mj-ea"/>
                          <a:ea typeface="+mj-ea"/>
                        </a:rPr>
                        <a:t>802.3u</a:t>
                      </a:r>
                      <a:endParaRPr lang="zh-CN" sz="2400" kern="100">
                        <a:effectLst/>
                        <a:latin typeface="+mj-ea"/>
                        <a:ea typeface="+mj-ea"/>
                      </a:endParaRPr>
                    </a:p>
                  </a:txBody>
                  <a:tcPr marL="68580" marR="68580" marT="0" marB="0" anchor="ctr"/>
                </a:tc>
              </a:tr>
              <a:tr h="521273">
                <a:tc>
                  <a:txBody>
                    <a:bodyPr/>
                    <a:lstStyle/>
                    <a:p>
                      <a:pPr algn="ctr">
                        <a:spcAft>
                          <a:spcPts val="0"/>
                        </a:spcAft>
                      </a:pPr>
                      <a:r>
                        <a:rPr lang="zh-CN" sz="2400" kern="100" dirty="0">
                          <a:solidFill>
                            <a:srgbClr val="0070C0"/>
                          </a:solidFill>
                          <a:effectLst/>
                          <a:latin typeface="+mj-ea"/>
                          <a:ea typeface="+mj-ea"/>
                        </a:rPr>
                        <a:t>介质访问协议</a:t>
                      </a:r>
                      <a:endParaRPr lang="zh-CN" sz="2400" kern="100" dirty="0">
                        <a:solidFill>
                          <a:srgbClr val="0070C0"/>
                        </a:solidFill>
                        <a:effectLst/>
                        <a:latin typeface="+mj-ea"/>
                        <a:ea typeface="+mj-ea"/>
                      </a:endParaRPr>
                    </a:p>
                  </a:txBody>
                  <a:tcPr marL="68580" marR="68580" marT="0" marB="0" anchor="ctr"/>
                </a:tc>
                <a:tc>
                  <a:txBody>
                    <a:bodyPr/>
                    <a:lstStyle/>
                    <a:p>
                      <a:pPr algn="ctr">
                        <a:spcAft>
                          <a:spcPts val="0"/>
                        </a:spcAft>
                      </a:pPr>
                      <a:r>
                        <a:rPr lang="en-US" sz="2400" kern="100" dirty="0">
                          <a:effectLst/>
                          <a:latin typeface="+mj-ea"/>
                          <a:ea typeface="+mj-ea"/>
                        </a:rPr>
                        <a:t>CSMA/CD</a:t>
                      </a:r>
                      <a:endParaRPr lang="zh-CN" sz="2400" kern="100" dirty="0">
                        <a:effectLst/>
                        <a:latin typeface="+mj-ea"/>
                        <a:ea typeface="+mj-ea"/>
                      </a:endParaRPr>
                    </a:p>
                  </a:txBody>
                  <a:tcPr marL="68580" marR="68580" marT="0" marB="0" anchor="ctr"/>
                </a:tc>
                <a:tc>
                  <a:txBody>
                    <a:bodyPr/>
                    <a:lstStyle/>
                    <a:p>
                      <a:pPr algn="ctr">
                        <a:spcAft>
                          <a:spcPts val="0"/>
                        </a:spcAft>
                      </a:pPr>
                      <a:r>
                        <a:rPr lang="en-US" sz="2400" kern="100">
                          <a:effectLst/>
                          <a:latin typeface="+mj-ea"/>
                          <a:ea typeface="+mj-ea"/>
                        </a:rPr>
                        <a:t>CSMA/CD</a:t>
                      </a:r>
                      <a:endParaRPr lang="zh-CN" sz="2400" kern="100">
                        <a:effectLst/>
                        <a:latin typeface="+mj-ea"/>
                        <a:ea typeface="+mj-ea"/>
                      </a:endParaRPr>
                    </a:p>
                  </a:txBody>
                  <a:tcPr marL="68580" marR="68580" marT="0" marB="0" anchor="ctr"/>
                </a:tc>
              </a:tr>
              <a:tr h="521273">
                <a:tc>
                  <a:txBody>
                    <a:bodyPr/>
                    <a:lstStyle/>
                    <a:p>
                      <a:pPr algn="ctr">
                        <a:spcAft>
                          <a:spcPts val="0"/>
                        </a:spcAft>
                      </a:pPr>
                      <a:r>
                        <a:rPr lang="zh-CN" sz="2400" kern="100" dirty="0">
                          <a:solidFill>
                            <a:srgbClr val="0070C0"/>
                          </a:solidFill>
                          <a:effectLst/>
                          <a:latin typeface="+mj-ea"/>
                          <a:ea typeface="+mj-ea"/>
                        </a:rPr>
                        <a:t>拓扑结构</a:t>
                      </a:r>
                      <a:endParaRPr lang="zh-CN" sz="2400" kern="100" dirty="0">
                        <a:solidFill>
                          <a:srgbClr val="0070C0"/>
                        </a:solidFill>
                        <a:effectLst/>
                        <a:latin typeface="+mj-ea"/>
                        <a:ea typeface="+mj-ea"/>
                      </a:endParaRPr>
                    </a:p>
                  </a:txBody>
                  <a:tcPr marL="68580" marR="68580" marT="0" marB="0" anchor="ctr"/>
                </a:tc>
                <a:tc>
                  <a:txBody>
                    <a:bodyPr/>
                    <a:lstStyle/>
                    <a:p>
                      <a:pPr algn="ctr">
                        <a:spcAft>
                          <a:spcPts val="0"/>
                        </a:spcAft>
                      </a:pPr>
                      <a:r>
                        <a:rPr lang="zh-CN" sz="2400" kern="100" dirty="0">
                          <a:effectLst/>
                          <a:latin typeface="+mj-ea"/>
                          <a:ea typeface="+mj-ea"/>
                        </a:rPr>
                        <a:t>总线型或星型</a:t>
                      </a:r>
                      <a:endParaRPr lang="zh-CN" sz="2400" kern="100" dirty="0">
                        <a:effectLst/>
                        <a:latin typeface="+mj-ea"/>
                        <a:ea typeface="+mj-ea"/>
                      </a:endParaRPr>
                    </a:p>
                  </a:txBody>
                  <a:tcPr marL="68580" marR="68580" marT="0" marB="0" anchor="ctr"/>
                </a:tc>
                <a:tc>
                  <a:txBody>
                    <a:bodyPr/>
                    <a:lstStyle/>
                    <a:p>
                      <a:pPr algn="ctr">
                        <a:spcAft>
                          <a:spcPts val="0"/>
                        </a:spcAft>
                      </a:pPr>
                      <a:r>
                        <a:rPr lang="zh-CN" sz="2400" kern="100" dirty="0">
                          <a:effectLst/>
                          <a:latin typeface="+mj-ea"/>
                          <a:ea typeface="+mj-ea"/>
                        </a:rPr>
                        <a:t>星型</a:t>
                      </a:r>
                      <a:endParaRPr lang="zh-CN" sz="2400" kern="100" dirty="0">
                        <a:effectLst/>
                        <a:latin typeface="+mj-ea"/>
                        <a:ea typeface="+mj-ea"/>
                      </a:endParaRPr>
                    </a:p>
                  </a:txBody>
                  <a:tcPr marL="68580" marR="68580" marT="0" marB="0" anchor="ctr"/>
                </a:tc>
              </a:tr>
              <a:tr h="733000">
                <a:tc>
                  <a:txBody>
                    <a:bodyPr/>
                    <a:lstStyle/>
                    <a:p>
                      <a:pPr algn="ctr">
                        <a:spcAft>
                          <a:spcPts val="0"/>
                        </a:spcAft>
                      </a:pPr>
                      <a:r>
                        <a:rPr lang="zh-CN" sz="2400" kern="100" dirty="0">
                          <a:solidFill>
                            <a:srgbClr val="0070C0"/>
                          </a:solidFill>
                          <a:effectLst/>
                          <a:latin typeface="+mj-ea"/>
                          <a:ea typeface="+mj-ea"/>
                        </a:rPr>
                        <a:t>传输介质</a:t>
                      </a:r>
                      <a:endParaRPr lang="zh-CN" sz="2400" kern="100" dirty="0">
                        <a:solidFill>
                          <a:srgbClr val="0070C0"/>
                        </a:solidFill>
                        <a:effectLst/>
                        <a:latin typeface="+mj-ea"/>
                        <a:ea typeface="+mj-ea"/>
                      </a:endParaRPr>
                    </a:p>
                  </a:txBody>
                  <a:tcPr marL="68580" marR="68580" marT="0" marB="0" anchor="ctr"/>
                </a:tc>
                <a:tc>
                  <a:txBody>
                    <a:bodyPr/>
                    <a:lstStyle/>
                    <a:p>
                      <a:pPr algn="ctr">
                        <a:spcAft>
                          <a:spcPts val="0"/>
                        </a:spcAft>
                      </a:pPr>
                      <a:r>
                        <a:rPr lang="zh-CN" sz="2400" kern="100">
                          <a:effectLst/>
                          <a:latin typeface="+mj-ea"/>
                          <a:ea typeface="+mj-ea"/>
                        </a:rPr>
                        <a:t>同轴电缆、光纤、</a:t>
                      </a:r>
                      <a:r>
                        <a:rPr lang="en-US" sz="2400" kern="100">
                          <a:effectLst/>
                          <a:latin typeface="+mj-ea"/>
                          <a:ea typeface="+mj-ea"/>
                        </a:rPr>
                        <a:t>UTP</a:t>
                      </a:r>
                      <a:endParaRPr lang="zh-CN" sz="2400" kern="100">
                        <a:effectLst/>
                        <a:latin typeface="+mj-ea"/>
                        <a:ea typeface="+mj-ea"/>
                      </a:endParaRPr>
                    </a:p>
                  </a:txBody>
                  <a:tcPr marL="68580" marR="68580" marT="0" marB="0" anchor="ctr"/>
                </a:tc>
                <a:tc>
                  <a:txBody>
                    <a:bodyPr/>
                    <a:lstStyle/>
                    <a:p>
                      <a:pPr algn="ctr">
                        <a:spcAft>
                          <a:spcPts val="0"/>
                        </a:spcAft>
                      </a:pPr>
                      <a:r>
                        <a:rPr lang="en-US" sz="2400" kern="100" dirty="0">
                          <a:effectLst/>
                          <a:latin typeface="+mj-ea"/>
                          <a:ea typeface="+mj-ea"/>
                        </a:rPr>
                        <a:t>UTP</a:t>
                      </a:r>
                      <a:r>
                        <a:rPr lang="zh-CN" sz="2400" kern="100" dirty="0">
                          <a:effectLst/>
                          <a:latin typeface="+mj-ea"/>
                          <a:ea typeface="+mj-ea"/>
                        </a:rPr>
                        <a:t>、</a:t>
                      </a:r>
                      <a:r>
                        <a:rPr lang="en-US" sz="2400" kern="100" dirty="0">
                          <a:effectLst/>
                          <a:latin typeface="+mj-ea"/>
                          <a:ea typeface="+mj-ea"/>
                        </a:rPr>
                        <a:t>STP</a:t>
                      </a:r>
                      <a:r>
                        <a:rPr lang="zh-CN" sz="2400" kern="100" dirty="0">
                          <a:effectLst/>
                          <a:latin typeface="+mj-ea"/>
                          <a:ea typeface="+mj-ea"/>
                        </a:rPr>
                        <a:t>、光纤</a:t>
                      </a:r>
                      <a:endParaRPr lang="zh-CN" sz="2400" kern="100" dirty="0">
                        <a:effectLst/>
                        <a:latin typeface="+mj-ea"/>
                        <a:ea typeface="+mj-ea"/>
                      </a:endParaRPr>
                    </a:p>
                  </a:txBody>
                  <a:tcPr marL="68580" marR="68580" marT="0" marB="0" anchor="ctr"/>
                </a:tc>
              </a:tr>
              <a:tr h="733000">
                <a:tc>
                  <a:txBody>
                    <a:bodyPr/>
                    <a:lstStyle/>
                    <a:p>
                      <a:pPr algn="ctr">
                        <a:spcAft>
                          <a:spcPts val="0"/>
                        </a:spcAft>
                      </a:pPr>
                      <a:r>
                        <a:rPr lang="en-US" sz="2400" kern="100" dirty="0">
                          <a:solidFill>
                            <a:srgbClr val="0070C0"/>
                          </a:solidFill>
                          <a:effectLst/>
                          <a:latin typeface="+mj-ea"/>
                          <a:ea typeface="+mj-ea"/>
                        </a:rPr>
                        <a:t>HUB</a:t>
                      </a:r>
                      <a:r>
                        <a:rPr lang="zh-CN" sz="2400" kern="100" dirty="0">
                          <a:solidFill>
                            <a:srgbClr val="0070C0"/>
                          </a:solidFill>
                          <a:effectLst/>
                          <a:latin typeface="+mj-ea"/>
                          <a:ea typeface="+mj-ea"/>
                        </a:rPr>
                        <a:t>到工作站最大距离</a:t>
                      </a:r>
                      <a:endParaRPr lang="zh-CN" sz="2400" kern="100" dirty="0">
                        <a:solidFill>
                          <a:srgbClr val="0070C0"/>
                        </a:solidFill>
                        <a:effectLst/>
                        <a:latin typeface="+mj-ea"/>
                        <a:ea typeface="+mj-ea"/>
                      </a:endParaRPr>
                    </a:p>
                  </a:txBody>
                  <a:tcPr marL="68580" marR="68580" marT="0" marB="0" anchor="ctr"/>
                </a:tc>
                <a:tc>
                  <a:txBody>
                    <a:bodyPr/>
                    <a:lstStyle/>
                    <a:p>
                      <a:pPr algn="ctr">
                        <a:spcAft>
                          <a:spcPts val="0"/>
                        </a:spcAft>
                      </a:pPr>
                      <a:r>
                        <a:rPr lang="en-US" sz="2400" kern="100" dirty="0">
                          <a:effectLst/>
                          <a:latin typeface="+mj-ea"/>
                          <a:ea typeface="+mj-ea"/>
                        </a:rPr>
                        <a:t>100</a:t>
                      </a:r>
                      <a:r>
                        <a:rPr lang="zh-CN" sz="2400" kern="100" dirty="0">
                          <a:effectLst/>
                          <a:latin typeface="+mj-ea"/>
                          <a:ea typeface="+mj-ea"/>
                        </a:rPr>
                        <a:t>米</a:t>
                      </a:r>
                      <a:endParaRPr lang="zh-CN" sz="2400" kern="100" dirty="0">
                        <a:effectLst/>
                        <a:latin typeface="+mj-ea"/>
                        <a:ea typeface="+mj-ea"/>
                      </a:endParaRPr>
                    </a:p>
                  </a:txBody>
                  <a:tcPr marL="68580" marR="68580" marT="0" marB="0" anchor="ctr"/>
                </a:tc>
                <a:tc>
                  <a:txBody>
                    <a:bodyPr/>
                    <a:lstStyle/>
                    <a:p>
                      <a:pPr algn="ctr">
                        <a:spcAft>
                          <a:spcPts val="0"/>
                        </a:spcAft>
                      </a:pPr>
                      <a:r>
                        <a:rPr lang="en-US" sz="2400" kern="100" dirty="0">
                          <a:effectLst/>
                          <a:latin typeface="+mj-ea"/>
                          <a:ea typeface="+mj-ea"/>
                        </a:rPr>
                        <a:t>100</a:t>
                      </a:r>
                      <a:r>
                        <a:rPr lang="zh-CN" sz="2400" kern="100" dirty="0">
                          <a:effectLst/>
                          <a:latin typeface="+mj-ea"/>
                          <a:ea typeface="+mj-ea"/>
                        </a:rPr>
                        <a:t>米</a:t>
                      </a:r>
                      <a:endParaRPr lang="zh-CN" sz="2400" kern="100" dirty="0">
                        <a:effectLst/>
                        <a:latin typeface="+mj-ea"/>
                        <a:ea typeface="+mj-ea"/>
                      </a:endParaRPr>
                    </a:p>
                  </a:txBody>
                  <a:tcPr marL="68580" marR="68580" marT="0" marB="0" anchor="ctr"/>
                </a:tc>
              </a:tr>
              <a:tr h="521273">
                <a:tc>
                  <a:txBody>
                    <a:bodyPr/>
                    <a:lstStyle/>
                    <a:p>
                      <a:pPr algn="ctr">
                        <a:spcAft>
                          <a:spcPts val="0"/>
                        </a:spcAft>
                      </a:pPr>
                      <a:r>
                        <a:rPr lang="zh-CN" sz="2400" kern="100" dirty="0">
                          <a:solidFill>
                            <a:srgbClr val="0070C0"/>
                          </a:solidFill>
                          <a:effectLst/>
                          <a:latin typeface="+mj-ea"/>
                          <a:ea typeface="+mj-ea"/>
                        </a:rPr>
                        <a:t>介质独立接口</a:t>
                      </a:r>
                      <a:endParaRPr lang="zh-CN" sz="2400" kern="100" dirty="0">
                        <a:solidFill>
                          <a:srgbClr val="0070C0"/>
                        </a:solidFill>
                        <a:effectLst/>
                        <a:latin typeface="+mj-ea"/>
                        <a:ea typeface="+mj-ea"/>
                      </a:endParaRPr>
                    </a:p>
                  </a:txBody>
                  <a:tcPr marL="68580" marR="68580" marT="0" marB="0" anchor="ctr"/>
                </a:tc>
                <a:tc>
                  <a:txBody>
                    <a:bodyPr/>
                    <a:lstStyle/>
                    <a:p>
                      <a:pPr algn="ctr">
                        <a:spcAft>
                          <a:spcPts val="0"/>
                        </a:spcAft>
                      </a:pPr>
                      <a:r>
                        <a:rPr lang="en-US" sz="2400" kern="100">
                          <a:effectLst/>
                          <a:latin typeface="+mj-ea"/>
                          <a:ea typeface="+mj-ea"/>
                        </a:rPr>
                        <a:t>AUI</a:t>
                      </a:r>
                      <a:endParaRPr lang="zh-CN" sz="2400" kern="100">
                        <a:effectLst/>
                        <a:latin typeface="+mj-ea"/>
                        <a:ea typeface="+mj-ea"/>
                      </a:endParaRPr>
                    </a:p>
                  </a:txBody>
                  <a:tcPr marL="68580" marR="68580" marT="0" marB="0" anchor="ctr"/>
                </a:tc>
                <a:tc>
                  <a:txBody>
                    <a:bodyPr/>
                    <a:lstStyle/>
                    <a:p>
                      <a:pPr algn="ctr">
                        <a:spcAft>
                          <a:spcPts val="0"/>
                        </a:spcAft>
                      </a:pPr>
                      <a:r>
                        <a:rPr lang="en-US" sz="2400" kern="100" dirty="0">
                          <a:effectLst/>
                          <a:latin typeface="+mj-ea"/>
                          <a:ea typeface="+mj-ea"/>
                        </a:rPr>
                        <a:t>MII</a:t>
                      </a:r>
                      <a:endParaRPr lang="zh-CN" sz="2400" kern="100" dirty="0">
                        <a:effectLst/>
                        <a:latin typeface="+mj-ea"/>
                        <a:ea typeface="+mj-ea"/>
                      </a:endParaRPr>
                    </a:p>
                  </a:txBody>
                  <a:tcPr marL="68580" marR="68580" marT="0" marB="0" anchor="ctr"/>
                </a:tc>
              </a:tr>
            </a:tbl>
          </a:graphicData>
        </a:graphic>
      </p:graphicFrame>
    </p:spTree>
  </p:cSld>
  <p:clrMapOvr>
    <a:masterClrMapping/>
  </p:clrMapOvr>
  <p:transition>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p:cNvSpPr>
          <p:nvPr>
            <p:ph idx="1"/>
          </p:nvPr>
        </p:nvSpPr>
        <p:spPr>
          <a:xfrm>
            <a:off x="914400" y="2022475"/>
            <a:ext cx="5334000" cy="3090863"/>
          </a:xfrm>
          <a:solidFill>
            <a:schemeClr val="bg1"/>
          </a:solidFill>
        </p:spPr>
        <p:txBody>
          <a:bodyPr vert="horz" wrap="square" lIns="91440" tIns="45720" rIns="91440" bIns="45720" anchor="t"/>
          <a:lstStyle/>
          <a:p>
            <a:pPr marL="609600" indent="-609600" eaLnBrk="1" hangingPunct="1">
              <a:lnSpc>
                <a:spcPct val="90000"/>
              </a:lnSpc>
              <a:buNone/>
            </a:pPr>
            <a:endParaRPr lang="en-US" altLang="zh-CN" sz="2800" dirty="0"/>
          </a:p>
          <a:p>
            <a:pPr marL="609600" indent="-609600" eaLnBrk="1" hangingPunct="1">
              <a:lnSpc>
                <a:spcPct val="90000"/>
              </a:lnSpc>
              <a:buNone/>
            </a:pPr>
            <a:endParaRPr lang="en-US" altLang="zh-CN" sz="2800" dirty="0"/>
          </a:p>
          <a:p>
            <a:pPr marL="609600" indent="-609600" eaLnBrk="1" hangingPunct="1">
              <a:lnSpc>
                <a:spcPct val="90000"/>
              </a:lnSpc>
              <a:buNone/>
            </a:pPr>
            <a:endParaRPr lang="en-US" altLang="zh-CN" sz="2800" dirty="0"/>
          </a:p>
          <a:p>
            <a:pPr marL="609600" indent="-609600" eaLnBrk="1" hangingPunct="1">
              <a:lnSpc>
                <a:spcPct val="90000"/>
              </a:lnSpc>
              <a:buNone/>
            </a:pPr>
            <a:endParaRPr lang="en-US" altLang="zh-CN" sz="2800" dirty="0"/>
          </a:p>
          <a:p>
            <a:pPr marL="609600" indent="-609600" eaLnBrk="1" hangingPunct="1">
              <a:lnSpc>
                <a:spcPct val="90000"/>
              </a:lnSpc>
              <a:buNone/>
            </a:pPr>
            <a:r>
              <a:rPr lang="en-US" altLang="zh-CN" sz="2400" dirty="0"/>
              <a:t>  </a:t>
            </a:r>
            <a:endParaRPr lang="en-US" altLang="zh-CN" sz="2400" dirty="0"/>
          </a:p>
          <a:p>
            <a:pPr marL="609600" indent="-609600" eaLnBrk="1" hangingPunct="1">
              <a:lnSpc>
                <a:spcPct val="90000"/>
              </a:lnSpc>
              <a:buNone/>
            </a:pPr>
            <a:r>
              <a:rPr lang="en-US" altLang="zh-CN" sz="2400" dirty="0"/>
              <a:t>    </a:t>
            </a:r>
            <a:endParaRPr lang="en-US" altLang="zh-CN" sz="2400" dirty="0"/>
          </a:p>
          <a:p>
            <a:pPr marL="609600" indent="-609600" eaLnBrk="1" hangingPunct="1">
              <a:lnSpc>
                <a:spcPct val="90000"/>
              </a:lnSpc>
              <a:buNone/>
            </a:pPr>
            <a:r>
              <a:rPr lang="en-US" altLang="zh-CN" sz="2400" dirty="0"/>
              <a:t>   </a:t>
            </a:r>
            <a:endParaRPr lang="en-US" altLang="zh-CN" dirty="0"/>
          </a:p>
        </p:txBody>
      </p:sp>
      <p:sp>
        <p:nvSpPr>
          <p:cNvPr id="109632" name="Rectangle 64"/>
          <p:cNvSpPr>
            <a:spLocks noGrp="1" noChangeArrowheads="1"/>
          </p:cNvSpPr>
          <p:nvPr>
            <p:ph type="title"/>
          </p:nvPr>
        </p:nvSpPr>
        <p:spPr>
          <a:xfrm>
            <a:off x="1187624" y="306007"/>
            <a:ext cx="7772400" cy="659755"/>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zh-CN" altLang="zh-CN" sz="3200" b="0" i="0" u="none" strike="noStrike" kern="0" cap="none" spc="0" normalizeH="0" baseline="0" noProof="0" dirty="0" smtClean="0">
                <a:ln>
                  <a:noFill/>
                </a:ln>
                <a:effectLst/>
                <a:uLnTx/>
                <a:uFillTx/>
                <a:latin typeface="+mj-ea"/>
                <a:cs typeface="+mj-cs"/>
              </a:rPr>
              <a:t>传统以太网与快速以太网</a:t>
            </a:r>
            <a:r>
              <a:rPr kumimoji="1" lang="en-US" altLang="zh-CN" sz="3200" b="0" i="0" u="none" strike="noStrike" kern="0" cap="none" spc="0" normalizeH="0" baseline="0" noProof="0" dirty="0" smtClean="0">
                <a:ln>
                  <a:noFill/>
                </a:ln>
                <a:effectLst/>
                <a:uLnTx/>
                <a:uFillTx/>
                <a:latin typeface="+mj-ea"/>
                <a:cs typeface="+mj-cs"/>
              </a:rPr>
              <a:t>MAC</a:t>
            </a:r>
            <a:r>
              <a:rPr kumimoji="1" lang="zh-CN" altLang="zh-CN" sz="3200" b="0" i="0" u="none" strike="noStrike" kern="0" cap="none" spc="0" normalizeH="0" baseline="0" noProof="0" dirty="0" smtClean="0">
                <a:ln>
                  <a:noFill/>
                </a:ln>
                <a:effectLst/>
                <a:uLnTx/>
                <a:uFillTx/>
                <a:latin typeface="+mj-ea"/>
                <a:cs typeface="+mj-cs"/>
              </a:rPr>
              <a:t>参数比较</a:t>
            </a:r>
            <a:endParaRPr kumimoji="1" lang="zh-CN" altLang="en-US" sz="3200" b="0" i="0" u="none" strike="noStrike" kern="0" cap="none" spc="0" normalizeH="0" baseline="0" noProof="0" dirty="0" smtClean="0">
              <a:ln>
                <a:noFill/>
              </a:ln>
              <a:effectLst/>
              <a:uLnTx/>
              <a:uFillTx/>
              <a:latin typeface="+mj-ea"/>
              <a:cs typeface="+mj-cs"/>
            </a:endParaRPr>
          </a:p>
        </p:txBody>
      </p:sp>
      <p:graphicFrame>
        <p:nvGraphicFramePr>
          <p:cNvPr id="2" name="表格 1"/>
          <p:cNvGraphicFramePr>
            <a:graphicFrameLocks noGrp="1"/>
          </p:cNvGraphicFramePr>
          <p:nvPr/>
        </p:nvGraphicFramePr>
        <p:xfrm>
          <a:off x="827584" y="1484783"/>
          <a:ext cx="7776864" cy="4536507"/>
        </p:xfrm>
        <a:graphic>
          <a:graphicData uri="http://schemas.openxmlformats.org/drawingml/2006/table">
            <a:tbl>
              <a:tblPr firstRow="1" firstCol="1" bandRow="1">
                <a:tableStyleId>{5C22544A-7EE6-4342-B048-85BDC9FD1C3A}</a:tableStyleId>
              </a:tblPr>
              <a:tblGrid>
                <a:gridCol w="3010505"/>
                <a:gridCol w="2915505"/>
                <a:gridCol w="1850854"/>
              </a:tblGrid>
              <a:tr h="824819">
                <a:tc>
                  <a:txBody>
                    <a:bodyPr/>
                    <a:lstStyle/>
                    <a:p>
                      <a:pPr algn="ctr">
                        <a:spcAft>
                          <a:spcPts val="0"/>
                        </a:spcAft>
                      </a:pPr>
                      <a:r>
                        <a:rPr lang="zh-CN" sz="2400" kern="100" dirty="0">
                          <a:solidFill>
                            <a:srgbClr val="FF0000"/>
                          </a:solidFill>
                          <a:effectLst/>
                        </a:rPr>
                        <a:t>参数</a:t>
                      </a:r>
                      <a:endParaRPr lang="zh-CN" sz="2400" kern="1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2400" kern="100" dirty="0">
                          <a:solidFill>
                            <a:srgbClr val="FF0000"/>
                          </a:solidFill>
                          <a:effectLst/>
                        </a:rPr>
                        <a:t>传统以太网</a:t>
                      </a:r>
                      <a:endParaRPr lang="zh-CN" sz="2400" kern="1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2400" kern="100" dirty="0">
                          <a:solidFill>
                            <a:srgbClr val="FF0000"/>
                          </a:solidFill>
                          <a:effectLst/>
                        </a:rPr>
                        <a:t>快速以太网</a:t>
                      </a:r>
                      <a:endParaRPr lang="zh-CN" sz="2400" kern="100" dirty="0">
                        <a:solidFill>
                          <a:srgbClr val="FF0000"/>
                        </a:solidFill>
                        <a:effectLst/>
                        <a:latin typeface="Times New Roman" panose="02020603050405020304" pitchFamily="18" charset="0"/>
                        <a:ea typeface="宋体" panose="02010600030101010101" pitchFamily="2" charset="-122"/>
                      </a:endParaRPr>
                    </a:p>
                  </a:txBody>
                  <a:tcPr marL="68580" marR="68580" marT="0" marB="0" anchor="ctr"/>
                </a:tc>
              </a:tr>
              <a:tr h="412410">
                <a:tc>
                  <a:txBody>
                    <a:bodyPr/>
                    <a:lstStyle/>
                    <a:p>
                      <a:pPr algn="ctr">
                        <a:spcAft>
                          <a:spcPts val="0"/>
                        </a:spcAft>
                      </a:pPr>
                      <a:r>
                        <a:rPr lang="zh-CN" sz="2400" kern="100" dirty="0">
                          <a:solidFill>
                            <a:srgbClr val="0070C0"/>
                          </a:solidFill>
                          <a:effectLst/>
                          <a:latin typeface="+mj-ea"/>
                          <a:ea typeface="+mj-ea"/>
                        </a:rPr>
                        <a:t>冲突检测时间片</a:t>
                      </a:r>
                      <a:endParaRPr lang="zh-CN" sz="2400" kern="100" dirty="0">
                        <a:solidFill>
                          <a:srgbClr val="0070C0"/>
                        </a:solidFill>
                        <a:effectLst/>
                        <a:latin typeface="+mj-ea"/>
                        <a:ea typeface="+mj-ea"/>
                      </a:endParaRPr>
                    </a:p>
                  </a:txBody>
                  <a:tcPr marL="68580" marR="68580" marT="0" marB="0" anchor="ctr"/>
                </a:tc>
                <a:tc>
                  <a:txBody>
                    <a:bodyPr/>
                    <a:lstStyle/>
                    <a:p>
                      <a:pPr algn="ctr">
                        <a:spcAft>
                          <a:spcPts val="0"/>
                        </a:spcAft>
                      </a:pPr>
                      <a:r>
                        <a:rPr lang="en-US" sz="2400" kern="100">
                          <a:effectLst/>
                        </a:rPr>
                        <a:t>512</a:t>
                      </a:r>
                      <a:r>
                        <a:rPr lang="zh-CN" sz="2400" kern="100">
                          <a:effectLst/>
                        </a:rPr>
                        <a:t>位时</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400" kern="100">
                          <a:effectLst/>
                        </a:rPr>
                        <a:t>512</a:t>
                      </a:r>
                      <a:r>
                        <a:rPr lang="zh-CN" sz="2400" kern="100">
                          <a:effectLst/>
                        </a:rPr>
                        <a:t>位时</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r>
              <a:tr h="824819">
                <a:tc>
                  <a:txBody>
                    <a:bodyPr/>
                    <a:lstStyle/>
                    <a:p>
                      <a:pPr algn="ctr">
                        <a:spcAft>
                          <a:spcPts val="0"/>
                        </a:spcAft>
                      </a:pPr>
                      <a:r>
                        <a:rPr lang="zh-CN" sz="2400" kern="100" dirty="0">
                          <a:solidFill>
                            <a:srgbClr val="0070C0"/>
                          </a:solidFill>
                          <a:effectLst/>
                          <a:latin typeface="+mj-ea"/>
                          <a:ea typeface="+mj-ea"/>
                        </a:rPr>
                        <a:t>帧际间隙</a:t>
                      </a:r>
                      <a:endParaRPr lang="zh-CN" sz="2400" kern="100" dirty="0">
                        <a:solidFill>
                          <a:srgbClr val="0070C0"/>
                        </a:solidFill>
                        <a:effectLst/>
                        <a:latin typeface="+mj-ea"/>
                        <a:ea typeface="+mj-ea"/>
                      </a:endParaRPr>
                    </a:p>
                  </a:txBody>
                  <a:tcPr marL="68580" marR="68580" marT="0" marB="0" anchor="ctr"/>
                </a:tc>
                <a:tc>
                  <a:txBody>
                    <a:bodyPr/>
                    <a:lstStyle/>
                    <a:p>
                      <a:pPr algn="ctr">
                        <a:spcAft>
                          <a:spcPts val="0"/>
                        </a:spcAft>
                      </a:pPr>
                      <a:r>
                        <a:rPr lang="en-US" sz="2400" kern="100">
                          <a:effectLst/>
                        </a:rPr>
                        <a:t>9.6μs</a:t>
                      </a:r>
                      <a:r>
                        <a:rPr lang="zh-CN" sz="2400" kern="100">
                          <a:effectLst/>
                        </a:rPr>
                        <a:t>（最小）</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400" kern="100">
                          <a:effectLst/>
                        </a:rPr>
                        <a:t>0.96μs</a:t>
                      </a:r>
                      <a:r>
                        <a:rPr lang="zh-CN" sz="2400" kern="100">
                          <a:effectLst/>
                        </a:rPr>
                        <a:t>（最小）</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r>
              <a:tr h="412410">
                <a:tc>
                  <a:txBody>
                    <a:bodyPr/>
                    <a:lstStyle/>
                    <a:p>
                      <a:pPr algn="ctr">
                        <a:spcAft>
                          <a:spcPts val="0"/>
                        </a:spcAft>
                      </a:pPr>
                      <a:r>
                        <a:rPr lang="zh-CN" sz="2400" kern="100" dirty="0">
                          <a:solidFill>
                            <a:srgbClr val="0070C0"/>
                          </a:solidFill>
                          <a:effectLst/>
                          <a:latin typeface="+mj-ea"/>
                          <a:ea typeface="+mj-ea"/>
                        </a:rPr>
                        <a:t>重试上限</a:t>
                      </a:r>
                      <a:endParaRPr lang="zh-CN" sz="2400" kern="100" dirty="0">
                        <a:solidFill>
                          <a:srgbClr val="0070C0"/>
                        </a:solidFill>
                        <a:effectLst/>
                        <a:latin typeface="+mj-ea"/>
                        <a:ea typeface="+mj-ea"/>
                      </a:endParaRPr>
                    </a:p>
                  </a:txBody>
                  <a:tcPr marL="68580" marR="68580" marT="0" marB="0" anchor="ctr"/>
                </a:tc>
                <a:tc>
                  <a:txBody>
                    <a:bodyPr/>
                    <a:lstStyle/>
                    <a:p>
                      <a:pPr algn="ctr">
                        <a:spcAft>
                          <a:spcPts val="0"/>
                        </a:spcAft>
                      </a:pPr>
                      <a:r>
                        <a:rPr lang="en-US" sz="2400" kern="100">
                          <a:effectLst/>
                        </a:rPr>
                        <a:t>16</a:t>
                      </a:r>
                      <a:r>
                        <a:rPr lang="zh-CN" sz="2400" kern="100">
                          <a:effectLst/>
                        </a:rPr>
                        <a:t>次</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400" kern="100">
                          <a:effectLst/>
                        </a:rPr>
                        <a:t>16</a:t>
                      </a:r>
                      <a:r>
                        <a:rPr lang="zh-CN" sz="2400" kern="100">
                          <a:effectLst/>
                        </a:rPr>
                        <a:t>次</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r>
              <a:tr h="824819">
                <a:tc>
                  <a:txBody>
                    <a:bodyPr/>
                    <a:lstStyle/>
                    <a:p>
                      <a:pPr algn="ctr">
                        <a:spcAft>
                          <a:spcPts val="0"/>
                        </a:spcAft>
                      </a:pPr>
                      <a:r>
                        <a:rPr lang="zh-CN" sz="2400" kern="100" dirty="0">
                          <a:solidFill>
                            <a:srgbClr val="0070C0"/>
                          </a:solidFill>
                          <a:effectLst/>
                          <a:latin typeface="+mj-ea"/>
                          <a:ea typeface="+mj-ea"/>
                        </a:rPr>
                        <a:t>退避上限</a:t>
                      </a:r>
                      <a:endParaRPr lang="zh-CN" sz="2400" kern="100" dirty="0">
                        <a:solidFill>
                          <a:srgbClr val="0070C0"/>
                        </a:solidFill>
                        <a:effectLst/>
                        <a:latin typeface="+mj-ea"/>
                        <a:ea typeface="+mj-ea"/>
                      </a:endParaRPr>
                    </a:p>
                  </a:txBody>
                  <a:tcPr marL="68580" marR="68580" marT="0" marB="0" anchor="ctr"/>
                </a:tc>
                <a:tc>
                  <a:txBody>
                    <a:bodyPr/>
                    <a:lstStyle/>
                    <a:p>
                      <a:pPr algn="ctr">
                        <a:spcAft>
                          <a:spcPts val="0"/>
                        </a:spcAft>
                      </a:pPr>
                      <a:r>
                        <a:rPr lang="en-US" sz="2400" kern="100">
                          <a:effectLst/>
                        </a:rPr>
                        <a:t>10</a:t>
                      </a:r>
                      <a:r>
                        <a:rPr lang="zh-CN" sz="2400" kern="100">
                          <a:effectLst/>
                        </a:rPr>
                        <a:t>（幂指数）</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400" kern="100">
                          <a:effectLst/>
                        </a:rPr>
                        <a:t>10</a:t>
                      </a:r>
                      <a:r>
                        <a:rPr lang="zh-CN" sz="2400" kern="100">
                          <a:effectLst/>
                        </a:rPr>
                        <a:t>（幂指数）</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r>
              <a:tr h="412410">
                <a:tc>
                  <a:txBody>
                    <a:bodyPr/>
                    <a:lstStyle/>
                    <a:p>
                      <a:pPr algn="ctr">
                        <a:spcAft>
                          <a:spcPts val="0"/>
                        </a:spcAft>
                      </a:pPr>
                      <a:r>
                        <a:rPr lang="zh-CN" sz="2400" kern="100" dirty="0">
                          <a:solidFill>
                            <a:srgbClr val="0070C0"/>
                          </a:solidFill>
                          <a:effectLst/>
                          <a:latin typeface="+mj-ea"/>
                          <a:ea typeface="+mj-ea"/>
                        </a:rPr>
                        <a:t>最大帧字节数</a:t>
                      </a:r>
                      <a:endParaRPr lang="zh-CN" sz="2400" kern="100" dirty="0">
                        <a:solidFill>
                          <a:srgbClr val="0070C0"/>
                        </a:solidFill>
                        <a:effectLst/>
                        <a:latin typeface="+mj-ea"/>
                        <a:ea typeface="+mj-ea"/>
                      </a:endParaRPr>
                    </a:p>
                  </a:txBody>
                  <a:tcPr marL="68580" marR="68580" marT="0" marB="0" anchor="ctr"/>
                </a:tc>
                <a:tc>
                  <a:txBody>
                    <a:bodyPr/>
                    <a:lstStyle/>
                    <a:p>
                      <a:pPr algn="ctr">
                        <a:spcAft>
                          <a:spcPts val="0"/>
                        </a:spcAft>
                      </a:pPr>
                      <a:r>
                        <a:rPr lang="en-US" sz="2400" kern="100">
                          <a:effectLst/>
                        </a:rPr>
                        <a:t>1518</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400" kern="100">
                          <a:effectLst/>
                        </a:rPr>
                        <a:t>1518</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r>
              <a:tr h="412410">
                <a:tc>
                  <a:txBody>
                    <a:bodyPr/>
                    <a:lstStyle/>
                    <a:p>
                      <a:pPr algn="ctr">
                        <a:spcAft>
                          <a:spcPts val="0"/>
                        </a:spcAft>
                      </a:pPr>
                      <a:r>
                        <a:rPr lang="zh-CN" sz="2400" kern="100" dirty="0">
                          <a:solidFill>
                            <a:srgbClr val="0070C0"/>
                          </a:solidFill>
                          <a:effectLst/>
                          <a:latin typeface="+mj-ea"/>
                          <a:ea typeface="+mj-ea"/>
                        </a:rPr>
                        <a:t>最小帧字节数</a:t>
                      </a:r>
                      <a:endParaRPr lang="zh-CN" sz="2400" kern="100" dirty="0">
                        <a:solidFill>
                          <a:srgbClr val="0070C0"/>
                        </a:solidFill>
                        <a:effectLst/>
                        <a:latin typeface="+mj-ea"/>
                        <a:ea typeface="+mj-ea"/>
                      </a:endParaRPr>
                    </a:p>
                  </a:txBody>
                  <a:tcPr marL="68580" marR="68580" marT="0" marB="0" anchor="ctr"/>
                </a:tc>
                <a:tc>
                  <a:txBody>
                    <a:bodyPr/>
                    <a:lstStyle/>
                    <a:p>
                      <a:pPr algn="ctr">
                        <a:spcAft>
                          <a:spcPts val="0"/>
                        </a:spcAft>
                      </a:pPr>
                      <a:r>
                        <a:rPr lang="en-US" sz="2400" kern="100">
                          <a:effectLst/>
                        </a:rPr>
                        <a:t>64</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400" kern="100">
                          <a:effectLst/>
                        </a:rPr>
                        <a:t>64</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r>
              <a:tr h="412410">
                <a:tc>
                  <a:txBody>
                    <a:bodyPr/>
                    <a:lstStyle/>
                    <a:p>
                      <a:pPr algn="ctr">
                        <a:spcAft>
                          <a:spcPts val="0"/>
                        </a:spcAft>
                      </a:pPr>
                      <a:r>
                        <a:rPr lang="zh-CN" sz="2400" kern="100" dirty="0">
                          <a:solidFill>
                            <a:srgbClr val="0070C0"/>
                          </a:solidFill>
                          <a:effectLst/>
                          <a:latin typeface="+mj-ea"/>
                          <a:ea typeface="+mj-ea"/>
                        </a:rPr>
                        <a:t>地址长度</a:t>
                      </a:r>
                      <a:endParaRPr lang="zh-CN" sz="2400" kern="100" dirty="0">
                        <a:solidFill>
                          <a:srgbClr val="0070C0"/>
                        </a:solidFill>
                        <a:effectLst/>
                        <a:latin typeface="+mj-ea"/>
                        <a:ea typeface="+mj-ea"/>
                      </a:endParaRPr>
                    </a:p>
                  </a:txBody>
                  <a:tcPr marL="68580" marR="68580" marT="0" marB="0" anchor="ctr"/>
                </a:tc>
                <a:tc>
                  <a:txBody>
                    <a:bodyPr/>
                    <a:lstStyle/>
                    <a:p>
                      <a:pPr algn="ctr">
                        <a:spcAft>
                          <a:spcPts val="0"/>
                        </a:spcAft>
                      </a:pPr>
                      <a:r>
                        <a:rPr lang="en-US" sz="2400" kern="100">
                          <a:effectLst/>
                        </a:rPr>
                        <a:t>48</a:t>
                      </a:r>
                      <a:r>
                        <a:rPr lang="zh-CN" sz="2400" kern="100">
                          <a:effectLst/>
                        </a:rPr>
                        <a:t>位</a:t>
                      </a:r>
                      <a:endParaRPr lang="zh-CN" sz="2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400" kern="100" dirty="0">
                          <a:effectLst/>
                        </a:rPr>
                        <a:t>48</a:t>
                      </a:r>
                      <a:r>
                        <a:rPr lang="zh-CN" sz="2400" kern="100" dirty="0">
                          <a:effectLst/>
                        </a:rPr>
                        <a:t>位</a:t>
                      </a:r>
                      <a:endParaRPr lang="zh-CN" sz="2400" kern="100" dirty="0">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p:spTree>
  </p:cSld>
  <p:clrMapOvr>
    <a:masterClrMapping/>
  </p:clrMapOvr>
  <p:transition>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32" name="Rectangle 64"/>
          <p:cNvSpPr>
            <a:spLocks noGrp="1" noChangeArrowheads="1"/>
          </p:cNvSpPr>
          <p:nvPr>
            <p:ph type="title"/>
          </p:nvPr>
        </p:nvSpPr>
        <p:spPr>
          <a:xfrm>
            <a:off x="1187624" y="306007"/>
            <a:ext cx="7772400" cy="659755"/>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zh-CN" altLang="zh-CN" sz="3200" b="0" i="0" u="none" strike="noStrike" kern="0" cap="none" spc="0" normalizeH="0" baseline="0" noProof="0" dirty="0" smtClean="0">
                <a:ln>
                  <a:noFill/>
                </a:ln>
                <a:effectLst/>
                <a:uLnTx/>
                <a:uFillTx/>
                <a:latin typeface="+mj-ea"/>
                <a:cs typeface="+mj-cs"/>
              </a:rPr>
              <a:t>传统以太网与快速以太网</a:t>
            </a:r>
            <a:r>
              <a:rPr kumimoji="1" lang="zh-CN" altLang="en-US" sz="3200" b="0" i="0" u="none" strike="noStrike" kern="0" cap="none" spc="0" normalizeH="0" baseline="0" noProof="0" dirty="0" smtClean="0">
                <a:ln>
                  <a:noFill/>
                </a:ln>
                <a:effectLst/>
                <a:uLnTx/>
                <a:uFillTx/>
                <a:latin typeface="+mj-ea"/>
                <a:cs typeface="+mj-cs"/>
              </a:rPr>
              <a:t>物理规范</a:t>
            </a:r>
            <a:r>
              <a:rPr kumimoji="1" lang="zh-CN" altLang="zh-CN" sz="3200" b="0" i="0" u="none" strike="noStrike" kern="0" cap="none" spc="0" normalizeH="0" baseline="0" noProof="0" dirty="0" smtClean="0">
                <a:ln>
                  <a:noFill/>
                </a:ln>
                <a:effectLst/>
                <a:uLnTx/>
                <a:uFillTx/>
                <a:latin typeface="+mj-ea"/>
                <a:cs typeface="+mj-cs"/>
              </a:rPr>
              <a:t>比较</a:t>
            </a:r>
            <a:endParaRPr kumimoji="1" lang="zh-CN" altLang="en-US" sz="3200" b="0" i="0" u="none" strike="noStrike" kern="0" cap="none" spc="0" normalizeH="0" baseline="0" noProof="0" dirty="0" smtClean="0">
              <a:ln>
                <a:noFill/>
              </a:ln>
              <a:effectLst/>
              <a:uLnTx/>
              <a:uFillTx/>
              <a:latin typeface="+mj-ea"/>
              <a:cs typeface="+mj-cs"/>
            </a:endParaRPr>
          </a:p>
        </p:txBody>
      </p:sp>
      <p:graphicFrame>
        <p:nvGraphicFramePr>
          <p:cNvPr id="4" name="表格 3"/>
          <p:cNvGraphicFramePr>
            <a:graphicFrameLocks noGrp="1"/>
          </p:cNvGraphicFramePr>
          <p:nvPr/>
        </p:nvGraphicFramePr>
        <p:xfrm>
          <a:off x="1" y="1268758"/>
          <a:ext cx="9143998" cy="4824540"/>
        </p:xfrm>
        <a:graphic>
          <a:graphicData uri="http://schemas.openxmlformats.org/drawingml/2006/table">
            <a:tbl>
              <a:tblPr firstRow="1" firstCol="1" bandRow="1">
                <a:tableStyleId>{5C22544A-7EE6-4342-B048-85BDC9FD1C3A}</a:tableStyleId>
              </a:tblPr>
              <a:tblGrid>
                <a:gridCol w="1608839"/>
                <a:gridCol w="1587111"/>
                <a:gridCol w="2493442"/>
                <a:gridCol w="1906810"/>
                <a:gridCol w="1547796"/>
              </a:tblGrid>
              <a:tr h="615453">
                <a:tc>
                  <a:txBody>
                    <a:bodyPr/>
                    <a:lstStyle/>
                    <a:p>
                      <a:pPr algn="ctr">
                        <a:spcAft>
                          <a:spcPts val="0"/>
                        </a:spcAft>
                      </a:pPr>
                      <a:r>
                        <a:rPr lang="en-US" sz="2000" kern="100">
                          <a:effectLst/>
                        </a:rPr>
                        <a:t> </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000" kern="100" dirty="0">
                          <a:solidFill>
                            <a:srgbClr val="FF0000"/>
                          </a:solidFill>
                          <a:effectLst/>
                          <a:latin typeface="+mj-lt"/>
                        </a:rPr>
                        <a:t>10Base-T</a:t>
                      </a:r>
                      <a:endParaRPr lang="zh-CN" sz="2000" kern="100" dirty="0">
                        <a:solidFill>
                          <a:srgbClr val="FF0000"/>
                        </a:solidFill>
                        <a:effectLst/>
                        <a:latin typeface="+mj-lt"/>
                        <a:ea typeface="宋体" panose="02010600030101010101" pitchFamily="2" charset="-122"/>
                      </a:endParaRPr>
                    </a:p>
                  </a:txBody>
                  <a:tcPr marL="68580" marR="68580" marT="0" marB="0" anchor="ctr"/>
                </a:tc>
                <a:tc>
                  <a:txBody>
                    <a:bodyPr/>
                    <a:lstStyle/>
                    <a:p>
                      <a:pPr algn="ctr">
                        <a:spcAft>
                          <a:spcPts val="0"/>
                        </a:spcAft>
                      </a:pPr>
                      <a:r>
                        <a:rPr lang="en-US" sz="2000" kern="100" dirty="0">
                          <a:solidFill>
                            <a:srgbClr val="FF0000"/>
                          </a:solidFill>
                          <a:effectLst/>
                          <a:latin typeface="+mj-lt"/>
                        </a:rPr>
                        <a:t>100Base-TX</a:t>
                      </a:r>
                      <a:endParaRPr lang="zh-CN" sz="2000" kern="100" dirty="0">
                        <a:solidFill>
                          <a:srgbClr val="FF0000"/>
                        </a:solidFill>
                        <a:effectLst/>
                        <a:latin typeface="+mj-lt"/>
                        <a:ea typeface="宋体" panose="02010600030101010101" pitchFamily="2" charset="-122"/>
                      </a:endParaRPr>
                    </a:p>
                  </a:txBody>
                  <a:tcPr marL="68580" marR="68580" marT="0" marB="0" anchor="ctr"/>
                </a:tc>
                <a:tc>
                  <a:txBody>
                    <a:bodyPr/>
                    <a:lstStyle/>
                    <a:p>
                      <a:pPr algn="ctr">
                        <a:spcAft>
                          <a:spcPts val="0"/>
                        </a:spcAft>
                      </a:pPr>
                      <a:r>
                        <a:rPr lang="en-US" sz="2000" kern="100" dirty="0">
                          <a:solidFill>
                            <a:srgbClr val="FF0000"/>
                          </a:solidFill>
                          <a:effectLst/>
                          <a:latin typeface="+mj-lt"/>
                        </a:rPr>
                        <a:t>100Base-FX</a:t>
                      </a:r>
                      <a:endParaRPr lang="zh-CN" sz="2000" kern="100" dirty="0">
                        <a:solidFill>
                          <a:srgbClr val="FF0000"/>
                        </a:solidFill>
                        <a:effectLst/>
                        <a:latin typeface="+mj-lt"/>
                        <a:ea typeface="宋体" panose="02010600030101010101" pitchFamily="2" charset="-122"/>
                      </a:endParaRPr>
                    </a:p>
                  </a:txBody>
                  <a:tcPr marL="68580" marR="68580" marT="0" marB="0" anchor="ctr"/>
                </a:tc>
                <a:tc>
                  <a:txBody>
                    <a:bodyPr/>
                    <a:lstStyle/>
                    <a:p>
                      <a:pPr algn="ctr">
                        <a:spcAft>
                          <a:spcPts val="0"/>
                        </a:spcAft>
                      </a:pPr>
                      <a:r>
                        <a:rPr lang="en-US" sz="2000" kern="100" dirty="0">
                          <a:solidFill>
                            <a:srgbClr val="FF0000"/>
                          </a:solidFill>
                          <a:effectLst/>
                          <a:latin typeface="+mj-lt"/>
                        </a:rPr>
                        <a:t>100Base-T4</a:t>
                      </a:r>
                      <a:endParaRPr lang="zh-CN" sz="2000" kern="100" dirty="0">
                        <a:solidFill>
                          <a:srgbClr val="FF0000"/>
                        </a:solidFill>
                        <a:effectLst/>
                        <a:latin typeface="+mj-lt"/>
                        <a:ea typeface="宋体" panose="02010600030101010101" pitchFamily="2" charset="-122"/>
                      </a:endParaRPr>
                    </a:p>
                  </a:txBody>
                  <a:tcPr marL="68580" marR="68580" marT="0" marB="0" anchor="ctr"/>
                </a:tc>
              </a:tr>
              <a:tr h="615453">
                <a:tc>
                  <a:txBody>
                    <a:bodyPr/>
                    <a:lstStyle/>
                    <a:p>
                      <a:pPr algn="ctr">
                        <a:spcAft>
                          <a:spcPts val="0"/>
                        </a:spcAft>
                      </a:pPr>
                      <a:r>
                        <a:rPr lang="zh-CN" sz="2000" kern="100" dirty="0">
                          <a:solidFill>
                            <a:srgbClr val="0070C0"/>
                          </a:solidFill>
                          <a:effectLst/>
                          <a:latin typeface="+mj-ea"/>
                          <a:ea typeface="+mj-ea"/>
                        </a:rPr>
                        <a:t>编码方法</a:t>
                      </a:r>
                      <a:endParaRPr lang="zh-CN" sz="2000" kern="100" dirty="0">
                        <a:solidFill>
                          <a:srgbClr val="0070C0"/>
                        </a:solidFill>
                        <a:effectLst/>
                        <a:latin typeface="+mj-ea"/>
                        <a:ea typeface="+mj-ea"/>
                      </a:endParaRPr>
                    </a:p>
                  </a:txBody>
                  <a:tcPr marL="68580" marR="68580" marT="0" marB="0" anchor="ctr"/>
                </a:tc>
                <a:tc>
                  <a:txBody>
                    <a:bodyPr/>
                    <a:lstStyle/>
                    <a:p>
                      <a:pPr algn="ctr">
                        <a:spcAft>
                          <a:spcPts val="0"/>
                        </a:spcAft>
                      </a:pPr>
                      <a:r>
                        <a:rPr lang="zh-CN" sz="2000" kern="100">
                          <a:effectLst/>
                        </a:rPr>
                        <a:t>曼彻斯特编码</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000" kern="100" dirty="0">
                          <a:effectLst/>
                        </a:rPr>
                        <a:t>4B/5B</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000" kern="100">
                          <a:effectLst/>
                        </a:rPr>
                        <a:t>4B/5B</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000" kern="100">
                          <a:effectLst/>
                        </a:rPr>
                        <a:t>8B/6T</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r>
              <a:tr h="615453">
                <a:tc>
                  <a:txBody>
                    <a:bodyPr/>
                    <a:lstStyle/>
                    <a:p>
                      <a:pPr algn="ctr">
                        <a:spcAft>
                          <a:spcPts val="0"/>
                        </a:spcAft>
                      </a:pPr>
                      <a:r>
                        <a:rPr lang="zh-CN" sz="2000" kern="100" dirty="0">
                          <a:solidFill>
                            <a:srgbClr val="0070C0"/>
                          </a:solidFill>
                          <a:effectLst/>
                          <a:latin typeface="+mj-ea"/>
                          <a:ea typeface="+mj-ea"/>
                        </a:rPr>
                        <a:t>传输介质</a:t>
                      </a:r>
                      <a:endParaRPr lang="zh-CN" sz="2000" kern="100" dirty="0">
                        <a:solidFill>
                          <a:srgbClr val="0070C0"/>
                        </a:solidFill>
                        <a:effectLst/>
                        <a:latin typeface="+mj-ea"/>
                        <a:ea typeface="+mj-ea"/>
                      </a:endParaRPr>
                    </a:p>
                  </a:txBody>
                  <a:tcPr marL="68580" marR="68580" marT="0" marB="0" anchor="ctr"/>
                </a:tc>
                <a:tc>
                  <a:txBody>
                    <a:bodyPr/>
                    <a:lstStyle/>
                    <a:p>
                      <a:pPr algn="ctr">
                        <a:spcAft>
                          <a:spcPts val="0"/>
                        </a:spcAft>
                      </a:pPr>
                      <a:r>
                        <a:rPr lang="en-US" sz="2000" kern="100">
                          <a:effectLst/>
                        </a:rPr>
                        <a:t>UTP3</a:t>
                      </a:r>
                      <a:r>
                        <a:rPr lang="zh-CN" sz="2000" kern="100">
                          <a:effectLst/>
                        </a:rPr>
                        <a:t>类以上</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000" kern="100">
                          <a:effectLst/>
                        </a:rPr>
                        <a:t>UTP5</a:t>
                      </a:r>
                      <a:r>
                        <a:rPr lang="zh-CN" sz="2000" kern="100">
                          <a:effectLst/>
                        </a:rPr>
                        <a:t>类以上或</a:t>
                      </a:r>
                      <a:r>
                        <a:rPr lang="en-US" sz="2000" kern="100">
                          <a:effectLst/>
                        </a:rPr>
                        <a:t>STP1</a:t>
                      </a:r>
                      <a:r>
                        <a:rPr lang="zh-CN" sz="2000" kern="100">
                          <a:effectLst/>
                        </a:rPr>
                        <a:t>类</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2000" kern="100">
                          <a:effectLst/>
                        </a:rPr>
                        <a:t>多模或单模光纤</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000" kern="100">
                          <a:effectLst/>
                        </a:rPr>
                        <a:t>UTP3</a:t>
                      </a:r>
                      <a:r>
                        <a:rPr lang="zh-CN" sz="2000" kern="100">
                          <a:effectLst/>
                        </a:rPr>
                        <a:t>类以上</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r>
              <a:tr h="590682">
                <a:tc>
                  <a:txBody>
                    <a:bodyPr/>
                    <a:lstStyle/>
                    <a:p>
                      <a:pPr algn="ctr">
                        <a:spcAft>
                          <a:spcPts val="0"/>
                        </a:spcAft>
                      </a:pPr>
                      <a:r>
                        <a:rPr lang="zh-CN" sz="2000" kern="100" dirty="0">
                          <a:solidFill>
                            <a:srgbClr val="0070C0"/>
                          </a:solidFill>
                          <a:effectLst/>
                          <a:latin typeface="+mj-ea"/>
                          <a:ea typeface="+mj-ea"/>
                        </a:rPr>
                        <a:t>信号频率</a:t>
                      </a:r>
                      <a:endParaRPr lang="zh-CN" sz="2000" kern="100" dirty="0">
                        <a:solidFill>
                          <a:srgbClr val="0070C0"/>
                        </a:solidFill>
                        <a:effectLst/>
                        <a:latin typeface="+mj-ea"/>
                        <a:ea typeface="+mj-ea"/>
                      </a:endParaRPr>
                    </a:p>
                  </a:txBody>
                  <a:tcPr marL="68580" marR="68580" marT="0" marB="0" anchor="ctr"/>
                </a:tc>
                <a:tc>
                  <a:txBody>
                    <a:bodyPr/>
                    <a:lstStyle/>
                    <a:p>
                      <a:pPr algn="ctr">
                        <a:spcAft>
                          <a:spcPts val="0"/>
                        </a:spcAft>
                      </a:pPr>
                      <a:r>
                        <a:rPr lang="en-US" sz="2000" kern="100" dirty="0">
                          <a:effectLst/>
                        </a:rPr>
                        <a:t>20MHz</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000" kern="100">
                          <a:effectLst/>
                        </a:rPr>
                        <a:t>125MHz</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000" kern="100">
                          <a:effectLst/>
                        </a:rPr>
                        <a:t>125MHz</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000" kern="100">
                          <a:effectLst/>
                        </a:rPr>
                        <a:t>25MHz</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r>
              <a:tr h="615453">
                <a:tc>
                  <a:txBody>
                    <a:bodyPr/>
                    <a:lstStyle/>
                    <a:p>
                      <a:pPr algn="ctr">
                        <a:spcAft>
                          <a:spcPts val="0"/>
                        </a:spcAft>
                      </a:pPr>
                      <a:r>
                        <a:rPr lang="zh-CN" sz="2000" kern="100" dirty="0">
                          <a:solidFill>
                            <a:srgbClr val="0070C0"/>
                          </a:solidFill>
                          <a:effectLst/>
                          <a:latin typeface="+mj-ea"/>
                          <a:ea typeface="+mj-ea"/>
                        </a:rPr>
                        <a:t>要求缆对数量</a:t>
                      </a:r>
                      <a:endParaRPr lang="zh-CN" sz="2000" kern="100" dirty="0">
                        <a:solidFill>
                          <a:srgbClr val="0070C0"/>
                        </a:solidFill>
                        <a:effectLst/>
                        <a:latin typeface="+mj-ea"/>
                        <a:ea typeface="+mj-ea"/>
                      </a:endParaRPr>
                    </a:p>
                  </a:txBody>
                  <a:tcPr marL="68580" marR="68580" marT="0" marB="0" anchor="ctr"/>
                </a:tc>
                <a:tc>
                  <a:txBody>
                    <a:bodyPr/>
                    <a:lstStyle/>
                    <a:p>
                      <a:pPr algn="ctr">
                        <a:spcAft>
                          <a:spcPts val="0"/>
                        </a:spcAft>
                      </a:pPr>
                      <a:r>
                        <a:rPr lang="en-US" sz="2000" kern="100">
                          <a:effectLst/>
                        </a:rPr>
                        <a:t>2</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000" kern="100">
                          <a:effectLst/>
                        </a:rPr>
                        <a:t>2</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000" kern="100">
                          <a:effectLst/>
                        </a:rPr>
                        <a:t>2</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000" kern="100">
                          <a:effectLst/>
                        </a:rPr>
                        <a:t>4</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r>
              <a:tr h="590682">
                <a:tc>
                  <a:txBody>
                    <a:bodyPr/>
                    <a:lstStyle/>
                    <a:p>
                      <a:pPr algn="ctr">
                        <a:spcAft>
                          <a:spcPts val="0"/>
                        </a:spcAft>
                      </a:pPr>
                      <a:r>
                        <a:rPr lang="zh-CN" sz="2000" kern="100" dirty="0">
                          <a:solidFill>
                            <a:srgbClr val="0070C0"/>
                          </a:solidFill>
                          <a:effectLst/>
                          <a:latin typeface="+mj-ea"/>
                          <a:ea typeface="+mj-ea"/>
                        </a:rPr>
                        <a:t>发送线对数</a:t>
                      </a:r>
                      <a:endParaRPr lang="zh-CN" sz="2000" kern="100" dirty="0">
                        <a:solidFill>
                          <a:srgbClr val="0070C0"/>
                        </a:solidFill>
                        <a:effectLst/>
                        <a:latin typeface="+mj-ea"/>
                        <a:ea typeface="+mj-ea"/>
                      </a:endParaRPr>
                    </a:p>
                  </a:txBody>
                  <a:tcPr marL="68580" marR="68580" marT="0" marB="0" anchor="ctr"/>
                </a:tc>
                <a:tc>
                  <a:txBody>
                    <a:bodyPr/>
                    <a:lstStyle/>
                    <a:p>
                      <a:pPr algn="ctr">
                        <a:spcAft>
                          <a:spcPts val="0"/>
                        </a:spcAft>
                      </a:pPr>
                      <a:r>
                        <a:rPr lang="en-US" sz="2000" kern="100">
                          <a:effectLst/>
                        </a:rPr>
                        <a:t>1</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000" kern="100">
                          <a:effectLst/>
                        </a:rPr>
                        <a:t>1</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000" kern="100">
                          <a:effectLst/>
                        </a:rPr>
                        <a:t>1</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000" kern="100">
                          <a:effectLst/>
                        </a:rPr>
                        <a:t>3</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r>
              <a:tr h="590682">
                <a:tc>
                  <a:txBody>
                    <a:bodyPr/>
                    <a:lstStyle/>
                    <a:p>
                      <a:pPr algn="ctr">
                        <a:spcAft>
                          <a:spcPts val="0"/>
                        </a:spcAft>
                      </a:pPr>
                      <a:r>
                        <a:rPr lang="zh-CN" sz="2000" kern="100" dirty="0">
                          <a:solidFill>
                            <a:srgbClr val="0070C0"/>
                          </a:solidFill>
                          <a:effectLst/>
                          <a:latin typeface="+mj-ea"/>
                          <a:ea typeface="+mj-ea"/>
                        </a:rPr>
                        <a:t>网段距离</a:t>
                      </a:r>
                      <a:endParaRPr lang="zh-CN" sz="2000" kern="100" dirty="0">
                        <a:solidFill>
                          <a:srgbClr val="0070C0"/>
                        </a:solidFill>
                        <a:effectLst/>
                        <a:latin typeface="+mj-ea"/>
                        <a:ea typeface="+mj-ea"/>
                      </a:endParaRPr>
                    </a:p>
                  </a:txBody>
                  <a:tcPr marL="68580" marR="68580" marT="0" marB="0" anchor="ctr"/>
                </a:tc>
                <a:tc>
                  <a:txBody>
                    <a:bodyPr/>
                    <a:lstStyle/>
                    <a:p>
                      <a:pPr algn="ctr">
                        <a:spcAft>
                          <a:spcPts val="0"/>
                        </a:spcAft>
                      </a:pPr>
                      <a:r>
                        <a:rPr lang="en-US" sz="2000" kern="100">
                          <a:effectLst/>
                        </a:rPr>
                        <a:t>100m</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000" kern="100">
                          <a:effectLst/>
                        </a:rPr>
                        <a:t>100m</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000" kern="100">
                          <a:effectLst/>
                        </a:rPr>
                        <a:t>150/412/2000m</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2000" kern="100">
                          <a:effectLst/>
                        </a:rPr>
                        <a:t>100m</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r>
              <a:tr h="590682">
                <a:tc>
                  <a:txBody>
                    <a:bodyPr/>
                    <a:lstStyle/>
                    <a:p>
                      <a:pPr algn="ctr">
                        <a:spcAft>
                          <a:spcPts val="0"/>
                        </a:spcAft>
                      </a:pPr>
                      <a:r>
                        <a:rPr lang="zh-CN" sz="2000" kern="100" dirty="0">
                          <a:solidFill>
                            <a:srgbClr val="0070C0"/>
                          </a:solidFill>
                          <a:effectLst/>
                          <a:latin typeface="+mj-ea"/>
                          <a:ea typeface="+mj-ea"/>
                        </a:rPr>
                        <a:t>全双工能力</a:t>
                      </a:r>
                      <a:endParaRPr lang="zh-CN" sz="2000" kern="100" dirty="0">
                        <a:solidFill>
                          <a:srgbClr val="0070C0"/>
                        </a:solidFill>
                        <a:effectLst/>
                        <a:latin typeface="+mj-ea"/>
                        <a:ea typeface="+mj-ea"/>
                      </a:endParaRPr>
                    </a:p>
                  </a:txBody>
                  <a:tcPr marL="68580" marR="68580" marT="0" marB="0" anchor="ctr"/>
                </a:tc>
                <a:tc>
                  <a:txBody>
                    <a:bodyPr/>
                    <a:lstStyle/>
                    <a:p>
                      <a:pPr algn="ctr">
                        <a:spcAft>
                          <a:spcPts val="0"/>
                        </a:spcAft>
                      </a:pPr>
                      <a:r>
                        <a:rPr lang="zh-CN" sz="2000" kern="100">
                          <a:effectLst/>
                        </a:rPr>
                        <a:t>有</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2000" kern="100">
                          <a:effectLst/>
                        </a:rPr>
                        <a:t>有</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2000" kern="100">
                          <a:effectLst/>
                        </a:rPr>
                        <a:t>有</a:t>
                      </a:r>
                      <a:endParaRPr lang="zh-CN" sz="20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2000" kern="100" dirty="0">
                          <a:effectLst/>
                        </a:rPr>
                        <a:t>无</a:t>
                      </a:r>
                      <a:endParaRPr lang="zh-CN" sz="2000" kern="100" dirty="0">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p:spTree>
  </p:cSld>
  <p:clrMapOvr>
    <a:masterClrMapping/>
  </p:clrMapOvr>
  <p:transition>
    <p:rand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1187624" y="332656"/>
            <a:ext cx="7772400" cy="542057"/>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zh-CN" altLang="en-US" sz="3200" b="0" i="0" u="none" strike="noStrike" kern="0" cap="none" spc="0" normalizeH="0" baseline="0" noProof="0" dirty="0" smtClean="0">
                <a:ln>
                  <a:noFill/>
                </a:ln>
                <a:effectLst/>
                <a:uLnTx/>
                <a:uFillTx/>
                <a:latin typeface="+mj-lt"/>
                <a:ea typeface="+mj-ea"/>
                <a:cs typeface="+mj-cs"/>
              </a:rPr>
              <a:t>千兆以太网</a:t>
            </a:r>
            <a:endParaRPr kumimoji="1" lang="zh-CN" altLang="en-US" sz="3200" b="0" i="0" u="none" strike="noStrike" kern="0" cap="none" spc="0" normalizeH="0" baseline="0" noProof="0" dirty="0" smtClean="0">
              <a:ln>
                <a:noFill/>
              </a:ln>
              <a:effectLst/>
              <a:uLnTx/>
              <a:uFillTx/>
              <a:latin typeface="+mj-lt"/>
              <a:ea typeface="+mj-ea"/>
              <a:cs typeface="+mj-cs"/>
            </a:endParaRPr>
          </a:p>
        </p:txBody>
      </p:sp>
      <p:sp>
        <p:nvSpPr>
          <p:cNvPr id="113667" name="Rectangle 3"/>
          <p:cNvSpPr>
            <a:spLocks noGrp="1"/>
          </p:cNvSpPr>
          <p:nvPr>
            <p:ph idx="1"/>
          </p:nvPr>
        </p:nvSpPr>
        <p:spPr>
          <a:xfrm>
            <a:off x="395536" y="1412776"/>
            <a:ext cx="8435975" cy="4392612"/>
          </a:xfrm>
        </p:spPr>
        <p:txBody>
          <a:bodyPr vert="horz" wrap="square" lIns="91440" tIns="45720" rIns="91440" bIns="45720" anchor="t"/>
          <a:lstStyle/>
          <a:p>
            <a:pPr eaLnBrk="1" hangingPunct="1">
              <a:lnSpc>
                <a:spcPct val="90000"/>
              </a:lnSpc>
            </a:pPr>
            <a:r>
              <a:rPr lang="zh-CN" altLang="en-US" sz="2800" kern="0" dirty="0">
                <a:solidFill>
                  <a:schemeClr val="tx1"/>
                </a:solidFill>
                <a:latin typeface="+mj-lt"/>
              </a:rPr>
              <a:t>千兆以太网（</a:t>
            </a:r>
            <a:r>
              <a:rPr lang="en-US" altLang="zh-CN" sz="2800" kern="0" dirty="0">
                <a:solidFill>
                  <a:schemeClr val="tx1"/>
                </a:solidFill>
                <a:latin typeface="+mj-lt"/>
              </a:rPr>
              <a:t>Gigabit Ethernet</a:t>
            </a:r>
            <a:r>
              <a:rPr lang="zh-CN" altLang="en-US" sz="2800" kern="0" dirty="0" smtClean="0">
                <a:solidFill>
                  <a:schemeClr val="tx1"/>
                </a:solidFill>
                <a:latin typeface="+mj-lt"/>
              </a:rPr>
              <a:t>）</a:t>
            </a:r>
            <a:r>
              <a:rPr lang="en-US" altLang="zh-CN" sz="2800" kern="0" dirty="0" smtClean="0">
                <a:solidFill>
                  <a:schemeClr val="tx1"/>
                </a:solidFill>
                <a:latin typeface="+mj-lt"/>
              </a:rPr>
              <a:t>/</a:t>
            </a:r>
            <a:r>
              <a:rPr lang="zh-CN" altLang="en-US" sz="2800" kern="0" dirty="0" smtClean="0">
                <a:solidFill>
                  <a:schemeClr val="tx1"/>
                </a:solidFill>
                <a:latin typeface="+mj-lt"/>
              </a:rPr>
              <a:t>吉以太网</a:t>
            </a:r>
            <a:endParaRPr lang="en-US" altLang="zh-CN" sz="2800" kern="0" dirty="0" smtClean="0">
              <a:solidFill>
                <a:schemeClr val="tx1"/>
              </a:solidFill>
              <a:latin typeface="+mj-lt"/>
            </a:endParaRPr>
          </a:p>
          <a:p>
            <a:pPr eaLnBrk="1" hangingPunct="1">
              <a:lnSpc>
                <a:spcPct val="90000"/>
              </a:lnSpc>
            </a:pPr>
            <a:r>
              <a:rPr lang="en-US" altLang="zh-CN" sz="2800" b="0" dirty="0" smtClean="0"/>
              <a:t>802.3z</a:t>
            </a:r>
            <a:r>
              <a:rPr lang="zh-CN" altLang="en-US" sz="2800" b="0" dirty="0"/>
              <a:t>（</a:t>
            </a:r>
            <a:r>
              <a:rPr lang="en-US" altLang="zh-CN" sz="2800" b="0" dirty="0" smtClean="0"/>
              <a:t>1000BaseX</a:t>
            </a:r>
            <a:r>
              <a:rPr lang="zh-CN" altLang="en-US" sz="2800" b="0" dirty="0" smtClean="0"/>
              <a:t>标准）</a:t>
            </a:r>
            <a:endParaRPr lang="zh-CN" altLang="en-US" sz="2800" b="0" dirty="0"/>
          </a:p>
          <a:p>
            <a:pPr lvl="1" eaLnBrk="1" hangingPunct="1">
              <a:spcBef>
                <a:spcPts val="600"/>
              </a:spcBef>
            </a:pPr>
            <a:r>
              <a:rPr lang="zh-CN" altLang="en-US" sz="2400" b="0" dirty="0"/>
              <a:t> </a:t>
            </a:r>
            <a:r>
              <a:rPr lang="en-US" altLang="zh-CN" sz="2400" b="0" dirty="0">
                <a:ea typeface="Arial Unicode MS" panose="020B0604020202020204" charset="-122"/>
              </a:rPr>
              <a:t>1000Base-SX</a:t>
            </a:r>
            <a:r>
              <a:rPr lang="en-US" altLang="zh-CN" sz="2400" b="0" dirty="0">
                <a:latin typeface="宋体" panose="02010600030101010101" pitchFamily="2" charset="-122"/>
              </a:rPr>
              <a:t> </a:t>
            </a:r>
            <a:r>
              <a:rPr lang="zh-CN" altLang="en-US" sz="2400" b="0" dirty="0">
                <a:latin typeface="宋体" panose="02010600030101010101" pitchFamily="2" charset="-122"/>
              </a:rPr>
              <a:t>针对短波长（</a:t>
            </a:r>
            <a:r>
              <a:rPr lang="en-US" altLang="zh-CN" sz="2400" b="0" dirty="0">
                <a:ea typeface="Arial Unicode MS" panose="020B0604020202020204" charset="-122"/>
              </a:rPr>
              <a:t>850nm</a:t>
            </a:r>
            <a:r>
              <a:rPr lang="zh-CN" altLang="en-US" sz="2400" b="0" dirty="0">
                <a:latin typeface="宋体" panose="02010600030101010101" pitchFamily="2" charset="-122"/>
              </a:rPr>
              <a:t>）的多模光纤上</a:t>
            </a:r>
            <a:endParaRPr lang="zh-CN" altLang="en-US" sz="2400" b="0" dirty="0">
              <a:latin typeface="宋体" panose="02010600030101010101" pitchFamily="2" charset="-122"/>
            </a:endParaRPr>
          </a:p>
          <a:p>
            <a:pPr lvl="1" eaLnBrk="1" hangingPunct="1">
              <a:spcBef>
                <a:spcPts val="600"/>
              </a:spcBef>
            </a:pPr>
            <a:r>
              <a:rPr lang="en-US" altLang="zh-CN" sz="2400" b="0" dirty="0">
                <a:ea typeface="Arial Unicode MS" panose="020B0604020202020204" charset="-122"/>
              </a:rPr>
              <a:t>1000Base-LX</a:t>
            </a:r>
            <a:r>
              <a:rPr lang="en-US" altLang="zh-CN" sz="2400" b="0" dirty="0">
                <a:latin typeface="宋体" panose="02010600030101010101" pitchFamily="2" charset="-122"/>
              </a:rPr>
              <a:t> </a:t>
            </a:r>
            <a:r>
              <a:rPr lang="zh-CN" altLang="en-US" sz="2400" b="0" dirty="0">
                <a:latin typeface="宋体" panose="02010600030101010101" pitchFamily="2" charset="-122"/>
              </a:rPr>
              <a:t>针对长波长</a:t>
            </a:r>
            <a:r>
              <a:rPr lang="en-US" altLang="zh-CN" sz="2400" b="0" dirty="0">
                <a:ea typeface="Arial Unicode MS" panose="020B0604020202020204" charset="-122"/>
              </a:rPr>
              <a:t>(1300nm)</a:t>
            </a:r>
            <a:r>
              <a:rPr lang="zh-CN" altLang="en-US" sz="2400" b="0" dirty="0">
                <a:latin typeface="宋体" panose="02010600030101010101" pitchFamily="2" charset="-122"/>
              </a:rPr>
              <a:t>的单模或多模光纤</a:t>
            </a:r>
            <a:endParaRPr lang="zh-CN" altLang="en-US" sz="2400" b="0" dirty="0">
              <a:latin typeface="宋体" panose="02010600030101010101" pitchFamily="2" charset="-122"/>
            </a:endParaRPr>
          </a:p>
          <a:p>
            <a:pPr lvl="1" eaLnBrk="1" hangingPunct="1">
              <a:spcBef>
                <a:spcPts val="600"/>
              </a:spcBef>
            </a:pPr>
            <a:r>
              <a:rPr lang="en-US" altLang="zh-CN" sz="2400" b="0" dirty="0">
                <a:ea typeface="Arial Unicode MS" panose="020B0604020202020204" charset="-122"/>
              </a:rPr>
              <a:t>1000Base-CX</a:t>
            </a:r>
            <a:r>
              <a:rPr lang="zh-CN" altLang="en-US" sz="2400" b="0" dirty="0">
                <a:latin typeface="宋体" panose="02010600030101010101" pitchFamily="2" charset="-122"/>
              </a:rPr>
              <a:t>就是针对低成本、优质的屏蔽双绞线或同轴电缆。</a:t>
            </a:r>
            <a:endParaRPr lang="zh-CN" altLang="en-US" sz="2400" b="0" dirty="0"/>
          </a:p>
          <a:p>
            <a:pPr eaLnBrk="1" hangingPunct="1">
              <a:lnSpc>
                <a:spcPct val="90000"/>
              </a:lnSpc>
            </a:pPr>
            <a:r>
              <a:rPr lang="en-US" altLang="zh-CN" sz="2800" b="0" dirty="0"/>
              <a:t>802.3ab</a:t>
            </a:r>
            <a:r>
              <a:rPr lang="zh-CN" altLang="en-US" sz="2800" b="0" dirty="0"/>
              <a:t>（</a:t>
            </a:r>
            <a:r>
              <a:rPr lang="en-US" altLang="zh-CN" sz="2800" b="0" dirty="0" smtClean="0"/>
              <a:t>1000BaseT</a:t>
            </a:r>
            <a:r>
              <a:rPr lang="zh-CN" altLang="en-US" sz="2800" b="0" dirty="0" smtClean="0"/>
              <a:t>标准）</a:t>
            </a:r>
            <a:endParaRPr lang="zh-CN" altLang="en-US" sz="2800" b="0" dirty="0">
              <a:latin typeface="宋体" panose="02010600030101010101" pitchFamily="2" charset="-122"/>
            </a:endParaRPr>
          </a:p>
          <a:p>
            <a:pPr lvl="1" eaLnBrk="1" hangingPunct="1">
              <a:lnSpc>
                <a:spcPct val="120000"/>
              </a:lnSpc>
              <a:spcBef>
                <a:spcPts val="1200"/>
              </a:spcBef>
            </a:pPr>
            <a:r>
              <a:rPr lang="zh-CN" altLang="en-US" sz="2400" b="0" dirty="0" smtClean="0">
                <a:latin typeface="宋体" panose="02010600030101010101" pitchFamily="2" charset="-122"/>
              </a:rPr>
              <a:t>使用</a:t>
            </a:r>
            <a:r>
              <a:rPr lang="en-US" altLang="zh-CN" sz="2400" b="0" dirty="0">
                <a:ea typeface="Arial Unicode MS" panose="020B0604020202020204" charset="-122"/>
              </a:rPr>
              <a:t>4</a:t>
            </a:r>
            <a:r>
              <a:rPr lang="zh-CN" altLang="en-US" sz="2400" b="0" dirty="0">
                <a:latin typeface="宋体" panose="02010600030101010101" pitchFamily="2" charset="-122"/>
              </a:rPr>
              <a:t>对</a:t>
            </a:r>
            <a:r>
              <a:rPr lang="en-US" altLang="zh-CN" sz="2400" b="0" dirty="0">
                <a:ea typeface="Arial Unicode MS" panose="020B0604020202020204" charset="-122"/>
              </a:rPr>
              <a:t>5</a:t>
            </a:r>
            <a:r>
              <a:rPr lang="zh-CN" altLang="en-US" sz="2400" b="0" dirty="0">
                <a:latin typeface="宋体" panose="02010600030101010101" pitchFamily="2" charset="-122"/>
              </a:rPr>
              <a:t>类、超</a:t>
            </a:r>
            <a:r>
              <a:rPr lang="en-US" altLang="zh-CN" sz="2400" b="0" dirty="0">
                <a:ea typeface="Arial Unicode MS" panose="020B0604020202020204" charset="-122"/>
              </a:rPr>
              <a:t>5</a:t>
            </a:r>
            <a:r>
              <a:rPr lang="zh-CN" altLang="en-US" sz="2400" b="0" dirty="0">
                <a:latin typeface="宋体" panose="02010600030101010101" pitchFamily="2" charset="-122"/>
              </a:rPr>
              <a:t>类、</a:t>
            </a:r>
            <a:r>
              <a:rPr lang="en-US" altLang="zh-CN" sz="2400" b="0" dirty="0">
                <a:ea typeface="Arial Unicode MS" panose="020B0604020202020204" charset="-122"/>
              </a:rPr>
              <a:t>6</a:t>
            </a:r>
            <a:r>
              <a:rPr lang="zh-CN" altLang="en-US" sz="2400" b="0" dirty="0">
                <a:latin typeface="宋体" panose="02010600030101010101" pitchFamily="2" charset="-122"/>
              </a:rPr>
              <a:t>类</a:t>
            </a:r>
            <a:r>
              <a:rPr lang="en-US" altLang="zh-CN" sz="2400" b="0" dirty="0">
                <a:ea typeface="Arial Unicode MS" panose="020B0604020202020204" charset="-122"/>
              </a:rPr>
              <a:t>UTP</a:t>
            </a:r>
            <a:r>
              <a:rPr lang="zh-CN" altLang="en-US" sz="2400" b="0" dirty="0">
                <a:latin typeface="宋体" panose="02010600030101010101" pitchFamily="2" charset="-122"/>
              </a:rPr>
              <a:t>双绞线，将传输距离扩展到</a:t>
            </a:r>
            <a:r>
              <a:rPr lang="en-US" altLang="zh-CN" sz="2400" b="0" dirty="0">
                <a:ea typeface="Arial Unicode MS" panose="020B0604020202020204" charset="-122"/>
              </a:rPr>
              <a:t>100</a:t>
            </a:r>
            <a:r>
              <a:rPr lang="zh-CN" altLang="en-US" sz="2400" b="0" dirty="0">
                <a:latin typeface="宋体" panose="02010600030101010101" pitchFamily="2" charset="-122"/>
              </a:rPr>
              <a:t>米，非屏蔽双绞线缆的工作方式，最长传输距离为</a:t>
            </a:r>
            <a:r>
              <a:rPr lang="en-US" altLang="zh-CN" sz="2400" b="0" dirty="0">
                <a:ea typeface="Arial Unicode MS" panose="020B0604020202020204" charset="-122"/>
              </a:rPr>
              <a:t>100</a:t>
            </a:r>
            <a:r>
              <a:rPr lang="zh-CN" altLang="en-US" sz="2400" b="0" dirty="0">
                <a:latin typeface="宋体" panose="02010600030101010101" pitchFamily="2" charset="-122"/>
              </a:rPr>
              <a:t>米。</a:t>
            </a:r>
            <a:endParaRPr lang="zh-CN" altLang="en-US" sz="2400" b="0"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Effect transition="in" filter="fade">
                                      <p:cBhvr>
                                        <p:cTn id="7" dur="1000"/>
                                        <p:tgtEl>
                                          <p:spTgt spid="113667">
                                            <p:txEl>
                                              <p:pRg st="0" end="0"/>
                                            </p:txEl>
                                          </p:spTgt>
                                        </p:tgtEl>
                                      </p:cBhvr>
                                    </p:animEffect>
                                    <p:anim calcmode="lin" valueType="num">
                                      <p:cBhvr>
                                        <p:cTn id="8" dur="1000" fill="hold"/>
                                        <p:tgtEl>
                                          <p:spTgt spid="1136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36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3667">
                                            <p:txEl>
                                              <p:pRg st="1" end="1"/>
                                            </p:txEl>
                                          </p:spTgt>
                                        </p:tgtEl>
                                        <p:attrNameLst>
                                          <p:attrName>style.visibility</p:attrName>
                                        </p:attrNameLst>
                                      </p:cBhvr>
                                      <p:to>
                                        <p:strVal val="visible"/>
                                      </p:to>
                                    </p:set>
                                    <p:animEffect transition="in" filter="fade">
                                      <p:cBhvr>
                                        <p:cTn id="14" dur="1000"/>
                                        <p:tgtEl>
                                          <p:spTgt spid="113667">
                                            <p:txEl>
                                              <p:pRg st="1" end="1"/>
                                            </p:txEl>
                                          </p:spTgt>
                                        </p:tgtEl>
                                      </p:cBhvr>
                                    </p:animEffect>
                                    <p:anim calcmode="lin" valueType="num">
                                      <p:cBhvr>
                                        <p:cTn id="15" dur="1000" fill="hold"/>
                                        <p:tgtEl>
                                          <p:spTgt spid="11366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3667">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3667">
                                            <p:txEl>
                                              <p:pRg st="2" end="2"/>
                                            </p:txEl>
                                          </p:spTgt>
                                        </p:tgtEl>
                                        <p:attrNameLst>
                                          <p:attrName>style.visibility</p:attrName>
                                        </p:attrNameLst>
                                      </p:cBhvr>
                                      <p:to>
                                        <p:strVal val="visible"/>
                                      </p:to>
                                    </p:set>
                                    <p:animEffect transition="in" filter="fade">
                                      <p:cBhvr>
                                        <p:cTn id="19" dur="1000"/>
                                        <p:tgtEl>
                                          <p:spTgt spid="113667">
                                            <p:txEl>
                                              <p:pRg st="2" end="2"/>
                                            </p:txEl>
                                          </p:spTgt>
                                        </p:tgtEl>
                                      </p:cBhvr>
                                    </p:animEffect>
                                    <p:anim calcmode="lin" valueType="num">
                                      <p:cBhvr>
                                        <p:cTn id="20" dur="1000" fill="hold"/>
                                        <p:tgtEl>
                                          <p:spTgt spid="11366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1366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3667">
                                            <p:txEl>
                                              <p:pRg st="3" end="3"/>
                                            </p:txEl>
                                          </p:spTgt>
                                        </p:tgtEl>
                                        <p:attrNameLst>
                                          <p:attrName>style.visibility</p:attrName>
                                        </p:attrNameLst>
                                      </p:cBhvr>
                                      <p:to>
                                        <p:strVal val="visible"/>
                                      </p:to>
                                    </p:set>
                                    <p:animEffect transition="in" filter="fade">
                                      <p:cBhvr>
                                        <p:cTn id="24" dur="1000"/>
                                        <p:tgtEl>
                                          <p:spTgt spid="113667">
                                            <p:txEl>
                                              <p:pRg st="3" end="3"/>
                                            </p:txEl>
                                          </p:spTgt>
                                        </p:tgtEl>
                                      </p:cBhvr>
                                    </p:animEffect>
                                    <p:anim calcmode="lin" valueType="num">
                                      <p:cBhvr>
                                        <p:cTn id="25" dur="1000" fill="hold"/>
                                        <p:tgtEl>
                                          <p:spTgt spid="113667">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13667">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3667">
                                            <p:txEl>
                                              <p:pRg st="4" end="4"/>
                                            </p:txEl>
                                          </p:spTgt>
                                        </p:tgtEl>
                                        <p:attrNameLst>
                                          <p:attrName>style.visibility</p:attrName>
                                        </p:attrNameLst>
                                      </p:cBhvr>
                                      <p:to>
                                        <p:strVal val="visible"/>
                                      </p:to>
                                    </p:set>
                                    <p:animEffect transition="in" filter="fade">
                                      <p:cBhvr>
                                        <p:cTn id="29" dur="1000"/>
                                        <p:tgtEl>
                                          <p:spTgt spid="113667">
                                            <p:txEl>
                                              <p:pRg st="4" end="4"/>
                                            </p:txEl>
                                          </p:spTgt>
                                        </p:tgtEl>
                                      </p:cBhvr>
                                    </p:animEffect>
                                    <p:anim calcmode="lin" valueType="num">
                                      <p:cBhvr>
                                        <p:cTn id="30" dur="1000" fill="hold"/>
                                        <p:tgtEl>
                                          <p:spTgt spid="113667">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1366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13667">
                                            <p:txEl>
                                              <p:pRg st="5" end="5"/>
                                            </p:txEl>
                                          </p:spTgt>
                                        </p:tgtEl>
                                        <p:attrNameLst>
                                          <p:attrName>style.visibility</p:attrName>
                                        </p:attrNameLst>
                                      </p:cBhvr>
                                      <p:to>
                                        <p:strVal val="visible"/>
                                      </p:to>
                                    </p:set>
                                    <p:animEffect transition="in" filter="fade">
                                      <p:cBhvr>
                                        <p:cTn id="36" dur="1000"/>
                                        <p:tgtEl>
                                          <p:spTgt spid="113667">
                                            <p:txEl>
                                              <p:pRg st="5" end="5"/>
                                            </p:txEl>
                                          </p:spTgt>
                                        </p:tgtEl>
                                      </p:cBhvr>
                                    </p:animEffect>
                                    <p:anim calcmode="lin" valueType="num">
                                      <p:cBhvr>
                                        <p:cTn id="37" dur="1000" fill="hold"/>
                                        <p:tgtEl>
                                          <p:spTgt spid="113667">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113667">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13667">
                                            <p:txEl>
                                              <p:pRg st="6" end="6"/>
                                            </p:txEl>
                                          </p:spTgt>
                                        </p:tgtEl>
                                        <p:attrNameLst>
                                          <p:attrName>style.visibility</p:attrName>
                                        </p:attrNameLst>
                                      </p:cBhvr>
                                      <p:to>
                                        <p:strVal val="visible"/>
                                      </p:to>
                                    </p:set>
                                    <p:animEffect transition="in" filter="fade">
                                      <p:cBhvr>
                                        <p:cTn id="41" dur="1000"/>
                                        <p:tgtEl>
                                          <p:spTgt spid="113667">
                                            <p:txEl>
                                              <p:pRg st="6" end="6"/>
                                            </p:txEl>
                                          </p:spTgt>
                                        </p:tgtEl>
                                      </p:cBhvr>
                                    </p:animEffect>
                                    <p:anim calcmode="lin" valueType="num">
                                      <p:cBhvr>
                                        <p:cTn id="42" dur="1000" fill="hold"/>
                                        <p:tgtEl>
                                          <p:spTgt spid="113667">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11366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1447800" y="260350"/>
            <a:ext cx="7516688" cy="720725"/>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zh-CN" altLang="en-US" b="0" i="0" u="none" strike="noStrike" kern="0" cap="none" spc="0" normalizeH="0" baseline="0" noProof="0" dirty="0" smtClean="0">
                <a:ln>
                  <a:noFill/>
                </a:ln>
                <a:effectLst/>
                <a:uLnTx/>
                <a:uFillTx/>
                <a:latin typeface="+mj-lt"/>
                <a:ea typeface="+mj-ea"/>
                <a:cs typeface="+mj-cs"/>
              </a:rPr>
              <a:t>千兆以太网改进技术（</a:t>
            </a:r>
            <a:r>
              <a:rPr kumimoji="1" lang="en-US" altLang="zh-CN" b="0" i="0" u="none" strike="noStrike" kern="0" cap="none" spc="0" normalizeH="0" baseline="0" noProof="0" dirty="0" smtClean="0">
                <a:ln>
                  <a:noFill/>
                </a:ln>
                <a:effectLst/>
                <a:uLnTx/>
                <a:uFillTx/>
                <a:latin typeface="+mj-lt"/>
                <a:ea typeface="+mj-ea"/>
                <a:cs typeface="+mj-cs"/>
              </a:rPr>
              <a:t>1</a:t>
            </a:r>
            <a:r>
              <a:rPr kumimoji="1" lang="zh-CN" altLang="en-US" b="0" i="0" u="none" strike="noStrike" kern="0" cap="none" spc="0" normalizeH="0" baseline="0" noProof="0" dirty="0" smtClean="0">
                <a:ln>
                  <a:noFill/>
                </a:ln>
                <a:effectLst/>
                <a:uLnTx/>
                <a:uFillTx/>
                <a:latin typeface="+mj-lt"/>
                <a:ea typeface="+mj-ea"/>
                <a:cs typeface="+mj-cs"/>
              </a:rPr>
              <a:t>）</a:t>
            </a:r>
            <a:endParaRPr kumimoji="1" lang="zh-CN" altLang="en-US" b="0" i="0" u="none" strike="noStrike" kern="0" cap="none" spc="0" normalizeH="0" baseline="0" noProof="0" dirty="0" smtClean="0">
              <a:ln>
                <a:noFill/>
              </a:ln>
              <a:effectLst/>
              <a:uLnTx/>
              <a:uFillTx/>
              <a:latin typeface="+mj-lt"/>
              <a:ea typeface="+mj-ea"/>
              <a:cs typeface="+mj-cs"/>
            </a:endParaRPr>
          </a:p>
        </p:txBody>
      </p:sp>
      <p:sp>
        <p:nvSpPr>
          <p:cNvPr id="69635" name="Rectangle 3"/>
          <p:cNvSpPr>
            <a:spLocks noGrp="1"/>
          </p:cNvSpPr>
          <p:nvPr>
            <p:ph idx="1"/>
          </p:nvPr>
        </p:nvSpPr>
        <p:spPr>
          <a:xfrm>
            <a:off x="683568" y="1268760"/>
            <a:ext cx="7991475" cy="5040560"/>
          </a:xfrm>
        </p:spPr>
        <p:txBody>
          <a:bodyPr vert="horz" wrap="square" lIns="91440" tIns="45720" rIns="91440" bIns="45720" anchor="t"/>
          <a:lstStyle/>
          <a:p>
            <a:pPr eaLnBrk="1" fontAlgn="base" hangingPunct="1">
              <a:lnSpc>
                <a:spcPct val="110000"/>
              </a:lnSpc>
            </a:pPr>
            <a:r>
              <a:rPr lang="zh-CN" altLang="en-US" sz="2400" strike="noStrike" noProof="1" smtClean="0">
                <a:latin typeface="+mj-lt"/>
                <a:ea typeface="+mj-ea"/>
              </a:rPr>
              <a:t>千兆以太网保留</a:t>
            </a:r>
            <a:r>
              <a:rPr lang="zh-CN" altLang="en-US" sz="2400" strike="noStrike" noProof="1">
                <a:latin typeface="+mj-lt"/>
                <a:ea typeface="+mj-ea"/>
              </a:rPr>
              <a:t>了原来</a:t>
            </a:r>
            <a:r>
              <a:rPr lang="zh-CN" altLang="en-US" sz="2400" strike="noStrike" noProof="1" smtClean="0">
                <a:latin typeface="+mj-lt"/>
                <a:ea typeface="+mj-ea"/>
              </a:rPr>
              <a:t>的以太帧格式</a:t>
            </a:r>
            <a:r>
              <a:rPr lang="zh-CN" altLang="en-US" sz="2400" strike="noStrike" noProof="1">
                <a:latin typeface="+mj-lt"/>
                <a:ea typeface="+mj-ea"/>
              </a:rPr>
              <a:t>和CSMA／CD的基本内容，但引入了两项新技术：</a:t>
            </a:r>
            <a:r>
              <a:rPr lang="zh-CN" altLang="en-US" sz="2400" strike="noStrike" noProof="1">
                <a:gradFill>
                  <a:gsLst>
                    <a:gs pos="0">
                      <a:srgbClr val="E30000"/>
                    </a:gs>
                    <a:gs pos="100000">
                      <a:srgbClr val="760303"/>
                    </a:gs>
                  </a:gsLst>
                  <a:lin scaled="0"/>
                </a:gradFill>
                <a:latin typeface="+mj-lt"/>
                <a:ea typeface="+mj-ea"/>
              </a:rPr>
              <a:t>载波延伸 (carrier extension)</a:t>
            </a:r>
            <a:r>
              <a:rPr lang="zh-CN" altLang="en-US" sz="2400" strike="noStrike" noProof="1">
                <a:latin typeface="+mj-lt"/>
                <a:ea typeface="+mj-ea"/>
              </a:rPr>
              <a:t>和</a:t>
            </a:r>
            <a:r>
              <a:rPr lang="zh-CN" altLang="en-US" sz="2400" strike="noStrike" noProof="1">
                <a:gradFill>
                  <a:gsLst>
                    <a:gs pos="0">
                      <a:srgbClr val="E30000"/>
                    </a:gs>
                    <a:gs pos="100000">
                      <a:srgbClr val="760303"/>
                    </a:gs>
                  </a:gsLst>
                  <a:lin scaled="0"/>
                </a:gradFill>
                <a:latin typeface="+mj-lt"/>
                <a:ea typeface="+mj-ea"/>
              </a:rPr>
              <a:t>帧突发（packet bursting)</a:t>
            </a:r>
            <a:r>
              <a:rPr lang="zh-CN" altLang="en-US" sz="2400" strike="noStrike" noProof="1">
                <a:latin typeface="+mj-lt"/>
                <a:ea typeface="+mj-ea"/>
              </a:rPr>
              <a:t>。</a:t>
            </a:r>
            <a:endParaRPr lang="zh-CN" altLang="en-US" sz="2400" strike="noStrike" noProof="1">
              <a:latin typeface="+mj-lt"/>
              <a:ea typeface="+mj-ea"/>
            </a:endParaRPr>
          </a:p>
          <a:p>
            <a:pPr lvl="1" eaLnBrk="1" fontAlgn="base" hangingPunct="1">
              <a:lnSpc>
                <a:spcPct val="120000"/>
              </a:lnSpc>
              <a:spcBef>
                <a:spcPts val="600"/>
              </a:spcBef>
            </a:pPr>
            <a:r>
              <a:rPr lang="zh-CN" altLang="en-US" sz="2200" strike="noStrike" noProof="1"/>
              <a:t>千兆以太网可以采用</a:t>
            </a:r>
            <a:r>
              <a:rPr lang="zh-CN" altLang="en-US" sz="2200" strike="noStrike" noProof="1">
                <a:solidFill>
                  <a:srgbClr val="C00000"/>
                </a:solidFill>
              </a:rPr>
              <a:t>半双工</a:t>
            </a:r>
            <a:r>
              <a:rPr lang="zh-CN" altLang="en-US" sz="2200" strike="noStrike" noProof="1"/>
              <a:t>和</a:t>
            </a:r>
            <a:r>
              <a:rPr lang="zh-CN" altLang="en-US" sz="2200" strike="noStrike" noProof="1">
                <a:solidFill>
                  <a:srgbClr val="C00000"/>
                </a:solidFill>
              </a:rPr>
              <a:t>全双工</a:t>
            </a:r>
            <a:r>
              <a:rPr lang="zh-CN" altLang="en-US" sz="2200" strike="noStrike" noProof="1"/>
              <a:t>两种方式，在全双工模式下，无冲突发生，不使用冲突检测。</a:t>
            </a:r>
            <a:endParaRPr lang="zh-CN" altLang="en-US" sz="2200" strike="noStrike" noProof="1"/>
          </a:p>
          <a:p>
            <a:pPr lvl="1" eaLnBrk="1" fontAlgn="base" hangingPunct="1">
              <a:lnSpc>
                <a:spcPct val="120000"/>
              </a:lnSpc>
              <a:spcBef>
                <a:spcPts val="600"/>
              </a:spcBef>
            </a:pPr>
            <a:r>
              <a:rPr lang="zh-CN" altLang="en-US" sz="2200" strike="noStrike" noProof="1"/>
              <a:t>千兆以太网的</a:t>
            </a:r>
            <a:r>
              <a:rPr lang="zh-CN" altLang="en-US" sz="2200" strike="noStrike" noProof="1">
                <a:solidFill>
                  <a:srgbClr val="C00000"/>
                </a:solidFill>
              </a:rPr>
              <a:t>最小帧长仍保持64字节</a:t>
            </a:r>
            <a:r>
              <a:rPr lang="zh-CN" altLang="en-US" sz="2200" strike="noStrike" noProof="1"/>
              <a:t>不变，但规定</a:t>
            </a:r>
            <a:r>
              <a:rPr lang="zh-CN" altLang="en-US" sz="2200" strike="noStrike" noProof="1">
                <a:solidFill>
                  <a:srgbClr val="C00000"/>
                </a:solidFill>
              </a:rPr>
              <a:t>争用期为512字节</a:t>
            </a:r>
            <a:r>
              <a:rPr lang="zh-CN" altLang="en-US" sz="2200" strike="noStrike" noProof="1"/>
              <a:t>。当发送一帧时，如果帧长小于512字节，那么物理层将发送一个特殊的“</a:t>
            </a:r>
            <a:r>
              <a:rPr lang="zh-CN" altLang="en-US" sz="2200" strike="noStrike" noProof="1">
                <a:solidFill>
                  <a:srgbClr val="C00000"/>
                </a:solidFill>
              </a:rPr>
              <a:t>扩展载波</a:t>
            </a:r>
            <a:r>
              <a:rPr lang="zh-CN" altLang="en-US" sz="2200" strike="noStrike" noProof="1"/>
              <a:t>”符号序列进行填充，</a:t>
            </a:r>
            <a:r>
              <a:rPr lang="zh-CN" altLang="en-US" sz="2200" strike="noStrike" noProof="1" smtClean="0"/>
              <a:t>直至发送时长</a:t>
            </a:r>
            <a:r>
              <a:rPr lang="zh-CN" altLang="en-US" sz="2200" strike="noStrike" noProof="1"/>
              <a:t>达到512字节。</a:t>
            </a:r>
            <a:endParaRPr lang="zh-CN" altLang="en-US" sz="2200" strike="noStrike" noProof="1"/>
          </a:p>
          <a:p>
            <a:pPr lvl="1" eaLnBrk="1" fontAlgn="base" hangingPunct="1">
              <a:lnSpc>
                <a:spcPct val="120000"/>
              </a:lnSpc>
              <a:spcBef>
                <a:spcPts val="600"/>
              </a:spcBef>
            </a:pPr>
            <a:r>
              <a:rPr lang="zh-CN" altLang="en-US" sz="2200" strike="noStrike" noProof="1">
                <a:solidFill>
                  <a:srgbClr val="C00000"/>
                </a:solidFill>
              </a:rPr>
              <a:t>为了改善短帧的传送效率</a:t>
            </a:r>
            <a:r>
              <a:rPr lang="zh-CN" altLang="en-US" sz="2200" strike="noStrike" noProof="1"/>
              <a:t>，千兆以太网标准又增加了帧突发的功能。</a:t>
            </a:r>
            <a:endParaRPr lang="zh-CN" altLang="en-US" sz="2200"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6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6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buClr>
                <a:schemeClr val="hlink"/>
              </a:buClr>
              <a:buFont typeface="Wingdings" panose="05000000000000000000" pitchFamily="2" charset="2"/>
              <a:buNone/>
            </a:pPr>
            <a:r>
              <a:rPr lang="en-US" altLang="zh-CN" dirty="0" smtClean="0"/>
              <a:t>6.2 </a:t>
            </a:r>
            <a:r>
              <a:rPr lang="zh-CN" altLang="en-US" dirty="0" smtClean="0"/>
              <a:t>帧边界划分方法</a:t>
            </a:r>
            <a:endParaRPr lang="zh-CN" altLang="en-US" dirty="0" smtClean="0"/>
          </a:p>
        </p:txBody>
      </p:sp>
      <p:sp>
        <p:nvSpPr>
          <p:cNvPr id="10243" name="Rectangle 3"/>
          <p:cNvSpPr>
            <a:spLocks noGrp="1" noChangeArrowheads="1"/>
          </p:cNvSpPr>
          <p:nvPr>
            <p:ph type="body" idx="1"/>
          </p:nvPr>
        </p:nvSpPr>
        <p:spPr>
          <a:xfrm>
            <a:off x="250825" y="1484313"/>
            <a:ext cx="8675688" cy="4267200"/>
          </a:xfrm>
        </p:spPr>
        <p:txBody>
          <a:bodyPr/>
          <a:lstStyle/>
          <a:p>
            <a:pPr eaLnBrk="1" hangingPunct="1"/>
            <a:r>
              <a:rPr lang="zh-CN" altLang="en-US" sz="2800" dirty="0" smtClean="0">
                <a:latin typeface="+mj-ea"/>
                <a:ea typeface="+mj-ea"/>
              </a:rPr>
              <a:t>帧边界划分：将比特流分成离散的帧</a:t>
            </a:r>
            <a:endParaRPr lang="en-US" altLang="zh-CN" sz="2800" dirty="0" smtClean="0">
              <a:latin typeface="+mj-ea"/>
              <a:ea typeface="+mj-ea"/>
            </a:endParaRPr>
          </a:p>
          <a:p>
            <a:pPr eaLnBrk="1" hangingPunct="1"/>
            <a:r>
              <a:rPr lang="zh-CN" altLang="en-US" sz="2800" dirty="0" smtClean="0">
                <a:latin typeface="+mj-ea"/>
                <a:ea typeface="+mj-ea"/>
              </a:rPr>
              <a:t>帧边界划分方法：四种基本方法</a:t>
            </a:r>
            <a:endParaRPr lang="zh-CN" altLang="en-US" sz="2800" dirty="0" smtClean="0">
              <a:latin typeface="+mj-ea"/>
              <a:ea typeface="+mj-ea"/>
            </a:endParaRPr>
          </a:p>
          <a:p>
            <a:pPr lvl="1" eaLnBrk="1" hangingPunct="1">
              <a:buClr>
                <a:schemeClr val="tx2"/>
              </a:buClr>
              <a:buFont typeface="Wingdings" panose="05000000000000000000" pitchFamily="2" charset="2"/>
              <a:buNone/>
            </a:pPr>
            <a:r>
              <a:rPr lang="en-US" altLang="zh-CN" dirty="0" smtClean="0">
                <a:solidFill>
                  <a:schemeClr val="accent2"/>
                </a:solidFill>
              </a:rPr>
              <a:t>1</a:t>
            </a:r>
            <a:r>
              <a:rPr lang="zh-CN" altLang="en-US" dirty="0" smtClean="0">
                <a:solidFill>
                  <a:schemeClr val="accent2"/>
                </a:solidFill>
              </a:rPr>
              <a:t>）字符计数法</a:t>
            </a:r>
            <a:endParaRPr lang="zh-CN" altLang="en-US" dirty="0" smtClean="0">
              <a:solidFill>
                <a:schemeClr val="accent2"/>
              </a:solidFill>
            </a:endParaRPr>
          </a:p>
          <a:p>
            <a:pPr lvl="2" eaLnBrk="1" hangingPunct="1">
              <a:buClr>
                <a:srgbClr val="000099"/>
              </a:buClr>
              <a:buFont typeface="Wingdings" panose="05000000000000000000" pitchFamily="2" charset="2"/>
              <a:buChar char="ü"/>
            </a:pPr>
            <a:r>
              <a:rPr lang="zh-CN" altLang="en-US" sz="2800" dirty="0" smtClean="0">
                <a:solidFill>
                  <a:schemeClr val="accent2"/>
                </a:solidFill>
              </a:rPr>
              <a:t>在帧头中用一个域来表示整个帧的字符个数</a:t>
            </a:r>
            <a:endParaRPr lang="zh-CN" altLang="en-US" sz="2800" dirty="0" smtClean="0">
              <a:solidFill>
                <a:schemeClr val="accent2"/>
              </a:solidFill>
            </a:endParaRPr>
          </a:p>
          <a:p>
            <a:pPr lvl="2" eaLnBrk="1" hangingPunct="1">
              <a:buClr>
                <a:srgbClr val="000099"/>
              </a:buClr>
              <a:buFont typeface="Wingdings" panose="05000000000000000000" pitchFamily="2" charset="2"/>
              <a:buChar char="ü"/>
            </a:pPr>
            <a:r>
              <a:rPr lang="zh-CN" altLang="en-US" dirty="0" smtClean="0">
                <a:solidFill>
                  <a:schemeClr val="accent2"/>
                </a:solidFill>
                <a:ea typeface="楷体_GB2312" pitchFamily="49" charset="-122"/>
              </a:rPr>
              <a:t>缺点：若计数出错，对本帧和后面的帧有影响。</a:t>
            </a:r>
            <a:endParaRPr lang="zh-CN" altLang="en-US" dirty="0" smtClean="0">
              <a:solidFill>
                <a:schemeClr val="accent2"/>
              </a:solidFill>
              <a:ea typeface="楷体_GB2312" pitchFamily="49" charset="-122"/>
            </a:endParaRPr>
          </a:p>
          <a:p>
            <a:pPr lvl="2" eaLnBrk="1" hangingPunct="1">
              <a:buClr>
                <a:srgbClr val="000099"/>
              </a:buClr>
              <a:buFont typeface="Wingdings" panose="05000000000000000000" pitchFamily="2" charset="2"/>
              <a:buNone/>
            </a:pPr>
            <a:r>
              <a:rPr lang="zh-CN" altLang="en-US" dirty="0" smtClean="0">
                <a:solidFill>
                  <a:schemeClr val="accent2"/>
                </a:solidFill>
                <a:ea typeface="楷体_GB2312" pitchFamily="49" charset="-122"/>
              </a:rPr>
              <a:t>		   因此很少采用。</a:t>
            </a:r>
            <a:endParaRPr lang="zh-CN" altLang="en-US" dirty="0" smtClean="0">
              <a:solidFill>
                <a:schemeClr val="accent2"/>
              </a:solidFill>
              <a:ea typeface="楷体_GB2312" pitchFamily="49" charset="-122"/>
            </a:endParaRPr>
          </a:p>
        </p:txBody>
      </p:sp>
      <p:grpSp>
        <p:nvGrpSpPr>
          <p:cNvPr id="10265" name="Group 25"/>
          <p:cNvGrpSpPr/>
          <p:nvPr/>
        </p:nvGrpSpPr>
        <p:grpSpPr bwMode="auto">
          <a:xfrm>
            <a:off x="1116013" y="4365625"/>
            <a:ext cx="6192837" cy="1079500"/>
            <a:chOff x="1296" y="2496"/>
            <a:chExt cx="3696" cy="528"/>
          </a:xfrm>
        </p:grpSpPr>
        <p:sp>
          <p:nvSpPr>
            <p:cNvPr id="18437" name="Rectangle 4"/>
            <p:cNvSpPr>
              <a:spLocks noChangeArrowheads="1"/>
            </p:cNvSpPr>
            <p:nvPr/>
          </p:nvSpPr>
          <p:spPr bwMode="auto">
            <a:xfrm>
              <a:off x="1296" y="273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endParaRPr lang="zh-CN" altLang="en-US" sz="2800">
                <a:solidFill>
                  <a:schemeClr val="accent2"/>
                </a:solidFill>
                <a:ea typeface="黑体" panose="02010609060101010101" pitchFamily="49" charset="-122"/>
              </a:endParaRPr>
            </a:p>
          </p:txBody>
        </p:sp>
        <p:sp>
          <p:nvSpPr>
            <p:cNvPr id="18438" name="Rectangle 5"/>
            <p:cNvSpPr>
              <a:spLocks noChangeArrowheads="1"/>
            </p:cNvSpPr>
            <p:nvPr/>
          </p:nvSpPr>
          <p:spPr bwMode="auto">
            <a:xfrm>
              <a:off x="1392" y="2640"/>
              <a:ext cx="240" cy="33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en-US" altLang="zh-CN" sz="2400">
                  <a:solidFill>
                    <a:srgbClr val="FF5050"/>
                  </a:solidFill>
                </a:rPr>
                <a:t>5</a:t>
              </a:r>
              <a:endParaRPr lang="en-US" altLang="zh-CN" sz="2400">
                <a:solidFill>
                  <a:srgbClr val="FF5050"/>
                </a:solidFill>
              </a:endParaRPr>
            </a:p>
          </p:txBody>
        </p:sp>
        <p:sp>
          <p:nvSpPr>
            <p:cNvPr id="18439" name="Rectangle 6"/>
            <p:cNvSpPr>
              <a:spLocks noChangeArrowheads="1"/>
            </p:cNvSpPr>
            <p:nvPr/>
          </p:nvSpPr>
          <p:spPr bwMode="auto">
            <a:xfrm>
              <a:off x="1632" y="2640"/>
              <a:ext cx="240" cy="33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en-US" altLang="zh-CN" sz="2400" b="0">
                  <a:solidFill>
                    <a:schemeClr val="tx1"/>
                  </a:solidFill>
                </a:rPr>
                <a:t>5</a:t>
              </a:r>
              <a:endParaRPr lang="en-US" altLang="zh-CN" sz="2400" b="0">
                <a:solidFill>
                  <a:schemeClr val="tx1"/>
                </a:solidFill>
              </a:endParaRPr>
            </a:p>
          </p:txBody>
        </p:sp>
        <p:sp>
          <p:nvSpPr>
            <p:cNvPr id="18440" name="Rectangle 7"/>
            <p:cNvSpPr>
              <a:spLocks noChangeArrowheads="1"/>
            </p:cNvSpPr>
            <p:nvPr/>
          </p:nvSpPr>
          <p:spPr bwMode="auto">
            <a:xfrm>
              <a:off x="1872" y="2640"/>
              <a:ext cx="240" cy="33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en-US" altLang="zh-CN" sz="2400" b="0">
                  <a:solidFill>
                    <a:schemeClr val="tx1"/>
                  </a:solidFill>
                </a:rPr>
                <a:t>5</a:t>
              </a:r>
              <a:endParaRPr lang="en-US" altLang="zh-CN" sz="2400" b="0">
                <a:solidFill>
                  <a:schemeClr val="tx1"/>
                </a:solidFill>
              </a:endParaRPr>
            </a:p>
          </p:txBody>
        </p:sp>
        <p:sp>
          <p:nvSpPr>
            <p:cNvPr id="18441" name="Rectangle 8"/>
            <p:cNvSpPr>
              <a:spLocks noChangeArrowheads="1"/>
            </p:cNvSpPr>
            <p:nvPr/>
          </p:nvSpPr>
          <p:spPr bwMode="auto">
            <a:xfrm>
              <a:off x="2112" y="2640"/>
              <a:ext cx="240" cy="33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en-US" altLang="zh-CN" sz="2400" b="0">
                  <a:solidFill>
                    <a:schemeClr val="tx1"/>
                  </a:solidFill>
                </a:rPr>
                <a:t>3</a:t>
              </a:r>
              <a:endParaRPr lang="en-US" altLang="zh-CN" sz="2400" b="0">
                <a:solidFill>
                  <a:schemeClr val="tx1"/>
                </a:solidFill>
              </a:endParaRPr>
            </a:p>
          </p:txBody>
        </p:sp>
        <p:sp>
          <p:nvSpPr>
            <p:cNvPr id="18442" name="Rectangle 9"/>
            <p:cNvSpPr>
              <a:spLocks noChangeArrowheads="1"/>
            </p:cNvSpPr>
            <p:nvPr/>
          </p:nvSpPr>
          <p:spPr bwMode="auto">
            <a:xfrm>
              <a:off x="2352" y="2640"/>
              <a:ext cx="240" cy="33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en-US" altLang="zh-CN" sz="2400" b="0">
                  <a:solidFill>
                    <a:schemeClr val="tx1"/>
                  </a:solidFill>
                </a:rPr>
                <a:t>4</a:t>
              </a:r>
              <a:endParaRPr lang="en-US" altLang="zh-CN" sz="2400" b="0">
                <a:solidFill>
                  <a:schemeClr val="tx1"/>
                </a:solidFill>
              </a:endParaRPr>
            </a:p>
          </p:txBody>
        </p:sp>
        <p:sp>
          <p:nvSpPr>
            <p:cNvPr id="18443" name="Rectangle 10"/>
            <p:cNvSpPr>
              <a:spLocks noChangeArrowheads="1"/>
            </p:cNvSpPr>
            <p:nvPr/>
          </p:nvSpPr>
          <p:spPr bwMode="auto">
            <a:xfrm>
              <a:off x="2592" y="2640"/>
              <a:ext cx="240" cy="33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en-US" altLang="zh-CN" sz="2400">
                  <a:solidFill>
                    <a:srgbClr val="FF5050"/>
                  </a:solidFill>
                </a:rPr>
                <a:t>3</a:t>
              </a:r>
              <a:endParaRPr lang="en-US" altLang="zh-CN" sz="2400">
                <a:solidFill>
                  <a:srgbClr val="FF5050"/>
                </a:solidFill>
              </a:endParaRPr>
            </a:p>
          </p:txBody>
        </p:sp>
        <p:sp>
          <p:nvSpPr>
            <p:cNvPr id="18444" name="Rectangle 11"/>
            <p:cNvSpPr>
              <a:spLocks noChangeArrowheads="1"/>
            </p:cNvSpPr>
            <p:nvPr/>
          </p:nvSpPr>
          <p:spPr bwMode="auto">
            <a:xfrm>
              <a:off x="2832" y="2640"/>
              <a:ext cx="240" cy="33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en-US" altLang="zh-CN" sz="2400" b="0">
                  <a:solidFill>
                    <a:schemeClr val="tx1"/>
                  </a:solidFill>
                </a:rPr>
                <a:t>2</a:t>
              </a:r>
              <a:endParaRPr lang="en-US" altLang="zh-CN" sz="2400" b="0">
                <a:solidFill>
                  <a:schemeClr val="tx1"/>
                </a:solidFill>
              </a:endParaRPr>
            </a:p>
          </p:txBody>
        </p:sp>
        <p:sp>
          <p:nvSpPr>
            <p:cNvPr id="18445" name="Rectangle 12"/>
            <p:cNvSpPr>
              <a:spLocks noChangeArrowheads="1"/>
            </p:cNvSpPr>
            <p:nvPr/>
          </p:nvSpPr>
          <p:spPr bwMode="auto">
            <a:xfrm>
              <a:off x="3072" y="2640"/>
              <a:ext cx="240" cy="33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en-US" altLang="zh-CN" sz="2400" b="0">
                  <a:solidFill>
                    <a:schemeClr val="tx1"/>
                  </a:solidFill>
                </a:rPr>
                <a:t>2</a:t>
              </a:r>
              <a:endParaRPr lang="en-US" altLang="zh-CN" sz="2400" b="0">
                <a:solidFill>
                  <a:schemeClr val="tx1"/>
                </a:solidFill>
              </a:endParaRPr>
            </a:p>
          </p:txBody>
        </p:sp>
        <p:sp>
          <p:nvSpPr>
            <p:cNvPr id="18446" name="Rectangle 13"/>
            <p:cNvSpPr>
              <a:spLocks noChangeArrowheads="1"/>
            </p:cNvSpPr>
            <p:nvPr/>
          </p:nvSpPr>
          <p:spPr bwMode="auto">
            <a:xfrm>
              <a:off x="3312" y="2640"/>
              <a:ext cx="240" cy="33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en-US" altLang="zh-CN" sz="2400">
                  <a:solidFill>
                    <a:srgbClr val="FF5050"/>
                  </a:solidFill>
                </a:rPr>
                <a:t>4</a:t>
              </a:r>
              <a:endParaRPr lang="en-US" altLang="zh-CN" sz="2400">
                <a:solidFill>
                  <a:srgbClr val="FF5050"/>
                </a:solidFill>
              </a:endParaRPr>
            </a:p>
          </p:txBody>
        </p:sp>
        <p:sp>
          <p:nvSpPr>
            <p:cNvPr id="18447" name="Rectangle 14"/>
            <p:cNvSpPr>
              <a:spLocks noChangeArrowheads="1"/>
            </p:cNvSpPr>
            <p:nvPr/>
          </p:nvSpPr>
          <p:spPr bwMode="auto">
            <a:xfrm>
              <a:off x="3552" y="2640"/>
              <a:ext cx="240" cy="33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en-US" altLang="zh-CN" sz="2400" b="0">
                  <a:solidFill>
                    <a:schemeClr val="tx1"/>
                  </a:solidFill>
                </a:rPr>
                <a:t>5</a:t>
              </a:r>
              <a:endParaRPr lang="en-US" altLang="zh-CN" sz="2400" b="0">
                <a:solidFill>
                  <a:schemeClr val="tx1"/>
                </a:solidFill>
              </a:endParaRPr>
            </a:p>
          </p:txBody>
        </p:sp>
        <p:sp>
          <p:nvSpPr>
            <p:cNvPr id="18448" name="Rectangle 15"/>
            <p:cNvSpPr>
              <a:spLocks noChangeArrowheads="1"/>
            </p:cNvSpPr>
            <p:nvPr/>
          </p:nvSpPr>
          <p:spPr bwMode="auto">
            <a:xfrm>
              <a:off x="3792" y="2640"/>
              <a:ext cx="240" cy="33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en-US" altLang="zh-CN" sz="2400" b="0">
                  <a:solidFill>
                    <a:schemeClr val="tx1"/>
                  </a:solidFill>
                </a:rPr>
                <a:t>2</a:t>
              </a:r>
              <a:endParaRPr lang="en-US" altLang="zh-CN" sz="2400" b="0">
                <a:solidFill>
                  <a:schemeClr val="tx1"/>
                </a:solidFill>
              </a:endParaRPr>
            </a:p>
          </p:txBody>
        </p:sp>
        <p:sp>
          <p:nvSpPr>
            <p:cNvPr id="18449" name="Rectangle 16"/>
            <p:cNvSpPr>
              <a:spLocks noChangeArrowheads="1"/>
            </p:cNvSpPr>
            <p:nvPr/>
          </p:nvSpPr>
          <p:spPr bwMode="auto">
            <a:xfrm>
              <a:off x="4032" y="2640"/>
              <a:ext cx="240" cy="33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en-US" altLang="zh-CN" sz="2400" b="0">
                  <a:solidFill>
                    <a:schemeClr val="tx1"/>
                  </a:solidFill>
                </a:rPr>
                <a:t>1</a:t>
              </a:r>
              <a:endParaRPr lang="en-US" altLang="zh-CN" sz="2400" b="0">
                <a:solidFill>
                  <a:schemeClr val="tx1"/>
                </a:solidFill>
              </a:endParaRPr>
            </a:p>
          </p:txBody>
        </p:sp>
        <p:sp>
          <p:nvSpPr>
            <p:cNvPr id="18450" name="Rectangle 17"/>
            <p:cNvSpPr>
              <a:spLocks noChangeArrowheads="1"/>
            </p:cNvSpPr>
            <p:nvPr/>
          </p:nvSpPr>
          <p:spPr bwMode="auto">
            <a:xfrm>
              <a:off x="4272" y="2640"/>
              <a:ext cx="240" cy="33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en-US" altLang="zh-CN" sz="2400">
                  <a:solidFill>
                    <a:srgbClr val="FF5050"/>
                  </a:solidFill>
                </a:rPr>
                <a:t>3</a:t>
              </a:r>
              <a:endParaRPr lang="en-US" altLang="zh-CN" sz="2400">
                <a:solidFill>
                  <a:srgbClr val="FF5050"/>
                </a:solidFill>
              </a:endParaRPr>
            </a:p>
          </p:txBody>
        </p:sp>
        <p:sp>
          <p:nvSpPr>
            <p:cNvPr id="18451" name="Rectangle 18"/>
            <p:cNvSpPr>
              <a:spLocks noChangeArrowheads="1"/>
            </p:cNvSpPr>
            <p:nvPr/>
          </p:nvSpPr>
          <p:spPr bwMode="auto">
            <a:xfrm>
              <a:off x="4512" y="2640"/>
              <a:ext cx="240" cy="33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en-US" altLang="zh-CN" sz="2400" b="0">
                  <a:solidFill>
                    <a:schemeClr val="tx1"/>
                  </a:solidFill>
                </a:rPr>
                <a:t>5</a:t>
              </a:r>
              <a:endParaRPr lang="en-US" altLang="zh-CN" sz="2400" b="0">
                <a:solidFill>
                  <a:schemeClr val="tx1"/>
                </a:solidFill>
              </a:endParaRPr>
            </a:p>
          </p:txBody>
        </p:sp>
        <p:sp>
          <p:nvSpPr>
            <p:cNvPr id="18452" name="Rectangle 19"/>
            <p:cNvSpPr>
              <a:spLocks noChangeArrowheads="1"/>
            </p:cNvSpPr>
            <p:nvPr/>
          </p:nvSpPr>
          <p:spPr bwMode="auto">
            <a:xfrm>
              <a:off x="4752" y="2640"/>
              <a:ext cx="240" cy="33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3366FF"/>
                </a:buClr>
                <a:buFont typeface="Wingdings" panose="05000000000000000000" pitchFamily="2" charset="2"/>
                <a:buChar char="l"/>
                <a:defRPr kumimoji="1" sz="3200" b="1">
                  <a:solidFill>
                    <a:schemeClr val="bg2"/>
                  </a:solidFill>
                  <a:latin typeface="Times New Roman" panose="02020603050405020304" pitchFamily="18" charset="0"/>
                  <a:ea typeface="宋体" panose="02010600030101010101" pitchFamily="2" charset="-122"/>
                </a:defRPr>
              </a:lvl1pPr>
              <a:lvl2pPr marL="742950" indent="-285750">
                <a:spcBef>
                  <a:spcPct val="20000"/>
                </a:spcBef>
                <a:buClr>
                  <a:srgbClr val="003399"/>
                </a:buClr>
                <a:buFont typeface="Wingdings" panose="05000000000000000000" pitchFamily="2" charset="2"/>
                <a:buChar char="ü"/>
                <a:defRPr kumimoji="1" sz="2800" b="1">
                  <a:solidFill>
                    <a:srgbClr val="003399"/>
                  </a:solidFill>
                  <a:latin typeface="Times New Roman" panose="02020603050405020304" pitchFamily="18" charset="0"/>
                  <a:ea typeface="宋体" panose="02010600030101010101" pitchFamily="2" charset="-122"/>
                </a:defRPr>
              </a:lvl2pPr>
              <a:lvl3pPr marL="1143000" indent="-228600">
                <a:spcBef>
                  <a:spcPct val="20000"/>
                </a:spcBef>
                <a:buClr>
                  <a:srgbClr val="CC6600"/>
                </a:buClr>
                <a:buFont typeface="Wingdings" panose="05000000000000000000" pitchFamily="2" charset="2"/>
                <a:buChar char="q"/>
                <a:defRPr kumimoji="1" sz="2400" b="1">
                  <a:solidFill>
                    <a:srgbClr val="CC6600"/>
                  </a:solidFill>
                  <a:latin typeface="Times New Roman" panose="02020603050405020304" pitchFamily="18" charset="0"/>
                  <a:ea typeface="宋体" panose="02010600030101010101" pitchFamily="2" charset="-122"/>
                </a:defRPr>
              </a:lvl3pPr>
              <a:lvl4pPr marL="16002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4pPr>
              <a:lvl5pPr marL="2057400" indent="-228600">
                <a:spcBef>
                  <a:spcPct val="20000"/>
                </a:spcBef>
                <a:buClr>
                  <a:srgbClr val="256EFF"/>
                </a:buClr>
                <a:buChar char="•"/>
                <a:defRPr kumimoji="1" sz="2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rgbClr val="256EFF"/>
                </a:buClr>
                <a:buChar char="•"/>
                <a:defRPr kumimoji="1" sz="2000" b="1">
                  <a:solidFill>
                    <a:schemeClr val="bg2"/>
                  </a:solidFill>
                  <a:latin typeface="Times New Roman" panose="02020603050405020304" pitchFamily="18" charset="0"/>
                  <a:ea typeface="宋体" panose="02010600030101010101" pitchFamily="2" charset="-122"/>
                </a:defRPr>
              </a:lvl9pPr>
            </a:lstStyle>
            <a:p>
              <a:pPr algn="r" eaLnBrk="1" hangingPunct="1">
                <a:buClr>
                  <a:schemeClr val="accent1"/>
                </a:buClr>
                <a:buFontTx/>
                <a:buNone/>
              </a:pPr>
              <a:r>
                <a:rPr lang="en-US" altLang="zh-CN" sz="2400" b="0">
                  <a:solidFill>
                    <a:schemeClr val="tx1"/>
                  </a:solidFill>
                </a:rPr>
                <a:t>5</a:t>
              </a:r>
              <a:endParaRPr lang="en-US" altLang="zh-CN" sz="2400" b="0">
                <a:solidFill>
                  <a:schemeClr val="tx1"/>
                </a:solidFill>
              </a:endParaRPr>
            </a:p>
          </p:txBody>
        </p:sp>
        <p:sp>
          <p:nvSpPr>
            <p:cNvPr id="18453" name="Line 20"/>
            <p:cNvSpPr>
              <a:spLocks noChangeShapeType="1"/>
            </p:cNvSpPr>
            <p:nvPr/>
          </p:nvSpPr>
          <p:spPr bwMode="auto">
            <a:xfrm flipV="1">
              <a:off x="2592" y="2496"/>
              <a:ext cx="0"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54" name="Line 21"/>
            <p:cNvSpPr>
              <a:spLocks noChangeShapeType="1"/>
            </p:cNvSpPr>
            <p:nvPr/>
          </p:nvSpPr>
          <p:spPr bwMode="auto">
            <a:xfrm flipV="1">
              <a:off x="1392" y="2496"/>
              <a:ext cx="0"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55" name="Line 22"/>
            <p:cNvSpPr>
              <a:spLocks noChangeShapeType="1"/>
            </p:cNvSpPr>
            <p:nvPr/>
          </p:nvSpPr>
          <p:spPr bwMode="auto">
            <a:xfrm flipV="1">
              <a:off x="3312" y="2496"/>
              <a:ext cx="0"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56" name="Line 23"/>
            <p:cNvSpPr>
              <a:spLocks noChangeShapeType="1"/>
            </p:cNvSpPr>
            <p:nvPr/>
          </p:nvSpPr>
          <p:spPr bwMode="auto">
            <a:xfrm flipV="1">
              <a:off x="4272" y="2496"/>
              <a:ext cx="0"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457" name="Line 24"/>
            <p:cNvSpPr>
              <a:spLocks noChangeShapeType="1"/>
            </p:cNvSpPr>
            <p:nvPr/>
          </p:nvSpPr>
          <p:spPr bwMode="auto">
            <a:xfrm flipV="1">
              <a:off x="4992" y="2496"/>
              <a:ext cx="0"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1447800" y="260350"/>
            <a:ext cx="7444680" cy="720725"/>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zh-CN" altLang="en-US" b="0" i="0" u="none" strike="noStrike" kern="0" cap="none" spc="0" normalizeH="0" baseline="0" noProof="0" dirty="0" smtClean="0">
                <a:ln>
                  <a:noFill/>
                </a:ln>
                <a:effectLst/>
                <a:uLnTx/>
                <a:uFillTx/>
                <a:latin typeface="+mj-lt"/>
                <a:ea typeface="+mj-ea"/>
                <a:cs typeface="+mj-cs"/>
              </a:rPr>
              <a:t>千兆以太网改进技术（</a:t>
            </a:r>
            <a:r>
              <a:rPr kumimoji="1" lang="en-US" altLang="zh-CN" b="0" i="0" u="none" strike="noStrike" kern="0" cap="none" spc="0" normalizeH="0" baseline="0" noProof="0" dirty="0" smtClean="0">
                <a:ln>
                  <a:noFill/>
                </a:ln>
                <a:effectLst/>
                <a:uLnTx/>
                <a:uFillTx/>
                <a:latin typeface="+mj-lt"/>
                <a:ea typeface="+mj-ea"/>
                <a:cs typeface="+mj-cs"/>
              </a:rPr>
              <a:t>2</a:t>
            </a:r>
            <a:r>
              <a:rPr kumimoji="1" lang="zh-CN" altLang="en-US" b="0" i="0" u="none" strike="noStrike" kern="0" cap="none" spc="0" normalizeH="0" baseline="0" noProof="0" dirty="0" smtClean="0">
                <a:ln>
                  <a:noFill/>
                </a:ln>
                <a:effectLst/>
                <a:uLnTx/>
                <a:uFillTx/>
                <a:latin typeface="+mj-lt"/>
                <a:ea typeface="+mj-ea"/>
                <a:cs typeface="+mj-cs"/>
              </a:rPr>
              <a:t>）</a:t>
            </a:r>
            <a:endParaRPr kumimoji="1" lang="zh-CN" altLang="en-US" b="0" i="0" u="none" strike="noStrike" kern="0" cap="none" spc="0" normalizeH="0" baseline="0" noProof="0" dirty="0" smtClean="0">
              <a:ln>
                <a:noFill/>
              </a:ln>
              <a:effectLst/>
              <a:uLnTx/>
              <a:uFillTx/>
              <a:latin typeface="+mj-lt"/>
              <a:ea typeface="+mj-ea"/>
              <a:cs typeface="+mj-cs"/>
            </a:endParaRPr>
          </a:p>
        </p:txBody>
      </p:sp>
      <p:sp>
        <p:nvSpPr>
          <p:cNvPr id="51202" name="Rectangle 3"/>
          <p:cNvSpPr>
            <a:spLocks noGrp="1"/>
          </p:cNvSpPr>
          <p:nvPr>
            <p:ph idx="1"/>
          </p:nvPr>
        </p:nvSpPr>
        <p:spPr>
          <a:xfrm>
            <a:off x="510480" y="1295573"/>
            <a:ext cx="8382000" cy="3293209"/>
          </a:xfrm>
        </p:spPr>
        <p:txBody>
          <a:bodyPr vert="horz" wrap="square" lIns="91440" tIns="45720" rIns="91440" bIns="45720" anchor="t">
            <a:spAutoFit/>
          </a:bodyPr>
          <a:lstStyle/>
          <a:p>
            <a:pPr eaLnBrk="1" hangingPunct="1"/>
            <a:r>
              <a:rPr lang="zh-CN" altLang="en-US" dirty="0">
                <a:ea typeface="黑体" panose="02010609060101010101" pitchFamily="49" charset="-122"/>
              </a:rPr>
              <a:t>帧突发</a:t>
            </a:r>
            <a:endParaRPr lang="zh-CN" altLang="en-US" dirty="0">
              <a:ea typeface="黑体" panose="02010609060101010101" pitchFamily="49" charset="-122"/>
            </a:endParaRPr>
          </a:p>
          <a:p>
            <a:pPr lvl="1" eaLnBrk="1" hangingPunct="1"/>
            <a:r>
              <a:rPr lang="zh-CN" sz="2000" dirty="0"/>
              <a:t>发方被允许</a:t>
            </a:r>
            <a:r>
              <a:rPr lang="zh-CN" sz="2000" dirty="0">
                <a:solidFill>
                  <a:srgbClr val="C00000"/>
                </a:solidFill>
              </a:rPr>
              <a:t>连续发送若干帧</a:t>
            </a:r>
            <a:r>
              <a:rPr lang="zh-CN" sz="2000" dirty="0"/>
              <a:t>，其中第一个帧按CSMA</a:t>
            </a:r>
            <a:r>
              <a:rPr lang="en-US" altLang="zh-CN" sz="2000" dirty="0"/>
              <a:t>/</a:t>
            </a:r>
            <a:r>
              <a:rPr lang="zh-CN" sz="2000" dirty="0"/>
              <a:t>CD规则发送。</a:t>
            </a:r>
            <a:endParaRPr lang="zh-CN" sz="2000" dirty="0"/>
          </a:p>
          <a:p>
            <a:pPr lvl="1" eaLnBrk="1" hangingPunct="1"/>
            <a:r>
              <a:rPr lang="zh-CN" sz="2000" dirty="0">
                <a:solidFill>
                  <a:srgbClr val="C00000"/>
                </a:solidFill>
              </a:rPr>
              <a:t>第一个短帧，必须</a:t>
            </a:r>
            <a:r>
              <a:rPr lang="zh-CN" altLang="zh-CN" sz="2000" dirty="0">
                <a:solidFill>
                  <a:srgbClr val="C00000"/>
                </a:solidFill>
              </a:rPr>
              <a:t>进行</a:t>
            </a:r>
            <a:r>
              <a:rPr lang="zh-CN" sz="2000" dirty="0">
                <a:solidFill>
                  <a:srgbClr val="C00000"/>
                </a:solidFill>
              </a:rPr>
              <a:t>载波扩展至一个512B时槽</a:t>
            </a:r>
            <a:r>
              <a:rPr lang="zh-CN" sz="2000" dirty="0"/>
              <a:t>。若该帧发送成功，发方就可继续发其他帧直至发完数据或达到一次帧突发的最大长度限制。</a:t>
            </a:r>
            <a:endParaRPr lang="zh-CN" sz="2000" dirty="0"/>
          </a:p>
          <a:p>
            <a:pPr lvl="1" eaLnBrk="1" hangingPunct="1"/>
            <a:r>
              <a:rPr lang="zh-CN" sz="2000" dirty="0" smtClean="0"/>
              <a:t>发</a:t>
            </a:r>
            <a:r>
              <a:rPr lang="zh-CN" sz="2000" dirty="0"/>
              <a:t>方为了连续占有信道，</a:t>
            </a:r>
            <a:r>
              <a:rPr lang="zh-CN" sz="2000" dirty="0">
                <a:solidFill>
                  <a:srgbClr val="C00000"/>
                </a:solidFill>
              </a:rPr>
              <a:t>用96位载波扩展填充帧间隙IFG</a:t>
            </a:r>
            <a:r>
              <a:rPr lang="zh-CN" sz="2000" dirty="0"/>
              <a:t>，这样其他主机在IFG期间仍可继续监听到载波，不会启动发送。</a:t>
            </a:r>
            <a:endParaRPr lang="zh-CN" sz="2000" dirty="0"/>
          </a:p>
          <a:p>
            <a:pPr lvl="1" eaLnBrk="1" hangingPunct="1"/>
            <a:r>
              <a:rPr lang="zh-CN" sz="2000" dirty="0">
                <a:solidFill>
                  <a:srgbClr val="C00000"/>
                </a:solidFill>
              </a:rPr>
              <a:t>冲突只能发生在第一个时槽之内</a:t>
            </a:r>
            <a:r>
              <a:rPr lang="zh-CN" sz="2000" dirty="0"/>
              <a:t>。因此，以后连续发送的帧即使是短帧也不必再进行载波扩展。</a:t>
            </a:r>
            <a:endParaRPr lang="zh-CN" sz="2000" dirty="0"/>
          </a:p>
        </p:txBody>
      </p:sp>
      <p:sp>
        <p:nvSpPr>
          <p:cNvPr id="51203" name="Rectangle 5"/>
          <p:cNvSpPr/>
          <p:nvPr/>
        </p:nvSpPr>
        <p:spPr>
          <a:xfrm>
            <a:off x="0" y="0"/>
            <a:ext cx="9144000" cy="0"/>
          </a:xfrm>
          <a:prstGeom prst="rect">
            <a:avLst/>
          </a:prstGeom>
          <a:noFill/>
          <a:ln w="12700">
            <a:noFill/>
          </a:ln>
        </p:spPr>
        <p:txBody>
          <a:bodyPr wrap="none" anchor="ctr">
            <a:spAutoFit/>
          </a:bodyPr>
          <a:lstStyle/>
          <a:p>
            <a:endParaRPr lang="zh-CN" altLang="en-US" dirty="0">
              <a:latin typeface="Times New Roman" panose="02020603050405020304" pitchFamily="18" charset="0"/>
              <a:ea typeface="黑体" panose="02010609060101010101" pitchFamily="49" charset="-122"/>
            </a:endParaRPr>
          </a:p>
        </p:txBody>
      </p:sp>
      <p:graphicFrame>
        <p:nvGraphicFramePr>
          <p:cNvPr id="6" name="Object 4"/>
          <p:cNvGraphicFramePr/>
          <p:nvPr/>
        </p:nvGraphicFramePr>
        <p:xfrm>
          <a:off x="848617" y="4615941"/>
          <a:ext cx="7705725" cy="1268413"/>
        </p:xfrm>
        <a:graphic>
          <a:graphicData uri="http://schemas.openxmlformats.org/presentationml/2006/ole">
            <mc:AlternateContent xmlns:mc="http://schemas.openxmlformats.org/markup-compatibility/2006">
              <mc:Choice xmlns:v="urn:schemas-microsoft-com:vml" Requires="v">
                <p:oleObj spid="_x0000_s116750" name="" r:id="rId1" imgW="5637530" imgH="929005" progId="Visio.Drawing.11">
                  <p:embed/>
                </p:oleObj>
              </mc:Choice>
              <mc:Fallback>
                <p:oleObj name="" r:id="rId1" imgW="5637530" imgH="929005" progId="Visio.Drawing.11">
                  <p:embed/>
                  <p:pic>
                    <p:nvPicPr>
                      <p:cNvPr id="0" name="Object 4"/>
                      <p:cNvPicPr/>
                      <p:nvPr/>
                    </p:nvPicPr>
                    <p:blipFill>
                      <a:blip r:embed="rId2"/>
                      <a:stretch>
                        <a:fillRect/>
                      </a:stretch>
                    </p:blipFill>
                    <p:spPr>
                      <a:xfrm>
                        <a:off x="848617" y="4615941"/>
                        <a:ext cx="7705725" cy="126841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115616" y="367010"/>
            <a:ext cx="7772400" cy="614065"/>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en-US" altLang="zh-CN" b="0" i="0" u="none" strike="noStrike" kern="0" cap="none" spc="0" normalizeH="0" baseline="0" noProof="0" dirty="0" smtClean="0">
                <a:ln>
                  <a:noFill/>
                </a:ln>
                <a:effectLst/>
                <a:uLnTx/>
                <a:uFillTx/>
                <a:latin typeface="+mj-lt"/>
                <a:ea typeface="+mj-ea"/>
                <a:cs typeface="+mj-cs"/>
              </a:rPr>
              <a:t>10</a:t>
            </a:r>
            <a:r>
              <a:rPr kumimoji="1" lang="zh-CN" altLang="en-US" b="0" i="0" u="none" strike="noStrike" kern="0" cap="none" spc="0" normalizeH="0" baseline="0" noProof="0" dirty="0" smtClean="0">
                <a:ln>
                  <a:noFill/>
                </a:ln>
                <a:effectLst/>
                <a:uLnTx/>
                <a:uFillTx/>
                <a:latin typeface="+mj-lt"/>
                <a:ea typeface="+mj-ea"/>
                <a:cs typeface="+mj-cs"/>
              </a:rPr>
              <a:t>吉比特以太网 </a:t>
            </a:r>
            <a:endParaRPr kumimoji="1" lang="zh-CN" altLang="en-US" b="0" i="0" u="none" strike="noStrike" kern="0" cap="none" spc="0" normalizeH="0" baseline="0" noProof="0" dirty="0" smtClean="0">
              <a:ln>
                <a:noFill/>
              </a:ln>
              <a:effectLst/>
              <a:uLnTx/>
              <a:uFillTx/>
              <a:latin typeface="+mj-lt"/>
              <a:ea typeface="+mj-ea"/>
              <a:cs typeface="+mj-cs"/>
            </a:endParaRPr>
          </a:p>
        </p:txBody>
      </p:sp>
      <p:sp>
        <p:nvSpPr>
          <p:cNvPr id="52226" name="Rectangle 3"/>
          <p:cNvSpPr>
            <a:spLocks noGrp="1"/>
          </p:cNvSpPr>
          <p:nvPr>
            <p:ph idx="1"/>
          </p:nvPr>
        </p:nvSpPr>
        <p:spPr>
          <a:xfrm>
            <a:off x="611560" y="1340768"/>
            <a:ext cx="7993063" cy="3524042"/>
          </a:xfrm>
        </p:spPr>
        <p:txBody>
          <a:bodyPr vert="horz" wrap="square" lIns="91440" tIns="45720" rIns="91440" bIns="45720" anchor="t">
            <a:spAutoFit/>
          </a:bodyPr>
          <a:lstStyle/>
          <a:p>
            <a:pPr algn="just" eaLnBrk="1" hangingPunct="1">
              <a:lnSpc>
                <a:spcPct val="90000"/>
              </a:lnSpc>
            </a:pPr>
            <a:r>
              <a:rPr lang="en-US" altLang="zh-CN" sz="2800" dirty="0" smtClean="0">
                <a:latin typeface="黑体" panose="02010609060101010101" pitchFamily="49" charset="-122"/>
                <a:ea typeface="黑体" panose="02010609060101010101" pitchFamily="49" charset="-122"/>
              </a:rPr>
              <a:t>10</a:t>
            </a:r>
            <a:r>
              <a:rPr lang="zh-CN" altLang="en-US" sz="2800" dirty="0" smtClean="0">
                <a:latin typeface="黑体" panose="02010609060101010101" pitchFamily="49" charset="-122"/>
                <a:ea typeface="黑体" panose="02010609060101010101" pitchFamily="49" charset="-122"/>
              </a:rPr>
              <a:t>吉比特以太网（万兆以太网）特点</a:t>
            </a:r>
            <a:endParaRPr lang="zh-CN" altLang="en-US" sz="2800" dirty="0">
              <a:latin typeface="黑体" panose="02010609060101010101" pitchFamily="49" charset="-122"/>
              <a:ea typeface="黑体" panose="02010609060101010101" pitchFamily="49" charset="-122"/>
            </a:endParaRPr>
          </a:p>
          <a:p>
            <a:pPr marL="901700" lvl="1" indent="-444500" algn="just" eaLnBrk="1" hangingPunct="1">
              <a:lnSpc>
                <a:spcPct val="120000"/>
              </a:lnSpc>
              <a:spcBef>
                <a:spcPts val="600"/>
              </a:spcBef>
            </a:pPr>
            <a:r>
              <a:rPr lang="zh-CN" altLang="en-US" sz="2400" dirty="0" smtClean="0">
                <a:latin typeface="宋体" panose="02010600030101010101" pitchFamily="2" charset="-122"/>
              </a:rPr>
              <a:t>不再</a:t>
            </a:r>
            <a:r>
              <a:rPr lang="zh-CN" altLang="en-US" sz="2400" dirty="0">
                <a:latin typeface="宋体" panose="02010600030101010101" pitchFamily="2" charset="-122"/>
              </a:rPr>
              <a:t>支持单工模式，只定义了</a:t>
            </a:r>
            <a:r>
              <a:rPr lang="zh-CN" altLang="en-US" sz="2400" dirty="0">
                <a:solidFill>
                  <a:srgbClr val="FF3300"/>
                </a:solidFill>
                <a:latin typeface="宋体" panose="02010600030101010101" pitchFamily="2" charset="-122"/>
              </a:rPr>
              <a:t>全双工模式</a:t>
            </a:r>
            <a:r>
              <a:rPr lang="zh-CN" altLang="en-US" sz="2400" dirty="0">
                <a:latin typeface="宋体" panose="02010600030101010101" pitchFamily="2" charset="-122"/>
              </a:rPr>
              <a:t>；</a:t>
            </a:r>
            <a:endParaRPr lang="zh-CN" altLang="en-US" sz="2400" dirty="0">
              <a:latin typeface="宋体" panose="02010600030101010101" pitchFamily="2" charset="-122"/>
              <a:ea typeface="Arial Unicode MS" panose="020B0604020202020204" charset="-122"/>
            </a:endParaRPr>
          </a:p>
          <a:p>
            <a:pPr marL="901700" lvl="1" indent="-444500" algn="just" eaLnBrk="1" hangingPunct="1">
              <a:lnSpc>
                <a:spcPct val="120000"/>
              </a:lnSpc>
              <a:spcBef>
                <a:spcPts val="600"/>
              </a:spcBef>
            </a:pPr>
            <a:r>
              <a:rPr lang="zh-CN" altLang="en-US" sz="2400" dirty="0" smtClean="0">
                <a:latin typeface="宋体" panose="02010600030101010101" pitchFamily="2" charset="-122"/>
              </a:rPr>
              <a:t>由于</a:t>
            </a:r>
            <a:r>
              <a:rPr lang="zh-CN" altLang="en-US" sz="2400" dirty="0">
                <a:latin typeface="宋体" panose="02010600030101010101" pitchFamily="2" charset="-122"/>
              </a:rPr>
              <a:t>传输速率高，只能使用</a:t>
            </a:r>
            <a:r>
              <a:rPr lang="zh-CN" altLang="en-US" sz="2400" dirty="0">
                <a:solidFill>
                  <a:srgbClr val="FF3300"/>
                </a:solidFill>
                <a:latin typeface="宋体" panose="02010600030101010101" pitchFamily="2" charset="-122"/>
              </a:rPr>
              <a:t>光纤</a:t>
            </a:r>
            <a:r>
              <a:rPr lang="zh-CN" altLang="en-US" sz="2400" dirty="0">
                <a:latin typeface="宋体" panose="02010600030101010101" pitchFamily="2" charset="-122"/>
              </a:rPr>
              <a:t>作为传输介质；</a:t>
            </a:r>
            <a:endParaRPr lang="zh-CN" altLang="en-US" sz="2400" dirty="0">
              <a:latin typeface="宋体" panose="02010600030101010101" pitchFamily="2" charset="-122"/>
              <a:ea typeface="Arial Unicode MS" panose="020B0604020202020204" charset="-122"/>
            </a:endParaRPr>
          </a:p>
          <a:p>
            <a:pPr marL="901700" lvl="1" indent="-444500" algn="just" eaLnBrk="1" hangingPunct="1">
              <a:lnSpc>
                <a:spcPct val="120000"/>
              </a:lnSpc>
              <a:spcBef>
                <a:spcPts val="600"/>
              </a:spcBef>
            </a:pPr>
            <a:r>
              <a:rPr lang="zh-CN" altLang="en-US" sz="2400" dirty="0" smtClean="0">
                <a:solidFill>
                  <a:srgbClr val="FF3300"/>
                </a:solidFill>
                <a:latin typeface="宋体" panose="02010600030101010101" pitchFamily="2" charset="-122"/>
              </a:rPr>
              <a:t>不</a:t>
            </a:r>
            <a:r>
              <a:rPr lang="zh-CN" altLang="en-US" sz="2400" dirty="0">
                <a:solidFill>
                  <a:srgbClr val="FF3300"/>
                </a:solidFill>
                <a:latin typeface="宋体" panose="02010600030101010101" pitchFamily="2" charset="-122"/>
              </a:rPr>
              <a:t>采用</a:t>
            </a:r>
            <a:r>
              <a:rPr lang="zh-CN" altLang="en-US" sz="2400" dirty="0">
                <a:latin typeface="宋体" panose="02010600030101010101" pitchFamily="2" charset="-122"/>
              </a:rPr>
              <a:t>带冲突检测的载波监听多址访问协议（</a:t>
            </a:r>
            <a:r>
              <a:rPr lang="en-US" altLang="zh-CN" sz="2400" dirty="0">
                <a:latin typeface="宋体" panose="02010600030101010101" pitchFamily="2" charset="-122"/>
                <a:ea typeface="Arial Unicode MS" panose="020B0604020202020204" charset="-122"/>
              </a:rPr>
              <a:t>CSMA/CD</a:t>
            </a:r>
            <a:r>
              <a:rPr lang="zh-CN" altLang="en-US" sz="2400" dirty="0">
                <a:latin typeface="宋体" panose="02010600030101010101" pitchFamily="2" charset="-122"/>
              </a:rPr>
              <a:t>）协议；</a:t>
            </a:r>
            <a:endParaRPr lang="zh-CN" altLang="en-US" sz="2400" dirty="0">
              <a:latin typeface="宋体" panose="02010600030101010101" pitchFamily="2" charset="-122"/>
              <a:ea typeface="Arial Unicode MS" panose="020B0604020202020204" charset="-122"/>
            </a:endParaRPr>
          </a:p>
          <a:p>
            <a:pPr marL="901700" lvl="1" indent="-444500" algn="just" eaLnBrk="1" hangingPunct="1">
              <a:lnSpc>
                <a:spcPct val="120000"/>
              </a:lnSpc>
              <a:spcBef>
                <a:spcPts val="600"/>
              </a:spcBef>
            </a:pPr>
            <a:r>
              <a:rPr lang="zh-CN" altLang="en-US" sz="2400" dirty="0" smtClean="0">
                <a:latin typeface="宋体" panose="02010600030101010101" pitchFamily="2" charset="-122"/>
              </a:rPr>
              <a:t>使用</a:t>
            </a:r>
            <a:r>
              <a:rPr lang="en-US" altLang="zh-CN" sz="2400" dirty="0">
                <a:solidFill>
                  <a:srgbClr val="FF3300"/>
                </a:solidFill>
                <a:latin typeface="宋体" panose="02010600030101010101" pitchFamily="2" charset="-122"/>
                <a:ea typeface="Arial Unicode MS" panose="020B0604020202020204" charset="-122"/>
              </a:rPr>
              <a:t>64B/66B</a:t>
            </a:r>
            <a:r>
              <a:rPr lang="zh-CN" altLang="en-US" sz="2400" dirty="0">
                <a:solidFill>
                  <a:srgbClr val="FF3300"/>
                </a:solidFill>
                <a:latin typeface="宋体" panose="02010600030101010101" pitchFamily="2" charset="-122"/>
              </a:rPr>
              <a:t>和</a:t>
            </a:r>
            <a:r>
              <a:rPr lang="en-US" altLang="zh-CN" sz="2400" dirty="0">
                <a:solidFill>
                  <a:srgbClr val="FF3300"/>
                </a:solidFill>
                <a:latin typeface="宋体" panose="02010600030101010101" pitchFamily="2" charset="-122"/>
                <a:ea typeface="Arial Unicode MS" panose="020B0604020202020204" charset="-122"/>
              </a:rPr>
              <a:t>8B/10B</a:t>
            </a:r>
            <a:r>
              <a:rPr lang="zh-CN" altLang="en-US" sz="2400" dirty="0">
                <a:latin typeface="宋体" panose="02010600030101010101" pitchFamily="2" charset="-122"/>
              </a:rPr>
              <a:t>两种编码方式；</a:t>
            </a:r>
            <a:endParaRPr lang="zh-CN" altLang="en-US" sz="2400" dirty="0">
              <a:latin typeface="宋体" panose="02010600030101010101" pitchFamily="2" charset="-122"/>
              <a:ea typeface="Arial Unicode MS" panose="020B0604020202020204" charset="-122"/>
            </a:endParaRPr>
          </a:p>
          <a:p>
            <a:pPr marL="901700" lvl="1" indent="-444500" algn="just" eaLnBrk="1" hangingPunct="1">
              <a:lnSpc>
                <a:spcPct val="120000"/>
              </a:lnSpc>
              <a:spcBef>
                <a:spcPts val="600"/>
              </a:spcBef>
            </a:pPr>
            <a:r>
              <a:rPr lang="zh-CN" altLang="en-US" sz="2400" dirty="0" smtClean="0">
                <a:latin typeface="宋体" panose="02010600030101010101" pitchFamily="2" charset="-122"/>
              </a:rPr>
              <a:t>定义</a:t>
            </a:r>
            <a:r>
              <a:rPr lang="zh-CN" altLang="en-US" sz="2400" dirty="0">
                <a:latin typeface="宋体" panose="02010600030101010101" pitchFamily="2" charset="-122"/>
              </a:rPr>
              <a:t>了</a:t>
            </a:r>
            <a:r>
              <a:rPr lang="zh-CN" altLang="en-US" sz="2400" dirty="0">
                <a:solidFill>
                  <a:srgbClr val="FF3300"/>
                </a:solidFill>
                <a:latin typeface="宋体" panose="02010600030101010101" pitchFamily="2" charset="-122"/>
              </a:rPr>
              <a:t>两种物理层</a:t>
            </a:r>
            <a:r>
              <a:rPr lang="zh-CN" altLang="en-US" sz="2400" dirty="0">
                <a:latin typeface="宋体" panose="02010600030101010101" pitchFamily="2" charset="-122"/>
              </a:rPr>
              <a:t>，分别用于支持局域网和广域网。</a:t>
            </a:r>
            <a:endParaRPr lang="zh-CN" altLang="en-US" sz="2400" dirty="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971600" y="390004"/>
            <a:ext cx="7772400" cy="542057"/>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en-US" altLang="zh-CN" b="0" i="0" u="none" strike="noStrike" kern="0" cap="none" spc="0" normalizeH="0" baseline="0" noProof="0" dirty="0" smtClean="0">
                <a:ln>
                  <a:noFill/>
                </a:ln>
                <a:effectLst/>
                <a:uLnTx/>
                <a:uFillTx/>
                <a:latin typeface="+mj-ea"/>
                <a:cs typeface="+mj-cs"/>
              </a:rPr>
              <a:t>40/100G </a:t>
            </a:r>
            <a:r>
              <a:rPr kumimoji="1" lang="zh-CN" altLang="en-US" b="0" i="0" u="none" strike="noStrike" kern="0" cap="none" spc="0" normalizeH="0" baseline="0" noProof="0" dirty="0" smtClean="0">
                <a:ln>
                  <a:noFill/>
                </a:ln>
                <a:effectLst/>
                <a:uLnTx/>
                <a:uFillTx/>
                <a:latin typeface="+mj-ea"/>
                <a:cs typeface="+mj-cs"/>
              </a:rPr>
              <a:t>以太网</a:t>
            </a:r>
            <a:endParaRPr kumimoji="1" lang="zh-CN" altLang="en-US" b="0" i="0" u="none" strike="noStrike" kern="0" cap="none" spc="0" normalizeH="0" baseline="0" noProof="0" dirty="0" smtClean="0">
              <a:ln>
                <a:noFill/>
              </a:ln>
              <a:effectLst/>
              <a:uLnTx/>
              <a:uFillTx/>
              <a:latin typeface="+mj-ea"/>
              <a:cs typeface="+mj-cs"/>
            </a:endParaRPr>
          </a:p>
        </p:txBody>
      </p:sp>
      <p:sp>
        <p:nvSpPr>
          <p:cNvPr id="52226" name="Rectangle 3"/>
          <p:cNvSpPr>
            <a:spLocks noGrp="1"/>
          </p:cNvSpPr>
          <p:nvPr>
            <p:ph idx="1"/>
          </p:nvPr>
        </p:nvSpPr>
        <p:spPr>
          <a:xfrm>
            <a:off x="602030" y="1268760"/>
            <a:ext cx="8141970" cy="4773230"/>
          </a:xfrm>
        </p:spPr>
        <p:txBody>
          <a:bodyPr vert="horz" wrap="square" lIns="91440" tIns="45720" rIns="91440" bIns="45720" anchor="t">
            <a:spAutoFit/>
          </a:bodyPr>
          <a:lstStyle/>
          <a:p>
            <a:pPr algn="just" eaLnBrk="1" hangingPunct="1">
              <a:lnSpc>
                <a:spcPct val="120000"/>
              </a:lnSpc>
              <a:spcBef>
                <a:spcPts val="600"/>
              </a:spcBef>
              <a:buFont typeface="Wingdings" panose="05000000000000000000" charset="0"/>
              <a:buChar char="l"/>
            </a:pPr>
            <a:r>
              <a:rPr sz="2400" dirty="0">
                <a:latin typeface="宋体" panose="02010600030101010101" pitchFamily="2" charset="-122"/>
              </a:rPr>
              <a:t>2006年7月，IEEE802.3成立了高速研究小组（HSSG）来定义</a:t>
            </a:r>
            <a:r>
              <a:rPr sz="2400" dirty="0">
                <a:solidFill>
                  <a:srgbClr val="C00000"/>
                </a:solidFill>
                <a:latin typeface="宋体" panose="02010600030101010101" pitchFamily="2" charset="-122"/>
              </a:rPr>
              <a:t>100G比特以太网（GbE）标准</a:t>
            </a:r>
            <a:r>
              <a:rPr sz="2400" dirty="0">
                <a:latin typeface="宋体" panose="02010600030101010101" pitchFamily="2" charset="-122"/>
              </a:rPr>
              <a:t>，2007年12月，HSSG正式转变为</a:t>
            </a:r>
            <a:r>
              <a:rPr sz="2400" dirty="0">
                <a:solidFill>
                  <a:srgbClr val="C00000"/>
                </a:solidFill>
                <a:latin typeface="宋体" panose="02010600030101010101" pitchFamily="2" charset="-122"/>
              </a:rPr>
              <a:t>IEEE802.3ba</a:t>
            </a:r>
            <a:r>
              <a:rPr sz="2400" dirty="0">
                <a:latin typeface="宋体" panose="02010600030101010101" pitchFamily="2" charset="-122"/>
              </a:rPr>
              <a:t>特别工作小组，来制定在光纤和铜线上实现40 Gbps和100 Gbps数据速率的以太网标准。</a:t>
            </a:r>
            <a:endParaRPr sz="2400" dirty="0">
              <a:latin typeface="宋体" panose="02010600030101010101" pitchFamily="2" charset="-122"/>
            </a:endParaRPr>
          </a:p>
          <a:p>
            <a:pPr lvl="1" algn="just" eaLnBrk="1" hangingPunct="1">
              <a:lnSpc>
                <a:spcPct val="120000"/>
              </a:lnSpc>
              <a:spcBef>
                <a:spcPts val="600"/>
              </a:spcBef>
              <a:buFont typeface="Wingdings" panose="05000000000000000000" charset="0"/>
              <a:buChar char="ü"/>
            </a:pPr>
            <a:r>
              <a:rPr sz="2400" dirty="0">
                <a:latin typeface="宋体" panose="02010600030101010101" pitchFamily="2" charset="-122"/>
              </a:rPr>
              <a:t>100Gbps以太网适用于聚合及核心网络应用</a:t>
            </a:r>
            <a:endParaRPr sz="2400" dirty="0">
              <a:latin typeface="宋体" panose="02010600030101010101" pitchFamily="2" charset="-122"/>
            </a:endParaRPr>
          </a:p>
          <a:p>
            <a:pPr lvl="1" algn="just" eaLnBrk="1" hangingPunct="1">
              <a:lnSpc>
                <a:spcPct val="120000"/>
              </a:lnSpc>
              <a:spcBef>
                <a:spcPts val="600"/>
              </a:spcBef>
              <a:buFont typeface="Wingdings" panose="05000000000000000000" charset="0"/>
              <a:buChar char="ü"/>
            </a:pPr>
            <a:r>
              <a:rPr sz="2400" dirty="0">
                <a:latin typeface="宋体" panose="02010600030101010101" pitchFamily="2" charset="-122"/>
              </a:rPr>
              <a:t>40 Gbps以太网则适用于服务器和存储应用</a:t>
            </a:r>
            <a:endParaRPr sz="2400" dirty="0">
              <a:latin typeface="宋体" panose="02010600030101010101" pitchFamily="2" charset="-122"/>
            </a:endParaRPr>
          </a:p>
          <a:p>
            <a:pPr algn="just" eaLnBrk="1" hangingPunct="1">
              <a:lnSpc>
                <a:spcPct val="120000"/>
              </a:lnSpc>
              <a:spcBef>
                <a:spcPts val="600"/>
              </a:spcBef>
            </a:pPr>
            <a:r>
              <a:rPr sz="2400" dirty="0">
                <a:latin typeface="宋体" panose="02010600030101010101" pitchFamily="2" charset="-122"/>
              </a:rPr>
              <a:t>40G/100G以太网保留了早期以太网的一些规范，例如仍采用以太网MAC帧的格式，和10GE接口一样，仅支持全双工模式，支持光纤物理承载与数据传送方式等。</a:t>
            </a:r>
            <a:endParaRPr sz="2400" dirty="0">
              <a:latin typeface="宋体" panose="02010600030101010101" pitchFamily="2" charset="-122"/>
            </a:endParaRPr>
          </a:p>
          <a:p>
            <a:pPr algn="just" eaLnBrk="1" hangingPunct="1">
              <a:lnSpc>
                <a:spcPct val="120000"/>
              </a:lnSpc>
              <a:spcBef>
                <a:spcPts val="600"/>
              </a:spcBef>
            </a:pPr>
            <a:r>
              <a:rPr sz="2400" dirty="0" smtClean="0">
                <a:latin typeface="宋体" panose="02010600030101010101" pitchFamily="2" charset="-122"/>
                <a:sym typeface="+mn-ea"/>
              </a:rPr>
              <a:t>40G/100G</a:t>
            </a:r>
            <a:r>
              <a:rPr sz="2400" dirty="0" smtClean="0">
                <a:latin typeface="宋体" panose="02010600030101010101" pitchFamily="2" charset="-122"/>
              </a:rPr>
              <a:t>通过CGMII/</a:t>
            </a:r>
            <a:r>
              <a:rPr sz="2400" dirty="0" err="1" smtClean="0">
                <a:latin typeface="宋体" panose="02010600030101010101" pitchFamily="2" charset="-122"/>
              </a:rPr>
              <a:t>XLGMII接口与物理层实体相连</a:t>
            </a:r>
            <a:r>
              <a:rPr sz="2400" dirty="0">
                <a:latin typeface="宋体" panose="02010600030101010101" pitchFamily="2" charset="-122"/>
              </a:rPr>
              <a:t>。</a:t>
            </a:r>
            <a:endParaRPr sz="2400" dirty="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259632" y="385763"/>
            <a:ext cx="7696200" cy="450850"/>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zh-CN" altLang="en-US" sz="3200" b="0" i="0" u="none" strike="noStrike" kern="0" cap="none" spc="0" normalizeH="0" baseline="0" noProof="0" dirty="0" smtClean="0">
                <a:ln>
                  <a:noFill/>
                </a:ln>
                <a:effectLst/>
                <a:uLnTx/>
                <a:uFillTx/>
                <a:latin typeface="+mj-lt"/>
                <a:ea typeface="+mj-ea"/>
                <a:cs typeface="+mj-cs"/>
              </a:rPr>
              <a:t>网桥定义与特征</a:t>
            </a:r>
            <a:endParaRPr kumimoji="1" lang="zh-CN" altLang="en-US" sz="3200" b="0" i="0" u="none" strike="noStrike" kern="0" cap="none" spc="0" normalizeH="0" baseline="0" noProof="0" dirty="0" smtClean="0">
              <a:ln>
                <a:noFill/>
              </a:ln>
              <a:effectLst/>
              <a:uLnTx/>
              <a:uFillTx/>
              <a:latin typeface="+mj-lt"/>
              <a:ea typeface="+mj-ea"/>
              <a:cs typeface="+mj-cs"/>
            </a:endParaRPr>
          </a:p>
        </p:txBody>
      </p:sp>
      <p:sp>
        <p:nvSpPr>
          <p:cNvPr id="81923" name="Rectangle 3"/>
          <p:cNvSpPr>
            <a:spLocks noGrp="1"/>
          </p:cNvSpPr>
          <p:nvPr>
            <p:ph idx="1"/>
          </p:nvPr>
        </p:nvSpPr>
        <p:spPr>
          <a:xfrm>
            <a:off x="755576" y="1124744"/>
            <a:ext cx="7615238" cy="5328592"/>
          </a:xfrm>
        </p:spPr>
        <p:txBody>
          <a:bodyPr vert="horz" wrap="square" lIns="91440" tIns="45720" rIns="91440" bIns="45720" anchor="t"/>
          <a:lstStyle/>
          <a:p>
            <a:pPr marL="609600" indent="-609600" eaLnBrk="1" hangingPunct="1">
              <a:spcBef>
                <a:spcPts val="600"/>
              </a:spcBef>
              <a:spcAft>
                <a:spcPts val="600"/>
              </a:spcAft>
            </a:pPr>
            <a:r>
              <a:rPr lang="zh-CN" altLang="en-US" sz="2800" dirty="0" smtClean="0">
                <a:solidFill>
                  <a:srgbClr val="FF3300"/>
                </a:solidFill>
                <a:latin typeface="+mj-ea"/>
                <a:ea typeface="+mj-ea"/>
              </a:rPr>
              <a:t>网桥</a:t>
            </a:r>
            <a:r>
              <a:rPr lang="zh-CN" altLang="en-US" sz="2800" dirty="0">
                <a:solidFill>
                  <a:srgbClr val="FF3300"/>
                </a:solidFill>
                <a:latin typeface="+mj-ea"/>
                <a:ea typeface="+mj-ea"/>
              </a:rPr>
              <a:t>（</a:t>
            </a:r>
            <a:r>
              <a:rPr lang="en-US" altLang="zh-CN" sz="2800" dirty="0">
                <a:solidFill>
                  <a:srgbClr val="FF3300"/>
                </a:solidFill>
                <a:latin typeface="+mj-ea"/>
                <a:ea typeface="+mj-ea"/>
              </a:rPr>
              <a:t>bridge</a:t>
            </a:r>
            <a:r>
              <a:rPr lang="zh-CN" altLang="en-US" sz="2800" dirty="0">
                <a:solidFill>
                  <a:srgbClr val="FF3300"/>
                </a:solidFill>
                <a:latin typeface="+mj-ea"/>
                <a:ea typeface="+mj-ea"/>
              </a:rPr>
              <a:t>）</a:t>
            </a:r>
            <a:r>
              <a:rPr lang="zh-CN" altLang="en-US" sz="2800" dirty="0">
                <a:latin typeface="+mj-ea"/>
                <a:ea typeface="+mj-ea"/>
              </a:rPr>
              <a:t>是工作在</a:t>
            </a:r>
            <a:r>
              <a:rPr lang="zh-CN" altLang="en-US" sz="2800" dirty="0">
                <a:solidFill>
                  <a:srgbClr val="FF3300"/>
                </a:solidFill>
                <a:latin typeface="+mj-ea"/>
                <a:ea typeface="+mj-ea"/>
              </a:rPr>
              <a:t>数据链路层</a:t>
            </a:r>
            <a:r>
              <a:rPr lang="zh-CN" altLang="en-US" sz="2800" dirty="0">
                <a:latin typeface="+mj-ea"/>
                <a:ea typeface="+mj-ea"/>
              </a:rPr>
              <a:t>的一种</a:t>
            </a:r>
            <a:r>
              <a:rPr lang="zh-CN" altLang="en-US" sz="2800" dirty="0">
                <a:solidFill>
                  <a:srgbClr val="FF3300"/>
                </a:solidFill>
                <a:latin typeface="+mj-ea"/>
                <a:ea typeface="+mj-ea"/>
              </a:rPr>
              <a:t>网络互连设备</a:t>
            </a:r>
            <a:r>
              <a:rPr lang="zh-CN" altLang="en-US" sz="2800" dirty="0">
                <a:latin typeface="+mj-ea"/>
                <a:ea typeface="+mj-ea"/>
              </a:rPr>
              <a:t>，它在互连的</a:t>
            </a:r>
            <a:r>
              <a:rPr lang="en-US" altLang="zh-CN" sz="2800" dirty="0">
                <a:solidFill>
                  <a:srgbClr val="FF3300"/>
                </a:solidFill>
                <a:latin typeface="+mj-ea"/>
                <a:ea typeface="+mj-ea"/>
              </a:rPr>
              <a:t>LAN</a:t>
            </a:r>
            <a:r>
              <a:rPr lang="zh-CN" altLang="en-US" sz="2800" dirty="0">
                <a:latin typeface="+mj-ea"/>
                <a:ea typeface="+mj-ea"/>
              </a:rPr>
              <a:t>之间实现</a:t>
            </a:r>
            <a:r>
              <a:rPr lang="zh-CN" altLang="en-US" sz="2800" dirty="0">
                <a:solidFill>
                  <a:srgbClr val="FF3300"/>
                </a:solidFill>
                <a:latin typeface="+mj-ea"/>
                <a:ea typeface="+mj-ea"/>
              </a:rPr>
              <a:t>帧的存储和转发</a:t>
            </a:r>
            <a:r>
              <a:rPr lang="zh-CN" altLang="en-US" sz="2800" dirty="0">
                <a:latin typeface="+mj-ea"/>
                <a:ea typeface="+mj-ea"/>
              </a:rPr>
              <a:t>。</a:t>
            </a:r>
            <a:endParaRPr lang="zh-CN" altLang="en-US" sz="2800" dirty="0">
              <a:latin typeface="+mj-ea"/>
              <a:ea typeface="+mj-ea"/>
            </a:endParaRPr>
          </a:p>
          <a:p>
            <a:pPr marL="609600" indent="-609600" eaLnBrk="1" hangingPunct="1">
              <a:lnSpc>
                <a:spcPct val="90000"/>
              </a:lnSpc>
            </a:pPr>
            <a:r>
              <a:rPr lang="zh-CN" altLang="en-US" sz="2800" dirty="0" smtClean="0">
                <a:latin typeface="+mj-ea"/>
                <a:ea typeface="+mj-ea"/>
              </a:rPr>
              <a:t>网桥特征</a:t>
            </a:r>
            <a:endParaRPr lang="zh-CN" altLang="en-US" sz="2800" dirty="0">
              <a:latin typeface="+mj-ea"/>
              <a:ea typeface="+mj-ea"/>
            </a:endParaRPr>
          </a:p>
          <a:p>
            <a:pPr marL="714375" lvl="1" indent="-450850" eaLnBrk="1" hangingPunct="1">
              <a:lnSpc>
                <a:spcPct val="90000"/>
              </a:lnSpc>
            </a:pPr>
            <a:r>
              <a:rPr lang="zh-CN" altLang="en-US" sz="2400" dirty="0">
                <a:latin typeface="宋体" panose="02010600030101010101" pitchFamily="2" charset="-122"/>
              </a:rPr>
              <a:t>网桥在数据链路层上实现</a:t>
            </a:r>
            <a:r>
              <a:rPr lang="zh-CN" altLang="en-US" sz="2400" dirty="0">
                <a:solidFill>
                  <a:srgbClr val="FF3300"/>
                </a:solidFill>
                <a:latin typeface="宋体" panose="02010600030101010101" pitchFamily="2" charset="-122"/>
              </a:rPr>
              <a:t>局域网互连</a:t>
            </a:r>
            <a:r>
              <a:rPr lang="zh-CN" altLang="en-US" sz="2400" dirty="0">
                <a:latin typeface="宋体" panose="02010600030101010101" pitchFamily="2" charset="-122"/>
              </a:rPr>
              <a:t>；</a:t>
            </a:r>
            <a:endParaRPr lang="zh-CN" altLang="en-US" sz="2400" dirty="0">
              <a:ea typeface="Arial Unicode MS" panose="020B0604020202020204" charset="-122"/>
            </a:endParaRPr>
          </a:p>
          <a:p>
            <a:pPr marL="714375" lvl="1" indent="-450850" eaLnBrk="1" hangingPunct="1">
              <a:lnSpc>
                <a:spcPct val="90000"/>
              </a:lnSpc>
            </a:pPr>
            <a:r>
              <a:rPr lang="zh-CN" altLang="en-US" sz="2400" dirty="0">
                <a:latin typeface="宋体" panose="02010600030101010101" pitchFamily="2" charset="-122"/>
              </a:rPr>
              <a:t>网桥能够互连两个采用不同</a:t>
            </a:r>
            <a:r>
              <a:rPr lang="zh-CN" altLang="en-US" sz="2400" dirty="0">
                <a:solidFill>
                  <a:srgbClr val="FF3300"/>
                </a:solidFill>
                <a:latin typeface="宋体" panose="02010600030101010101" pitchFamily="2" charset="-122"/>
              </a:rPr>
              <a:t>数据链路层</a:t>
            </a:r>
            <a:r>
              <a:rPr lang="zh-CN" altLang="en-US" sz="2400" dirty="0">
                <a:latin typeface="宋体" panose="02010600030101010101" pitchFamily="2" charset="-122"/>
              </a:rPr>
              <a:t>协议、不同</a:t>
            </a:r>
            <a:r>
              <a:rPr lang="zh-CN" altLang="en-US" sz="2400" dirty="0">
                <a:solidFill>
                  <a:srgbClr val="FF3300"/>
                </a:solidFill>
                <a:latin typeface="宋体" panose="02010600030101010101" pitchFamily="2" charset="-122"/>
              </a:rPr>
              <a:t>传输介质</a:t>
            </a:r>
            <a:r>
              <a:rPr lang="zh-CN" altLang="en-US" sz="2400" dirty="0">
                <a:latin typeface="宋体" panose="02010600030101010101" pitchFamily="2" charset="-122"/>
              </a:rPr>
              <a:t>与不同</a:t>
            </a:r>
            <a:r>
              <a:rPr lang="zh-CN" altLang="en-US" sz="2400" dirty="0">
                <a:solidFill>
                  <a:srgbClr val="FF3300"/>
                </a:solidFill>
                <a:latin typeface="宋体" panose="02010600030101010101" pitchFamily="2" charset="-122"/>
              </a:rPr>
              <a:t>传输速率</a:t>
            </a:r>
            <a:r>
              <a:rPr lang="zh-CN" altLang="en-US" sz="2400" dirty="0">
                <a:latin typeface="宋体" panose="02010600030101010101" pitchFamily="2" charset="-122"/>
              </a:rPr>
              <a:t>的网络；</a:t>
            </a:r>
            <a:endParaRPr lang="zh-CN" altLang="en-US" sz="2400" dirty="0">
              <a:ea typeface="Arial Unicode MS" panose="020B0604020202020204" charset="-122"/>
            </a:endParaRPr>
          </a:p>
          <a:p>
            <a:pPr marL="714375" lvl="1" indent="-450850" eaLnBrk="1" hangingPunct="1">
              <a:lnSpc>
                <a:spcPct val="90000"/>
              </a:lnSpc>
            </a:pPr>
            <a:r>
              <a:rPr lang="zh-CN" altLang="en-US" sz="2400" dirty="0">
                <a:latin typeface="宋体" panose="02010600030101010101" pitchFamily="2" charset="-122"/>
              </a:rPr>
              <a:t>网桥以</a:t>
            </a:r>
            <a:r>
              <a:rPr lang="zh-CN" altLang="en-US" sz="2400" dirty="0">
                <a:solidFill>
                  <a:srgbClr val="FF3300"/>
                </a:solidFill>
                <a:latin typeface="宋体" panose="02010600030101010101" pitchFamily="2" charset="-122"/>
              </a:rPr>
              <a:t>接收、存储、地址过滤与转发的</a:t>
            </a:r>
            <a:r>
              <a:rPr lang="zh-CN" altLang="en-US" sz="2400" dirty="0">
                <a:latin typeface="宋体" panose="02010600030101010101" pitchFamily="2" charset="-122"/>
              </a:rPr>
              <a:t>方式实现互连的网络之间的通信；</a:t>
            </a:r>
            <a:endParaRPr lang="zh-CN" altLang="en-US" sz="2400" dirty="0">
              <a:ea typeface="Arial Unicode MS" panose="020B0604020202020204" charset="-122"/>
            </a:endParaRPr>
          </a:p>
          <a:p>
            <a:pPr marL="714375" lvl="1" indent="-450850" eaLnBrk="1" hangingPunct="1">
              <a:lnSpc>
                <a:spcPct val="90000"/>
              </a:lnSpc>
            </a:pPr>
            <a:r>
              <a:rPr lang="zh-CN" altLang="en-US" sz="2400" dirty="0">
                <a:latin typeface="宋体" panose="02010600030101010101" pitchFamily="2" charset="-122"/>
              </a:rPr>
              <a:t>网桥需要互连的网络在数据链路层以上采用相同的协议；</a:t>
            </a:r>
            <a:endParaRPr lang="zh-CN" altLang="en-US" sz="2400" dirty="0">
              <a:latin typeface="宋体" panose="02010600030101010101" pitchFamily="2" charset="-122"/>
            </a:endParaRPr>
          </a:p>
          <a:p>
            <a:pPr marL="714375" lvl="1" indent="-450850" eaLnBrk="1" hangingPunct="1">
              <a:lnSpc>
                <a:spcPct val="90000"/>
              </a:lnSpc>
            </a:pPr>
            <a:r>
              <a:rPr lang="zh-CN" altLang="en-US" sz="2400" dirty="0">
                <a:latin typeface="宋体" panose="02010600030101010101" pitchFamily="2" charset="-122"/>
              </a:rPr>
              <a:t>网桥可以分隔两个网络之间的</a:t>
            </a:r>
            <a:r>
              <a:rPr lang="zh-CN" altLang="en-US" sz="2400" dirty="0">
                <a:solidFill>
                  <a:srgbClr val="FF3300"/>
                </a:solidFill>
                <a:latin typeface="宋体" panose="02010600030101010101" pitchFamily="2" charset="-122"/>
              </a:rPr>
              <a:t>广播通信量</a:t>
            </a:r>
            <a:r>
              <a:rPr lang="zh-CN" altLang="en-US" sz="2400" dirty="0">
                <a:latin typeface="宋体" panose="02010600030101010101" pitchFamily="2" charset="-122"/>
              </a:rPr>
              <a:t>，有利于改善互连网络的性能与安全性。</a:t>
            </a:r>
            <a:r>
              <a:rPr lang="zh-CN" altLang="en-US" sz="2400" dirty="0"/>
              <a:t> </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Effect transition="in" filter="fade">
                                      <p:cBhvr>
                                        <p:cTn id="7" dur="1000"/>
                                        <p:tgtEl>
                                          <p:spTgt spid="81923">
                                            <p:txEl>
                                              <p:pRg st="0" end="0"/>
                                            </p:txEl>
                                          </p:spTgt>
                                        </p:tgtEl>
                                      </p:cBhvr>
                                    </p:animEffect>
                                    <p:anim calcmode="lin" valueType="num">
                                      <p:cBhvr>
                                        <p:cTn id="8" dur="1000" fill="hold"/>
                                        <p:tgtEl>
                                          <p:spTgt spid="819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19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1923">
                                            <p:txEl>
                                              <p:pRg st="1" end="1"/>
                                            </p:txEl>
                                          </p:spTgt>
                                        </p:tgtEl>
                                        <p:attrNameLst>
                                          <p:attrName>style.visibility</p:attrName>
                                        </p:attrNameLst>
                                      </p:cBhvr>
                                      <p:to>
                                        <p:strVal val="visible"/>
                                      </p:to>
                                    </p:set>
                                    <p:animEffect transition="in" filter="fade">
                                      <p:cBhvr>
                                        <p:cTn id="14" dur="1000"/>
                                        <p:tgtEl>
                                          <p:spTgt spid="81923">
                                            <p:txEl>
                                              <p:pRg st="1" end="1"/>
                                            </p:txEl>
                                          </p:spTgt>
                                        </p:tgtEl>
                                      </p:cBhvr>
                                    </p:animEffect>
                                    <p:anim calcmode="lin" valueType="num">
                                      <p:cBhvr>
                                        <p:cTn id="15" dur="1000" fill="hold"/>
                                        <p:tgtEl>
                                          <p:spTgt spid="8192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192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1923">
                                            <p:txEl>
                                              <p:pRg st="2" end="2"/>
                                            </p:txEl>
                                          </p:spTgt>
                                        </p:tgtEl>
                                        <p:attrNameLst>
                                          <p:attrName>style.visibility</p:attrName>
                                        </p:attrNameLst>
                                      </p:cBhvr>
                                      <p:to>
                                        <p:strVal val="visible"/>
                                      </p:to>
                                    </p:set>
                                    <p:animEffect transition="in" filter="fade">
                                      <p:cBhvr>
                                        <p:cTn id="19" dur="1000"/>
                                        <p:tgtEl>
                                          <p:spTgt spid="81923">
                                            <p:txEl>
                                              <p:pRg st="2" end="2"/>
                                            </p:txEl>
                                          </p:spTgt>
                                        </p:tgtEl>
                                      </p:cBhvr>
                                    </p:animEffect>
                                    <p:anim calcmode="lin" valueType="num">
                                      <p:cBhvr>
                                        <p:cTn id="20" dur="1000" fill="hold"/>
                                        <p:tgtEl>
                                          <p:spTgt spid="8192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192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1923">
                                            <p:txEl>
                                              <p:pRg st="3" end="3"/>
                                            </p:txEl>
                                          </p:spTgt>
                                        </p:tgtEl>
                                        <p:attrNameLst>
                                          <p:attrName>style.visibility</p:attrName>
                                        </p:attrNameLst>
                                      </p:cBhvr>
                                      <p:to>
                                        <p:strVal val="visible"/>
                                      </p:to>
                                    </p:set>
                                    <p:animEffect transition="in" filter="fade">
                                      <p:cBhvr>
                                        <p:cTn id="24" dur="1000"/>
                                        <p:tgtEl>
                                          <p:spTgt spid="81923">
                                            <p:txEl>
                                              <p:pRg st="3" end="3"/>
                                            </p:txEl>
                                          </p:spTgt>
                                        </p:tgtEl>
                                      </p:cBhvr>
                                    </p:animEffect>
                                    <p:anim calcmode="lin" valueType="num">
                                      <p:cBhvr>
                                        <p:cTn id="25" dur="1000" fill="hold"/>
                                        <p:tgtEl>
                                          <p:spTgt spid="8192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8192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1923">
                                            <p:txEl>
                                              <p:pRg st="4" end="4"/>
                                            </p:txEl>
                                          </p:spTgt>
                                        </p:tgtEl>
                                        <p:attrNameLst>
                                          <p:attrName>style.visibility</p:attrName>
                                        </p:attrNameLst>
                                      </p:cBhvr>
                                      <p:to>
                                        <p:strVal val="visible"/>
                                      </p:to>
                                    </p:set>
                                    <p:animEffect transition="in" filter="fade">
                                      <p:cBhvr>
                                        <p:cTn id="29" dur="1000"/>
                                        <p:tgtEl>
                                          <p:spTgt spid="81923">
                                            <p:txEl>
                                              <p:pRg st="4" end="4"/>
                                            </p:txEl>
                                          </p:spTgt>
                                        </p:tgtEl>
                                      </p:cBhvr>
                                    </p:animEffect>
                                    <p:anim calcmode="lin" valueType="num">
                                      <p:cBhvr>
                                        <p:cTn id="30" dur="1000" fill="hold"/>
                                        <p:tgtEl>
                                          <p:spTgt spid="8192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8192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1923">
                                            <p:txEl>
                                              <p:pRg st="5" end="5"/>
                                            </p:txEl>
                                          </p:spTgt>
                                        </p:tgtEl>
                                        <p:attrNameLst>
                                          <p:attrName>style.visibility</p:attrName>
                                        </p:attrNameLst>
                                      </p:cBhvr>
                                      <p:to>
                                        <p:strVal val="visible"/>
                                      </p:to>
                                    </p:set>
                                    <p:animEffect transition="in" filter="fade">
                                      <p:cBhvr>
                                        <p:cTn id="34" dur="1000"/>
                                        <p:tgtEl>
                                          <p:spTgt spid="81923">
                                            <p:txEl>
                                              <p:pRg st="5" end="5"/>
                                            </p:txEl>
                                          </p:spTgt>
                                        </p:tgtEl>
                                      </p:cBhvr>
                                    </p:animEffect>
                                    <p:anim calcmode="lin" valueType="num">
                                      <p:cBhvr>
                                        <p:cTn id="35" dur="1000" fill="hold"/>
                                        <p:tgtEl>
                                          <p:spTgt spid="8192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8192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1923">
                                            <p:txEl>
                                              <p:pRg st="6" end="6"/>
                                            </p:txEl>
                                          </p:spTgt>
                                        </p:tgtEl>
                                        <p:attrNameLst>
                                          <p:attrName>style.visibility</p:attrName>
                                        </p:attrNameLst>
                                      </p:cBhvr>
                                      <p:to>
                                        <p:strVal val="visible"/>
                                      </p:to>
                                    </p:set>
                                    <p:animEffect transition="in" filter="fade">
                                      <p:cBhvr>
                                        <p:cTn id="39" dur="1000"/>
                                        <p:tgtEl>
                                          <p:spTgt spid="81923">
                                            <p:txEl>
                                              <p:pRg st="6" end="6"/>
                                            </p:txEl>
                                          </p:spTgt>
                                        </p:tgtEl>
                                      </p:cBhvr>
                                    </p:animEffect>
                                    <p:anim calcmode="lin" valueType="num">
                                      <p:cBhvr>
                                        <p:cTn id="40" dur="1000" fill="hold"/>
                                        <p:tgtEl>
                                          <p:spTgt spid="8192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8192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447800" y="260350"/>
            <a:ext cx="7588696" cy="720725"/>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zh-CN" altLang="en-US" sz="3200" b="0" i="0" u="none" strike="noStrike" kern="0" cap="none" spc="0" normalizeH="0" baseline="0" noProof="0" dirty="0" smtClean="0">
                <a:ln>
                  <a:noFill/>
                </a:ln>
                <a:effectLst/>
                <a:uLnTx/>
                <a:uFillTx/>
                <a:latin typeface="+mj-ea"/>
                <a:cs typeface="+mj-cs"/>
              </a:rPr>
              <a:t>透明网桥</a:t>
            </a:r>
            <a:r>
              <a:rPr kumimoji="1" lang="en-US" altLang="zh-CN" sz="3200" b="0" i="0" u="none" strike="noStrike" kern="0" cap="none" spc="0" normalizeH="0" baseline="0" noProof="0" dirty="0" smtClean="0">
                <a:ln>
                  <a:noFill/>
                </a:ln>
                <a:effectLst/>
                <a:uLnTx/>
                <a:uFillTx/>
                <a:latin typeface="+mj-ea"/>
                <a:cs typeface="+mj-cs"/>
              </a:rPr>
              <a:t>/</a:t>
            </a:r>
            <a:r>
              <a:rPr kumimoji="1" lang="zh-CN" altLang="en-US" sz="3200" b="0" i="0" u="none" strike="noStrike" kern="0" cap="none" spc="0" normalizeH="0" baseline="0" noProof="0" dirty="0" smtClean="0">
                <a:ln>
                  <a:noFill/>
                </a:ln>
                <a:effectLst/>
                <a:uLnTx/>
                <a:uFillTx/>
                <a:latin typeface="+mj-ea"/>
                <a:cs typeface="+mj-cs"/>
              </a:rPr>
              <a:t>生成树网桥</a:t>
            </a:r>
            <a:endParaRPr kumimoji="1" lang="zh-CN" altLang="en-US" sz="3200" b="0" i="0" u="none" strike="noStrike" kern="0" cap="none" spc="0" normalizeH="0" baseline="0" noProof="0" dirty="0" smtClean="0">
              <a:ln>
                <a:noFill/>
              </a:ln>
              <a:effectLst/>
              <a:uLnTx/>
              <a:uFillTx/>
              <a:latin typeface="+mj-ea"/>
              <a:cs typeface="+mj-cs"/>
            </a:endParaRPr>
          </a:p>
        </p:txBody>
      </p:sp>
      <p:sp>
        <p:nvSpPr>
          <p:cNvPr id="60419" name="Rectangle 3"/>
          <p:cNvSpPr>
            <a:spLocks noGrp="1"/>
          </p:cNvSpPr>
          <p:nvPr>
            <p:ph idx="1"/>
          </p:nvPr>
        </p:nvSpPr>
        <p:spPr>
          <a:xfrm>
            <a:off x="611560" y="1340768"/>
            <a:ext cx="8208912" cy="4784725"/>
          </a:xfrm>
        </p:spPr>
        <p:txBody>
          <a:bodyPr vert="horz" wrap="square" lIns="91440" tIns="45720" rIns="91440" bIns="45720" anchor="t"/>
          <a:lstStyle/>
          <a:p>
            <a:pPr eaLnBrk="1" hangingPunct="1">
              <a:lnSpc>
                <a:spcPct val="90000"/>
              </a:lnSpc>
            </a:pPr>
            <a:r>
              <a:rPr lang="zh-CN" altLang="en-US" sz="2800" dirty="0">
                <a:latin typeface="+mj-ea"/>
                <a:ea typeface="+mj-ea"/>
              </a:rPr>
              <a:t>工作</a:t>
            </a:r>
            <a:r>
              <a:rPr lang="zh-CN" altLang="en-US" sz="2800" dirty="0" smtClean="0">
                <a:latin typeface="+mj-ea"/>
                <a:ea typeface="+mj-ea"/>
              </a:rPr>
              <a:t>原理</a:t>
            </a:r>
            <a:endParaRPr lang="zh-CN" altLang="en-US" sz="2800" dirty="0">
              <a:latin typeface="+mj-ea"/>
              <a:ea typeface="+mj-ea"/>
            </a:endParaRPr>
          </a:p>
          <a:p>
            <a:pPr marL="714375" lvl="1" indent="-450850" eaLnBrk="1" hangingPunct="1">
              <a:lnSpc>
                <a:spcPct val="110000"/>
              </a:lnSpc>
              <a:spcBef>
                <a:spcPts val="600"/>
              </a:spcBef>
            </a:pPr>
            <a:r>
              <a:rPr lang="zh-CN" altLang="en-US" sz="2400" dirty="0">
                <a:latin typeface="+mn-ea"/>
              </a:rPr>
              <a:t>网桥工作在</a:t>
            </a:r>
            <a:r>
              <a:rPr lang="zh-CN" altLang="en-US" sz="2400" dirty="0">
                <a:solidFill>
                  <a:srgbClr val="FF3300"/>
                </a:solidFill>
                <a:latin typeface="+mn-ea"/>
              </a:rPr>
              <a:t>混杂（</a:t>
            </a:r>
            <a:r>
              <a:rPr lang="en-US" altLang="zh-CN" sz="2400" dirty="0">
                <a:solidFill>
                  <a:srgbClr val="FF3300"/>
                </a:solidFill>
                <a:latin typeface="+mn-ea"/>
              </a:rPr>
              <a:t>promiscuous</a:t>
            </a:r>
            <a:r>
              <a:rPr lang="zh-CN" altLang="en-US" sz="2400" dirty="0">
                <a:solidFill>
                  <a:srgbClr val="FF3300"/>
                </a:solidFill>
                <a:latin typeface="+mn-ea"/>
              </a:rPr>
              <a:t>）</a:t>
            </a:r>
            <a:r>
              <a:rPr lang="zh-CN" altLang="en-US" sz="2400" dirty="0">
                <a:latin typeface="+mn-ea"/>
              </a:rPr>
              <a:t>方式，接收所有的帧；</a:t>
            </a:r>
            <a:endParaRPr lang="zh-CN" altLang="en-US" sz="2400" dirty="0">
              <a:latin typeface="+mn-ea"/>
            </a:endParaRPr>
          </a:p>
          <a:p>
            <a:pPr marL="714375" lvl="1" indent="-450850" eaLnBrk="1" hangingPunct="1">
              <a:lnSpc>
                <a:spcPct val="110000"/>
              </a:lnSpc>
              <a:spcBef>
                <a:spcPts val="600"/>
              </a:spcBef>
            </a:pPr>
            <a:r>
              <a:rPr lang="zh-CN" altLang="en-US" sz="2400" dirty="0" smtClean="0">
                <a:latin typeface="+mn-ea"/>
              </a:rPr>
              <a:t>接收到帧</a:t>
            </a:r>
            <a:r>
              <a:rPr lang="zh-CN" altLang="en-US" sz="2400" dirty="0">
                <a:latin typeface="+mn-ea"/>
              </a:rPr>
              <a:t>后，通过查询</a:t>
            </a:r>
            <a:r>
              <a:rPr lang="zh-CN" altLang="en-US" sz="2400" dirty="0">
                <a:solidFill>
                  <a:srgbClr val="FF3300"/>
                </a:solidFill>
                <a:latin typeface="+mn-ea"/>
              </a:rPr>
              <a:t>地址</a:t>
            </a:r>
            <a:r>
              <a:rPr lang="en-US" altLang="zh-CN" sz="2400" dirty="0">
                <a:solidFill>
                  <a:srgbClr val="FF3300"/>
                </a:solidFill>
                <a:latin typeface="+mn-ea"/>
              </a:rPr>
              <a:t>/</a:t>
            </a:r>
            <a:r>
              <a:rPr lang="zh-CN" altLang="en-US" sz="2400" dirty="0">
                <a:solidFill>
                  <a:srgbClr val="FF3300"/>
                </a:solidFill>
                <a:latin typeface="+mn-ea"/>
              </a:rPr>
              <a:t>端口对应表</a:t>
            </a:r>
            <a:r>
              <a:rPr lang="zh-CN" altLang="en-US" sz="2400" dirty="0">
                <a:latin typeface="+mn-ea"/>
              </a:rPr>
              <a:t>来确定是丢弃还是转发；</a:t>
            </a:r>
            <a:endParaRPr lang="zh-CN" altLang="en-US" sz="2400" dirty="0">
              <a:latin typeface="+mn-ea"/>
            </a:endParaRPr>
          </a:p>
          <a:p>
            <a:pPr marL="714375" lvl="1" indent="-450850" eaLnBrk="1" hangingPunct="1">
              <a:lnSpc>
                <a:spcPct val="110000"/>
              </a:lnSpc>
              <a:spcBef>
                <a:spcPts val="600"/>
              </a:spcBef>
            </a:pPr>
            <a:r>
              <a:rPr lang="zh-CN" altLang="en-US" sz="2400" dirty="0">
                <a:latin typeface="+mn-ea"/>
              </a:rPr>
              <a:t>网桥刚启动时，</a:t>
            </a:r>
            <a:r>
              <a:rPr lang="zh-CN" altLang="en-US" sz="2400" dirty="0">
                <a:solidFill>
                  <a:schemeClr val="hlink"/>
                </a:solidFill>
                <a:latin typeface="+mn-ea"/>
              </a:rPr>
              <a:t>地址</a:t>
            </a:r>
            <a:r>
              <a:rPr lang="en-US" altLang="zh-CN" sz="2400" dirty="0">
                <a:solidFill>
                  <a:schemeClr val="hlink"/>
                </a:solidFill>
                <a:latin typeface="+mn-ea"/>
              </a:rPr>
              <a:t>/</a:t>
            </a:r>
            <a:r>
              <a:rPr lang="zh-CN" altLang="en-US" sz="2400" dirty="0">
                <a:solidFill>
                  <a:schemeClr val="hlink"/>
                </a:solidFill>
                <a:latin typeface="+mn-ea"/>
              </a:rPr>
              <a:t>端口对应表</a:t>
            </a:r>
            <a:r>
              <a:rPr lang="zh-CN" altLang="en-US" sz="2400" dirty="0">
                <a:latin typeface="+mn-ea"/>
              </a:rPr>
              <a:t>为空，采用</a:t>
            </a:r>
            <a:r>
              <a:rPr lang="zh-CN" altLang="en-US" sz="2400" dirty="0">
                <a:solidFill>
                  <a:srgbClr val="FF3300"/>
                </a:solidFill>
                <a:latin typeface="+mn-ea"/>
              </a:rPr>
              <a:t>洪泛（</a:t>
            </a:r>
            <a:r>
              <a:rPr lang="en-US" altLang="zh-CN" sz="2400" dirty="0">
                <a:solidFill>
                  <a:srgbClr val="FF3300"/>
                </a:solidFill>
                <a:latin typeface="+mn-ea"/>
              </a:rPr>
              <a:t>flooding</a:t>
            </a:r>
            <a:r>
              <a:rPr lang="zh-CN" altLang="en-US" sz="2400" dirty="0">
                <a:solidFill>
                  <a:srgbClr val="FF3300"/>
                </a:solidFill>
                <a:latin typeface="+mn-ea"/>
              </a:rPr>
              <a:t>）方法</a:t>
            </a:r>
            <a:r>
              <a:rPr lang="zh-CN" altLang="en-US" sz="2400" dirty="0">
                <a:latin typeface="+mn-ea"/>
              </a:rPr>
              <a:t>转发帧；</a:t>
            </a:r>
            <a:endParaRPr lang="zh-CN" altLang="en-US" sz="2400" dirty="0">
              <a:latin typeface="+mn-ea"/>
            </a:endParaRPr>
          </a:p>
          <a:p>
            <a:pPr marL="714375" lvl="1" indent="-450850" eaLnBrk="1" hangingPunct="1">
              <a:lnSpc>
                <a:spcPct val="110000"/>
              </a:lnSpc>
              <a:spcBef>
                <a:spcPts val="600"/>
              </a:spcBef>
            </a:pPr>
            <a:r>
              <a:rPr lang="zh-CN" altLang="en-US" sz="2400" dirty="0">
                <a:latin typeface="+mn-ea"/>
              </a:rPr>
              <a:t>在转发过程中采用逆向学习（</a:t>
            </a:r>
            <a:r>
              <a:rPr lang="en-US" altLang="zh-CN" sz="2400" dirty="0">
                <a:latin typeface="+mn-ea"/>
              </a:rPr>
              <a:t>backward learning</a:t>
            </a:r>
            <a:r>
              <a:rPr lang="zh-CN" altLang="en-US" sz="2400" dirty="0">
                <a:latin typeface="+mn-ea"/>
              </a:rPr>
              <a:t>）算法收集</a:t>
            </a:r>
            <a:r>
              <a:rPr lang="en-US" altLang="zh-CN" sz="2400" dirty="0">
                <a:latin typeface="+mn-ea"/>
              </a:rPr>
              <a:t>MAC</a:t>
            </a:r>
            <a:r>
              <a:rPr lang="zh-CN" altLang="en-US" sz="2400" dirty="0">
                <a:latin typeface="+mn-ea"/>
              </a:rPr>
              <a:t>地址。网桥通过分析帧的源</a:t>
            </a:r>
            <a:r>
              <a:rPr lang="en-US" altLang="zh-CN" sz="2400" dirty="0">
                <a:latin typeface="+mn-ea"/>
              </a:rPr>
              <a:t>MAC</a:t>
            </a:r>
            <a:r>
              <a:rPr lang="zh-CN" altLang="en-US" sz="2400" dirty="0">
                <a:latin typeface="+mn-ea"/>
              </a:rPr>
              <a:t>地址得到</a:t>
            </a:r>
            <a:r>
              <a:rPr lang="en-US" altLang="zh-CN" sz="2400" dirty="0">
                <a:latin typeface="+mn-ea"/>
              </a:rPr>
              <a:t>MAC</a:t>
            </a:r>
            <a:r>
              <a:rPr lang="zh-CN" altLang="en-US" sz="2400" dirty="0">
                <a:latin typeface="+mn-ea"/>
              </a:rPr>
              <a:t>地址与端口的对应关系，并写入地址</a:t>
            </a:r>
            <a:r>
              <a:rPr lang="en-US" altLang="zh-CN" sz="2400" dirty="0">
                <a:latin typeface="+mn-ea"/>
              </a:rPr>
              <a:t>/</a:t>
            </a:r>
            <a:r>
              <a:rPr lang="zh-CN" altLang="en-US" sz="2400" dirty="0">
                <a:latin typeface="+mn-ea"/>
              </a:rPr>
              <a:t>端口对应表；   </a:t>
            </a:r>
            <a:endParaRPr lang="zh-CN" altLang="en-US" sz="2400" dirty="0">
              <a:latin typeface="+mn-ea"/>
            </a:endParaRPr>
          </a:p>
          <a:p>
            <a:pPr marL="714375" lvl="1" indent="-450850" eaLnBrk="1" hangingPunct="1">
              <a:lnSpc>
                <a:spcPct val="110000"/>
              </a:lnSpc>
              <a:spcBef>
                <a:spcPts val="600"/>
              </a:spcBef>
            </a:pPr>
            <a:r>
              <a:rPr lang="zh-CN" altLang="en-US" sz="2400" dirty="0">
                <a:latin typeface="+mn-ea"/>
              </a:rPr>
              <a:t>网桥软件对地址</a:t>
            </a:r>
            <a:r>
              <a:rPr lang="en-US" altLang="zh-CN" sz="2400" dirty="0">
                <a:latin typeface="+mn-ea"/>
              </a:rPr>
              <a:t>/</a:t>
            </a:r>
            <a:r>
              <a:rPr lang="zh-CN" altLang="en-US" sz="2400" dirty="0">
                <a:latin typeface="+mn-ea"/>
              </a:rPr>
              <a:t>端口对应表进行不断的更新，并定时检查，删除在一段时间内没有更新的地址</a:t>
            </a:r>
            <a:r>
              <a:rPr lang="en-US" altLang="zh-CN" sz="2400" dirty="0">
                <a:latin typeface="+mn-ea"/>
              </a:rPr>
              <a:t>/</a:t>
            </a:r>
            <a:r>
              <a:rPr lang="zh-CN" altLang="en-US" sz="2400" dirty="0">
                <a:latin typeface="+mn-ea"/>
              </a:rPr>
              <a:t>端口项；</a:t>
            </a:r>
            <a:endParaRPr lang="zh-CN" altLang="en-US"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网桥工作流程</a:t>
            </a:r>
            <a:endParaRPr lang="zh-CN" altLang="en-US" dirty="0"/>
          </a:p>
        </p:txBody>
      </p:sp>
      <p:graphicFrame>
        <p:nvGraphicFramePr>
          <p:cNvPr id="5" name="对象 4"/>
          <p:cNvGraphicFramePr>
            <a:graphicFrameLocks noChangeAspect="1"/>
          </p:cNvGraphicFramePr>
          <p:nvPr/>
        </p:nvGraphicFramePr>
        <p:xfrm>
          <a:off x="1835696" y="1123060"/>
          <a:ext cx="4591680" cy="5722364"/>
        </p:xfrm>
        <a:graphic>
          <a:graphicData uri="http://schemas.openxmlformats.org/presentationml/2006/ole">
            <mc:AlternateContent xmlns:mc="http://schemas.openxmlformats.org/markup-compatibility/2006">
              <mc:Choice xmlns:v="urn:schemas-microsoft-com:vml" Requires="v">
                <p:oleObj spid="_x0000_s117773" name="Visio" r:id="rId1" imgW="3086100" imgH="3835400" progId="Visio.Drawing.15">
                  <p:embed/>
                </p:oleObj>
              </mc:Choice>
              <mc:Fallback>
                <p:oleObj name="Visio" r:id="rId1" imgW="3086100" imgH="3835400" progId="Visio.Drawing.15">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123060"/>
                        <a:ext cx="4591680" cy="5722364"/>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以太网交换机</a:t>
            </a:r>
            <a:endParaRPr lang="zh-CN" altLang="en-US" dirty="0"/>
          </a:p>
        </p:txBody>
      </p:sp>
      <p:sp>
        <p:nvSpPr>
          <p:cNvPr id="3" name="内容占位符 2"/>
          <p:cNvSpPr>
            <a:spLocks noGrp="1"/>
          </p:cNvSpPr>
          <p:nvPr>
            <p:ph idx="1"/>
          </p:nvPr>
        </p:nvSpPr>
        <p:spPr>
          <a:xfrm>
            <a:off x="827584" y="1196752"/>
            <a:ext cx="7772400" cy="5112568"/>
          </a:xfrm>
        </p:spPr>
        <p:txBody>
          <a:bodyPr/>
          <a:lstStyle/>
          <a:p>
            <a:pPr>
              <a:lnSpc>
                <a:spcPct val="120000"/>
              </a:lnSpc>
              <a:spcBef>
                <a:spcPts val="600"/>
              </a:spcBef>
              <a:spcAft>
                <a:spcPts val="600"/>
              </a:spcAft>
            </a:pPr>
            <a:r>
              <a:rPr lang="zh-CN" altLang="zh-CN" sz="2800" dirty="0">
                <a:latin typeface="+mj-ea"/>
                <a:ea typeface="+mj-ea"/>
              </a:rPr>
              <a:t>以太网</a:t>
            </a:r>
            <a:r>
              <a:rPr lang="zh-CN" altLang="zh-CN" sz="2800" dirty="0" smtClean="0">
                <a:latin typeface="+mj-ea"/>
                <a:ea typeface="+mj-ea"/>
              </a:rPr>
              <a:t>交换机是</a:t>
            </a:r>
            <a:r>
              <a:rPr lang="zh-CN" altLang="zh-CN" sz="2800" dirty="0">
                <a:latin typeface="+mj-ea"/>
                <a:ea typeface="+mj-ea"/>
              </a:rPr>
              <a:t>在多端口网桥的基础</a:t>
            </a:r>
            <a:r>
              <a:rPr lang="zh-CN" altLang="zh-CN" sz="2800" dirty="0" smtClean="0">
                <a:latin typeface="+mj-ea"/>
                <a:ea typeface="+mj-ea"/>
              </a:rPr>
              <a:t>上发展</a:t>
            </a:r>
            <a:r>
              <a:rPr lang="zh-CN" altLang="zh-CN" sz="2800" dirty="0">
                <a:latin typeface="+mj-ea"/>
                <a:ea typeface="+mj-ea"/>
              </a:rPr>
              <a:t>起来的，是一种改进的局域网</a:t>
            </a:r>
            <a:r>
              <a:rPr lang="zh-CN" altLang="zh-CN" sz="2800" dirty="0" smtClean="0">
                <a:latin typeface="+mj-ea"/>
                <a:ea typeface="+mj-ea"/>
              </a:rPr>
              <a:t>桥</a:t>
            </a:r>
            <a:r>
              <a:rPr lang="zh-CN" altLang="en-US" sz="2800" dirty="0" smtClean="0">
                <a:latin typeface="+mj-ea"/>
                <a:ea typeface="+mj-ea"/>
              </a:rPr>
              <a:t>。</a:t>
            </a:r>
            <a:endParaRPr lang="en-US" altLang="zh-CN" sz="2800" dirty="0" smtClean="0">
              <a:latin typeface="+mj-ea"/>
              <a:ea typeface="+mj-ea"/>
            </a:endParaRPr>
          </a:p>
          <a:p>
            <a:pPr>
              <a:lnSpc>
                <a:spcPct val="120000"/>
              </a:lnSpc>
              <a:spcBef>
                <a:spcPts val="600"/>
              </a:spcBef>
              <a:spcAft>
                <a:spcPts val="600"/>
              </a:spcAft>
            </a:pPr>
            <a:r>
              <a:rPr lang="zh-CN" altLang="zh-CN" sz="2800" dirty="0">
                <a:latin typeface="+mj-ea"/>
                <a:ea typeface="+mj-ea"/>
              </a:rPr>
              <a:t>与传统的网桥相比</a:t>
            </a:r>
            <a:endParaRPr lang="en-US" altLang="zh-CN" sz="2800" dirty="0">
              <a:latin typeface="+mj-ea"/>
              <a:ea typeface="+mj-ea"/>
            </a:endParaRPr>
          </a:p>
          <a:p>
            <a:pPr lvl="1">
              <a:spcBef>
                <a:spcPts val="600"/>
              </a:spcBef>
            </a:pPr>
            <a:r>
              <a:rPr lang="zh-CN" altLang="zh-CN" sz="2400" dirty="0" smtClean="0"/>
              <a:t>能</a:t>
            </a:r>
            <a:r>
              <a:rPr lang="zh-CN" altLang="zh-CN" sz="2400" dirty="0"/>
              <a:t>提供更多的</a:t>
            </a:r>
            <a:r>
              <a:rPr lang="zh-CN" altLang="zh-CN" sz="2400" dirty="0" smtClean="0"/>
              <a:t>端口</a:t>
            </a:r>
            <a:r>
              <a:rPr lang="zh-CN" altLang="en-US" sz="2400" dirty="0" smtClean="0"/>
              <a:t>，直接连接计算机</a:t>
            </a:r>
            <a:endParaRPr lang="en-US" altLang="zh-CN" sz="2400" dirty="0" smtClean="0"/>
          </a:p>
          <a:p>
            <a:pPr lvl="1">
              <a:spcBef>
                <a:spcPts val="600"/>
              </a:spcBef>
            </a:pPr>
            <a:r>
              <a:rPr lang="zh-CN" altLang="zh-CN" sz="2400" dirty="0" smtClean="0"/>
              <a:t>大多采用基于硬件的转发机制</a:t>
            </a:r>
            <a:r>
              <a:rPr lang="zh-CN" altLang="en-US" sz="2400" dirty="0" smtClean="0"/>
              <a:t>，</a:t>
            </a:r>
            <a:r>
              <a:rPr lang="zh-CN" altLang="zh-CN" sz="2400" dirty="0" smtClean="0"/>
              <a:t>性能</a:t>
            </a:r>
            <a:r>
              <a:rPr lang="zh-CN" altLang="en-US" sz="2400" dirty="0" smtClean="0"/>
              <a:t>更好</a:t>
            </a:r>
            <a:endParaRPr lang="en-US" altLang="zh-CN" sz="2400" dirty="0" smtClean="0"/>
          </a:p>
          <a:p>
            <a:pPr lvl="1">
              <a:spcBef>
                <a:spcPts val="600"/>
              </a:spcBef>
            </a:pPr>
            <a:r>
              <a:rPr lang="zh-CN" altLang="zh-CN" sz="2400" dirty="0" smtClean="0"/>
              <a:t>一般</a:t>
            </a:r>
            <a:r>
              <a:rPr lang="zh-CN" altLang="en-US" sz="2400" dirty="0" smtClean="0"/>
              <a:t>用于</a:t>
            </a:r>
            <a:r>
              <a:rPr lang="zh-CN" altLang="zh-CN" sz="2400" dirty="0" smtClean="0"/>
              <a:t>连接</a:t>
            </a:r>
            <a:r>
              <a:rPr lang="zh-CN" altLang="zh-CN" sz="2400" dirty="0"/>
              <a:t>同种类型的</a:t>
            </a:r>
            <a:r>
              <a:rPr lang="zh-CN" altLang="zh-CN" sz="2400" dirty="0" smtClean="0"/>
              <a:t>局域网</a:t>
            </a:r>
            <a:endParaRPr lang="en-US" altLang="zh-CN" sz="2400" dirty="0" smtClean="0"/>
          </a:p>
          <a:p>
            <a:pPr>
              <a:lnSpc>
                <a:spcPct val="120000"/>
              </a:lnSpc>
              <a:spcBef>
                <a:spcPts val="600"/>
              </a:spcBef>
              <a:spcAft>
                <a:spcPts val="600"/>
              </a:spcAft>
            </a:pPr>
            <a:r>
              <a:rPr lang="zh-CN" altLang="en-US" sz="2800" dirty="0" smtClean="0">
                <a:latin typeface="+mj-ea"/>
              </a:rPr>
              <a:t>以太网交换机类型</a:t>
            </a:r>
            <a:endParaRPr lang="en-US" altLang="zh-CN" sz="2800" dirty="0">
              <a:latin typeface="+mj-ea"/>
            </a:endParaRPr>
          </a:p>
          <a:p>
            <a:pPr lvl="1">
              <a:lnSpc>
                <a:spcPct val="90000"/>
              </a:lnSpc>
              <a:spcBef>
                <a:spcPts val="600"/>
              </a:spcBef>
            </a:pPr>
            <a:r>
              <a:rPr lang="zh-CN" altLang="en-US" sz="2400" dirty="0"/>
              <a:t>存储转发式交换</a:t>
            </a:r>
            <a:endParaRPr lang="zh-CN" altLang="en-US" sz="2400" dirty="0"/>
          </a:p>
          <a:p>
            <a:pPr lvl="1">
              <a:lnSpc>
                <a:spcPct val="90000"/>
              </a:lnSpc>
              <a:spcBef>
                <a:spcPts val="600"/>
              </a:spcBef>
            </a:pPr>
            <a:r>
              <a:rPr lang="zh-CN" altLang="en-US" sz="2400" dirty="0"/>
              <a:t>直通式交换</a:t>
            </a:r>
            <a:endParaRPr lang="zh-CN" altLang="en-US" sz="2400" dirty="0"/>
          </a:p>
          <a:p>
            <a:pPr lvl="1">
              <a:lnSpc>
                <a:spcPct val="90000"/>
              </a:lnSpc>
              <a:spcBef>
                <a:spcPts val="600"/>
              </a:spcBef>
            </a:pPr>
            <a:r>
              <a:rPr lang="zh-CN" altLang="en-US" sz="2400" dirty="0"/>
              <a:t>碎片交换方式   </a:t>
            </a:r>
            <a:endParaRPr lang="zh-CN" altLang="en-US" sz="24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60350"/>
            <a:ext cx="7588696" cy="720725"/>
          </a:xfrm>
        </p:spPr>
        <p:txBody>
          <a:bodyPr/>
          <a:lstStyle/>
          <a:p>
            <a:r>
              <a:rPr lang="zh-CN" altLang="en-US" dirty="0" smtClean="0"/>
              <a:t>以太网交换机优势</a:t>
            </a:r>
            <a:endParaRPr lang="zh-CN" altLang="en-US" dirty="0"/>
          </a:p>
        </p:txBody>
      </p:sp>
      <p:sp>
        <p:nvSpPr>
          <p:cNvPr id="3" name="内容占位符 2"/>
          <p:cNvSpPr>
            <a:spLocks noGrp="1"/>
          </p:cNvSpPr>
          <p:nvPr>
            <p:ph idx="1"/>
          </p:nvPr>
        </p:nvSpPr>
        <p:spPr>
          <a:xfrm>
            <a:off x="827584" y="1196752"/>
            <a:ext cx="7772400" cy="4320480"/>
          </a:xfrm>
        </p:spPr>
        <p:txBody>
          <a:bodyPr/>
          <a:lstStyle/>
          <a:p>
            <a:pPr marL="450850" lvl="0" indent="-450850">
              <a:lnSpc>
                <a:spcPct val="110000"/>
              </a:lnSpc>
              <a:spcBef>
                <a:spcPts val="600"/>
              </a:spcBef>
            </a:pPr>
            <a:r>
              <a:rPr lang="zh-CN" altLang="zh-CN" sz="2800" dirty="0" smtClean="0">
                <a:latin typeface="+mn-ea"/>
              </a:rPr>
              <a:t>可连接</a:t>
            </a:r>
            <a:r>
              <a:rPr lang="zh-CN" altLang="zh-CN" sz="2800" dirty="0">
                <a:latin typeface="+mn-ea"/>
              </a:rPr>
              <a:t>不同速率的网段及</a:t>
            </a:r>
            <a:r>
              <a:rPr lang="zh-CN" altLang="zh-CN" sz="2800" dirty="0" smtClean="0">
                <a:latin typeface="+mn-ea"/>
              </a:rPr>
              <a:t>节点</a:t>
            </a:r>
            <a:endParaRPr lang="zh-CN" altLang="zh-CN" sz="2800" dirty="0">
              <a:latin typeface="+mn-ea"/>
            </a:endParaRPr>
          </a:p>
          <a:p>
            <a:pPr marL="450850" lvl="0" indent="-450850">
              <a:lnSpc>
                <a:spcPct val="110000"/>
              </a:lnSpc>
              <a:spcBef>
                <a:spcPts val="600"/>
              </a:spcBef>
            </a:pPr>
            <a:r>
              <a:rPr lang="zh-CN" altLang="zh-CN" sz="2800" dirty="0" smtClean="0">
                <a:latin typeface="+mn-ea"/>
              </a:rPr>
              <a:t>不再</a:t>
            </a:r>
            <a:r>
              <a:rPr lang="zh-CN" altLang="zh-CN" sz="2800" dirty="0">
                <a:latin typeface="+mn-ea"/>
              </a:rPr>
              <a:t>采用传统以太网的广播方式，而采用点</a:t>
            </a:r>
            <a:r>
              <a:rPr lang="en-US" altLang="zh-CN" sz="2800" dirty="0">
                <a:latin typeface="+mn-ea"/>
              </a:rPr>
              <a:t>-</a:t>
            </a:r>
            <a:r>
              <a:rPr lang="zh-CN" altLang="zh-CN" sz="2800" dirty="0">
                <a:latin typeface="+mn-ea"/>
              </a:rPr>
              <a:t>点的方式工作</a:t>
            </a:r>
            <a:r>
              <a:rPr lang="zh-CN" altLang="zh-CN" sz="2800" dirty="0" smtClean="0">
                <a:latin typeface="+mn-ea"/>
              </a:rPr>
              <a:t>，提高了安全性</a:t>
            </a:r>
            <a:endParaRPr lang="zh-CN" altLang="zh-CN" sz="2800" dirty="0">
              <a:latin typeface="+mn-ea"/>
            </a:endParaRPr>
          </a:p>
          <a:p>
            <a:pPr marL="450850" lvl="0" indent="-450850">
              <a:lnSpc>
                <a:spcPct val="110000"/>
              </a:lnSpc>
              <a:spcBef>
                <a:spcPts val="600"/>
              </a:spcBef>
            </a:pPr>
            <a:r>
              <a:rPr lang="zh-CN" altLang="zh-CN" sz="2800" dirty="0" smtClean="0">
                <a:latin typeface="+mn-ea"/>
              </a:rPr>
              <a:t>同时</a:t>
            </a:r>
            <a:r>
              <a:rPr lang="zh-CN" altLang="zh-CN" sz="2800" dirty="0">
                <a:latin typeface="+mn-ea"/>
              </a:rPr>
              <a:t>提供多条信道</a:t>
            </a:r>
            <a:r>
              <a:rPr lang="zh-CN" altLang="zh-CN" sz="2800" dirty="0" smtClean="0">
                <a:latin typeface="+mn-ea"/>
              </a:rPr>
              <a:t>，允许</a:t>
            </a:r>
            <a:r>
              <a:rPr lang="zh-CN" altLang="zh-CN" sz="2800" dirty="0">
                <a:latin typeface="+mn-ea"/>
              </a:rPr>
              <a:t>不同用户对之间的并发</a:t>
            </a:r>
            <a:r>
              <a:rPr lang="zh-CN" altLang="zh-CN" sz="2800" dirty="0" smtClean="0">
                <a:latin typeface="+mn-ea"/>
              </a:rPr>
              <a:t>传输</a:t>
            </a:r>
            <a:endParaRPr lang="zh-CN" altLang="zh-CN" sz="2800" dirty="0">
              <a:latin typeface="+mn-ea"/>
            </a:endParaRPr>
          </a:p>
          <a:p>
            <a:pPr marL="450850" indent="-450850">
              <a:lnSpc>
                <a:spcPct val="110000"/>
              </a:lnSpc>
              <a:spcBef>
                <a:spcPts val="600"/>
              </a:spcBef>
            </a:pPr>
            <a:r>
              <a:rPr lang="zh-CN" altLang="zh-CN" sz="2800" dirty="0" smtClean="0">
                <a:latin typeface="+mn-ea"/>
              </a:rPr>
              <a:t>隔离</a:t>
            </a:r>
            <a:r>
              <a:rPr lang="zh-CN" altLang="zh-CN" sz="2800" dirty="0">
                <a:latin typeface="+mn-ea"/>
              </a:rPr>
              <a:t>了冲突域，从而减少了冲突的发生，通信效率更</a:t>
            </a:r>
            <a:r>
              <a:rPr lang="zh-CN" altLang="zh-CN" sz="2800" dirty="0" smtClean="0">
                <a:latin typeface="+mn-ea"/>
              </a:rPr>
              <a:t>高</a:t>
            </a:r>
            <a:endParaRPr lang="en-US" altLang="zh-CN" sz="2800" dirty="0" smtClean="0">
              <a:latin typeface="+mn-ea"/>
            </a:endParaRPr>
          </a:p>
          <a:p>
            <a:pPr marL="450850" indent="-450850">
              <a:lnSpc>
                <a:spcPct val="110000"/>
              </a:lnSpc>
              <a:spcBef>
                <a:spcPts val="600"/>
              </a:spcBef>
            </a:pPr>
            <a:r>
              <a:rPr lang="zh-CN" altLang="en-US" sz="2800" dirty="0" smtClean="0">
                <a:latin typeface="+mn-ea"/>
              </a:rPr>
              <a:t>网络升级平滑，最大限度重用原来的设备</a:t>
            </a:r>
            <a:endParaRPr lang="en-US" altLang="zh-CN" sz="2800" dirty="0" smtClean="0">
              <a:latin typeface="+mn-ea"/>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1187624" y="251302"/>
            <a:ext cx="7772400" cy="586061"/>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zh-CN" altLang="en-US" b="0" i="0" u="none" strike="noStrike" kern="0" cap="none" spc="0" normalizeH="0" baseline="0" noProof="0" dirty="0" smtClean="0">
                <a:ln>
                  <a:noFill/>
                </a:ln>
                <a:effectLst/>
                <a:uLnTx/>
                <a:uFillTx/>
                <a:latin typeface="+mj-lt"/>
                <a:ea typeface="+mj-ea"/>
                <a:cs typeface="+mj-cs"/>
              </a:rPr>
              <a:t>虚拟局域网</a:t>
            </a:r>
            <a:r>
              <a:rPr kumimoji="1" lang="zh-CN" altLang="en-US" b="1" i="0" u="none" strike="noStrike" kern="0" cap="none" spc="0" normalizeH="0" baseline="0" noProof="0" dirty="0" smtClean="0">
                <a:ln>
                  <a:noFill/>
                </a:ln>
                <a:effectLst/>
                <a:uLnTx/>
                <a:uFillTx/>
                <a:latin typeface="+mj-lt"/>
                <a:ea typeface="+mj-ea"/>
                <a:cs typeface="+mj-cs"/>
              </a:rPr>
              <a:t> </a:t>
            </a:r>
            <a:endParaRPr kumimoji="1" lang="zh-CN" altLang="en-US" b="1" i="0" u="none" strike="noStrike" kern="0" cap="none" spc="0" normalizeH="0" baseline="0" noProof="0" dirty="0" smtClean="0">
              <a:ln>
                <a:noFill/>
              </a:ln>
              <a:effectLst/>
              <a:uLnTx/>
              <a:uFillTx/>
              <a:latin typeface="+mj-lt"/>
              <a:ea typeface="+mj-ea"/>
              <a:cs typeface="+mj-cs"/>
            </a:endParaRPr>
          </a:p>
        </p:txBody>
      </p:sp>
      <p:sp>
        <p:nvSpPr>
          <p:cNvPr id="64514" name="Rectangle 3"/>
          <p:cNvSpPr>
            <a:spLocks noGrp="1"/>
          </p:cNvSpPr>
          <p:nvPr>
            <p:ph idx="1"/>
          </p:nvPr>
        </p:nvSpPr>
        <p:spPr>
          <a:xfrm>
            <a:off x="762000" y="1268760"/>
            <a:ext cx="8382000" cy="4607415"/>
          </a:xfrm>
        </p:spPr>
        <p:txBody>
          <a:bodyPr vert="horz" wrap="square" lIns="91440" tIns="45720" rIns="91440" bIns="45720" anchor="t">
            <a:spAutoFit/>
          </a:bodyPr>
          <a:lstStyle/>
          <a:p>
            <a:pPr marL="450850" indent="-450850" algn="just" eaLnBrk="1" hangingPunct="1">
              <a:spcBef>
                <a:spcPts val="600"/>
              </a:spcBef>
              <a:spcAft>
                <a:spcPts val="600"/>
              </a:spcAft>
            </a:pPr>
            <a:r>
              <a:rPr lang="zh-CN" altLang="en-US" sz="2800" dirty="0">
                <a:latin typeface="+mj-ea"/>
                <a:ea typeface="+mj-ea"/>
              </a:rPr>
              <a:t>虚拟</a:t>
            </a:r>
            <a:r>
              <a:rPr lang="zh-CN" altLang="en-US" sz="2800" dirty="0" smtClean="0">
                <a:latin typeface="+mj-ea"/>
                <a:ea typeface="+mj-ea"/>
              </a:rPr>
              <a:t>局域网定义</a:t>
            </a:r>
            <a:endParaRPr lang="en-US" altLang="zh-CN" sz="2800" dirty="0" smtClean="0">
              <a:latin typeface="+mj-ea"/>
              <a:ea typeface="+mj-ea"/>
            </a:endParaRPr>
          </a:p>
          <a:p>
            <a:pPr lvl="1" indent="-379730" algn="just" eaLnBrk="1" hangingPunct="1">
              <a:lnSpc>
                <a:spcPct val="120000"/>
              </a:lnSpc>
              <a:spcBef>
                <a:spcPts val="600"/>
              </a:spcBef>
              <a:spcAft>
                <a:spcPts val="600"/>
              </a:spcAft>
            </a:pPr>
            <a:r>
              <a:rPr lang="zh-CN" altLang="zh-CN" sz="2400" dirty="0"/>
              <a:t>在交换式局域网的基础上，采用网络管理软件构建的可跨越不同网段、不同网络的端到端的逻辑</a:t>
            </a:r>
            <a:r>
              <a:rPr lang="zh-CN" altLang="zh-CN" sz="2400" dirty="0" smtClean="0"/>
              <a:t>网络</a:t>
            </a:r>
            <a:endParaRPr lang="zh-CN" altLang="en-US" sz="2400" dirty="0">
              <a:solidFill>
                <a:srgbClr val="003399"/>
              </a:solidFill>
            </a:endParaRPr>
          </a:p>
          <a:p>
            <a:pPr marL="450850" indent="-450850" algn="just" eaLnBrk="1" hangingPunct="1">
              <a:spcBef>
                <a:spcPts val="600"/>
              </a:spcBef>
              <a:spcAft>
                <a:spcPts val="600"/>
              </a:spcAft>
            </a:pPr>
            <a:r>
              <a:rPr lang="zh-CN" altLang="en-US" sz="2800" dirty="0">
                <a:latin typeface="+mj-ea"/>
                <a:ea typeface="+mj-ea"/>
              </a:rPr>
              <a:t>虚拟局域网的优点</a:t>
            </a:r>
            <a:endParaRPr lang="zh-CN" altLang="en-US" sz="2800" dirty="0">
              <a:latin typeface="+mj-ea"/>
              <a:ea typeface="+mj-ea"/>
            </a:endParaRPr>
          </a:p>
          <a:p>
            <a:pPr lvl="1" indent="-379730" algn="just" eaLnBrk="1" hangingPunct="1">
              <a:lnSpc>
                <a:spcPct val="120000"/>
              </a:lnSpc>
              <a:spcBef>
                <a:spcPts val="600"/>
              </a:spcBef>
              <a:spcAft>
                <a:spcPts val="600"/>
              </a:spcAft>
            </a:pPr>
            <a:r>
              <a:rPr lang="zh-CN" altLang="en-US" sz="2400" dirty="0"/>
              <a:t> 网络设备的移动、添加和修改的管理开销减少 </a:t>
            </a:r>
            <a:endParaRPr lang="zh-CN" altLang="en-US" sz="2400" dirty="0"/>
          </a:p>
          <a:p>
            <a:pPr lvl="1" indent="-379730" algn="just" eaLnBrk="1" hangingPunct="1">
              <a:lnSpc>
                <a:spcPct val="120000"/>
              </a:lnSpc>
              <a:spcBef>
                <a:spcPts val="600"/>
              </a:spcBef>
              <a:spcAft>
                <a:spcPts val="600"/>
              </a:spcAft>
            </a:pPr>
            <a:r>
              <a:rPr lang="zh-CN" altLang="en-US" sz="2400" dirty="0"/>
              <a:t> 可以控制广播</a:t>
            </a:r>
            <a:r>
              <a:rPr lang="zh-CN" altLang="en-US" sz="2400" dirty="0" smtClean="0"/>
              <a:t>风暴</a:t>
            </a:r>
            <a:endParaRPr lang="zh-CN" altLang="en-US" sz="2400" dirty="0"/>
          </a:p>
          <a:p>
            <a:pPr lvl="1" indent="-379730" algn="just" eaLnBrk="1" hangingPunct="1">
              <a:lnSpc>
                <a:spcPct val="120000"/>
              </a:lnSpc>
              <a:spcBef>
                <a:spcPts val="600"/>
              </a:spcBef>
              <a:spcAft>
                <a:spcPts val="600"/>
              </a:spcAft>
            </a:pPr>
            <a:r>
              <a:rPr lang="zh-CN" altLang="en-US" sz="2400" dirty="0"/>
              <a:t>  可提高网络的安全性   </a:t>
            </a:r>
            <a:endParaRPr lang="zh-CN" altLang="en-US" sz="2400" dirty="0"/>
          </a:p>
          <a:p>
            <a:pPr algn="just" eaLnBrk="1" hangingPunct="1">
              <a:buNone/>
            </a:pPr>
            <a:endParaRPr lang="en-US" altLang="zh-CN" dirty="0">
              <a:solidFill>
                <a:srgbClr val="003399"/>
              </a:solidFill>
              <a:latin typeface="宋体" panose="02010600030101010101" pitchFamily="2" charset="-122"/>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1042988" y="332656"/>
            <a:ext cx="7772400" cy="730697"/>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zh-CN" altLang="en-US" b="0" i="0" u="none" strike="noStrike" kern="0" cap="none" spc="0" normalizeH="0" baseline="0" noProof="0" dirty="0" smtClean="0">
                <a:ln>
                  <a:noFill/>
                </a:ln>
                <a:effectLst/>
                <a:uLnTx/>
                <a:uFillTx/>
                <a:latin typeface="+mj-lt"/>
                <a:ea typeface="+mj-ea"/>
                <a:cs typeface="+mj-cs"/>
              </a:rPr>
              <a:t>虚拟局域网</a:t>
            </a:r>
            <a:r>
              <a:rPr kumimoji="1" lang="zh-CN" altLang="en-US" b="1" i="0" u="none" strike="noStrike" kern="0" cap="none" spc="0" normalizeH="0" baseline="0" noProof="0" dirty="0" smtClean="0">
                <a:ln>
                  <a:noFill/>
                </a:ln>
                <a:effectLst/>
                <a:uLnTx/>
                <a:uFillTx/>
                <a:latin typeface="+mj-lt"/>
                <a:ea typeface="+mj-ea"/>
                <a:cs typeface="+mj-cs"/>
              </a:rPr>
              <a:t>划分方法</a:t>
            </a:r>
            <a:endParaRPr kumimoji="1" lang="zh-CN" altLang="en-US" b="1" i="0" u="none" strike="noStrike" kern="0" cap="none" spc="0" normalizeH="0" baseline="0" noProof="0" dirty="0" smtClean="0">
              <a:ln>
                <a:noFill/>
              </a:ln>
              <a:effectLst/>
              <a:uLnTx/>
              <a:uFillTx/>
              <a:latin typeface="+mj-lt"/>
              <a:ea typeface="+mj-ea"/>
              <a:cs typeface="+mj-cs"/>
            </a:endParaRPr>
          </a:p>
        </p:txBody>
      </p:sp>
      <p:sp>
        <p:nvSpPr>
          <p:cNvPr id="65538" name="Rectangle 4"/>
          <p:cNvSpPr/>
          <p:nvPr/>
        </p:nvSpPr>
        <p:spPr>
          <a:xfrm>
            <a:off x="1115616" y="1340768"/>
            <a:ext cx="7057404" cy="3471720"/>
          </a:xfrm>
          <a:prstGeom prst="rect">
            <a:avLst/>
          </a:prstGeom>
          <a:noFill/>
          <a:ln w="9525">
            <a:noFill/>
          </a:ln>
        </p:spPr>
        <p:txBody>
          <a:bodyPr wrap="square" anchor="t">
            <a:spAutoFit/>
          </a:bodyPr>
          <a:lstStyle/>
          <a:p>
            <a:pPr marL="450850" indent="-450850" algn="just" eaLnBrk="1" hangingPunct="1">
              <a:spcBef>
                <a:spcPts val="600"/>
              </a:spcBef>
              <a:spcAft>
                <a:spcPts val="600"/>
              </a:spcAft>
              <a:buClr>
                <a:srgbClr val="3366FF"/>
              </a:buClr>
              <a:buFont typeface="Wingdings" panose="05000000000000000000" pitchFamily="2" charset="2"/>
              <a:buChar char="l"/>
            </a:pPr>
            <a:r>
              <a:rPr lang="en-US" altLang="zh-CN" dirty="0">
                <a:solidFill>
                  <a:schemeClr val="bg2"/>
                </a:solidFill>
                <a:latin typeface="+mj-ea"/>
                <a:ea typeface="+mj-ea"/>
              </a:rPr>
              <a:t> </a:t>
            </a:r>
            <a:r>
              <a:rPr lang="zh-CN" altLang="en-US" dirty="0">
                <a:solidFill>
                  <a:schemeClr val="bg2"/>
                </a:solidFill>
                <a:latin typeface="+mj-ea"/>
                <a:ea typeface="+mj-ea"/>
              </a:rPr>
              <a:t>基于端口的划分</a:t>
            </a:r>
            <a:endParaRPr lang="zh-CN" altLang="en-US" dirty="0">
              <a:solidFill>
                <a:schemeClr val="bg2"/>
              </a:solidFill>
              <a:latin typeface="+mj-ea"/>
              <a:ea typeface="+mj-ea"/>
            </a:endParaRPr>
          </a:p>
          <a:p>
            <a:pPr marL="742950" lvl="1" indent="-379730" algn="just" eaLnBrk="1" hangingPunct="1">
              <a:lnSpc>
                <a:spcPct val="120000"/>
              </a:lnSpc>
              <a:spcBef>
                <a:spcPts val="600"/>
              </a:spcBef>
              <a:spcAft>
                <a:spcPts val="600"/>
              </a:spcAft>
              <a:buClr>
                <a:srgbClr val="003399"/>
              </a:buClr>
              <a:buFont typeface="Wingdings" panose="05000000000000000000" pitchFamily="2" charset="2"/>
              <a:buChar char="ü"/>
            </a:pPr>
            <a:r>
              <a:rPr lang="zh-CN" altLang="en-US" sz="2400" dirty="0">
                <a:solidFill>
                  <a:srgbClr val="003399"/>
                </a:solidFill>
                <a:latin typeface="+mn-lt"/>
                <a:ea typeface="+mn-ea"/>
              </a:rPr>
              <a:t>单交换机端口定义</a:t>
            </a:r>
            <a:endParaRPr lang="zh-CN" altLang="en-US" sz="2400" dirty="0">
              <a:solidFill>
                <a:srgbClr val="003399"/>
              </a:solidFill>
              <a:latin typeface="+mn-lt"/>
              <a:ea typeface="+mn-ea"/>
            </a:endParaRPr>
          </a:p>
          <a:p>
            <a:pPr marL="742950" lvl="1" indent="-379730" algn="just" eaLnBrk="1" hangingPunct="1">
              <a:lnSpc>
                <a:spcPct val="120000"/>
              </a:lnSpc>
              <a:spcBef>
                <a:spcPts val="600"/>
              </a:spcBef>
              <a:spcAft>
                <a:spcPts val="600"/>
              </a:spcAft>
              <a:buClr>
                <a:srgbClr val="003399"/>
              </a:buClr>
              <a:buFont typeface="Wingdings" panose="05000000000000000000" pitchFamily="2" charset="2"/>
              <a:buChar char="ü"/>
            </a:pPr>
            <a:r>
              <a:rPr lang="zh-CN" altLang="en-US" sz="2400" dirty="0">
                <a:solidFill>
                  <a:srgbClr val="003399"/>
                </a:solidFill>
                <a:latin typeface="+mn-lt"/>
                <a:ea typeface="+mn-ea"/>
              </a:rPr>
              <a:t>多交换机端口定义</a:t>
            </a:r>
            <a:endParaRPr lang="zh-CN" altLang="en-US" sz="2400" dirty="0">
              <a:solidFill>
                <a:srgbClr val="003399"/>
              </a:solidFill>
              <a:latin typeface="+mn-lt"/>
              <a:ea typeface="+mn-ea"/>
            </a:endParaRPr>
          </a:p>
          <a:p>
            <a:pPr marL="450850" indent="-450850" algn="just" eaLnBrk="1" hangingPunct="1">
              <a:spcBef>
                <a:spcPts val="600"/>
              </a:spcBef>
              <a:spcAft>
                <a:spcPts val="600"/>
              </a:spcAft>
              <a:buClr>
                <a:srgbClr val="3366FF"/>
              </a:buClr>
              <a:buFont typeface="Wingdings" panose="05000000000000000000" pitchFamily="2" charset="2"/>
              <a:buChar char="l"/>
            </a:pPr>
            <a:r>
              <a:rPr lang="zh-CN" altLang="en-US" dirty="0">
                <a:solidFill>
                  <a:schemeClr val="bg2"/>
                </a:solidFill>
                <a:latin typeface="+mj-ea"/>
                <a:ea typeface="+mj-ea"/>
              </a:rPr>
              <a:t> 基于</a:t>
            </a:r>
            <a:r>
              <a:rPr lang="en-US" altLang="zh-CN" dirty="0">
                <a:solidFill>
                  <a:schemeClr val="bg2"/>
                </a:solidFill>
                <a:latin typeface="+mj-ea"/>
                <a:ea typeface="+mj-ea"/>
              </a:rPr>
              <a:t>MAC</a:t>
            </a:r>
            <a:r>
              <a:rPr lang="zh-CN" altLang="en-US" dirty="0">
                <a:solidFill>
                  <a:schemeClr val="bg2"/>
                </a:solidFill>
                <a:latin typeface="+mj-ea"/>
                <a:ea typeface="+mj-ea"/>
              </a:rPr>
              <a:t>地址的划分</a:t>
            </a:r>
            <a:endParaRPr lang="zh-CN" altLang="en-US" dirty="0">
              <a:solidFill>
                <a:schemeClr val="bg2"/>
              </a:solidFill>
              <a:latin typeface="+mj-ea"/>
              <a:ea typeface="+mj-ea"/>
            </a:endParaRPr>
          </a:p>
          <a:p>
            <a:pPr marL="450850" indent="-450850" algn="just" eaLnBrk="1" hangingPunct="1">
              <a:spcBef>
                <a:spcPts val="600"/>
              </a:spcBef>
              <a:spcAft>
                <a:spcPts val="600"/>
              </a:spcAft>
              <a:buClr>
                <a:srgbClr val="3366FF"/>
              </a:buClr>
              <a:buFont typeface="Wingdings" panose="05000000000000000000" pitchFamily="2" charset="2"/>
              <a:buChar char="l"/>
            </a:pPr>
            <a:r>
              <a:rPr lang="zh-CN" altLang="en-US" dirty="0">
                <a:solidFill>
                  <a:schemeClr val="bg2"/>
                </a:solidFill>
                <a:latin typeface="+mj-ea"/>
                <a:ea typeface="+mj-ea"/>
              </a:rPr>
              <a:t> 基于网络层的划分</a:t>
            </a:r>
            <a:endParaRPr lang="zh-CN" altLang="en-US" dirty="0">
              <a:solidFill>
                <a:schemeClr val="bg2"/>
              </a:solidFill>
              <a:latin typeface="+mj-ea"/>
              <a:ea typeface="+mj-ea"/>
            </a:endParaRPr>
          </a:p>
          <a:p>
            <a:pPr marL="450850" indent="-450850" algn="just" eaLnBrk="1" hangingPunct="1">
              <a:spcBef>
                <a:spcPts val="600"/>
              </a:spcBef>
              <a:spcAft>
                <a:spcPts val="600"/>
              </a:spcAft>
              <a:buClr>
                <a:srgbClr val="3366FF"/>
              </a:buClr>
              <a:buFont typeface="Wingdings" panose="05000000000000000000" pitchFamily="2" charset="2"/>
              <a:buChar char="l"/>
            </a:pPr>
            <a:r>
              <a:rPr lang="zh-CN" altLang="en-US" dirty="0">
                <a:solidFill>
                  <a:schemeClr val="bg2"/>
                </a:solidFill>
                <a:latin typeface="+mj-ea"/>
                <a:ea typeface="+mj-ea"/>
              </a:rPr>
              <a:t> 基于</a:t>
            </a:r>
            <a:r>
              <a:rPr lang="en-US" altLang="zh-CN" dirty="0">
                <a:solidFill>
                  <a:schemeClr val="bg2"/>
                </a:solidFill>
                <a:latin typeface="+mj-ea"/>
                <a:ea typeface="+mj-ea"/>
              </a:rPr>
              <a:t>IP</a:t>
            </a:r>
            <a:r>
              <a:rPr lang="zh-CN" altLang="en-US" dirty="0">
                <a:solidFill>
                  <a:schemeClr val="bg2"/>
                </a:solidFill>
                <a:latin typeface="+mj-ea"/>
                <a:ea typeface="+mj-ea"/>
              </a:rPr>
              <a:t>组播的划分</a:t>
            </a:r>
            <a:endParaRPr lang="zh-CN" altLang="en-US" dirty="0">
              <a:solidFill>
                <a:schemeClr val="bg2"/>
              </a:solidFill>
              <a:latin typeface="+mj-ea"/>
              <a:ea typeface="+mj-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dirty="0" smtClean="0"/>
              <a:t>帧边界划分方法</a:t>
            </a:r>
            <a:endParaRPr lang="zh-CN" altLang="en-US" dirty="0" smtClean="0"/>
          </a:p>
        </p:txBody>
      </p:sp>
      <p:sp>
        <p:nvSpPr>
          <p:cNvPr id="145411" name="Rectangle 3"/>
          <p:cNvSpPr>
            <a:spLocks noGrp="1" noChangeArrowheads="1"/>
          </p:cNvSpPr>
          <p:nvPr>
            <p:ph type="body" idx="1"/>
          </p:nvPr>
        </p:nvSpPr>
        <p:spPr>
          <a:xfrm>
            <a:off x="755576" y="1268760"/>
            <a:ext cx="7315200" cy="4648200"/>
          </a:xfrm>
        </p:spPr>
        <p:txBody>
          <a:bodyPr/>
          <a:lstStyle/>
          <a:p>
            <a:pPr eaLnBrk="1" hangingPunct="1">
              <a:buFont typeface="Wingdings" panose="05000000000000000000" pitchFamily="2" charset="2"/>
              <a:buNone/>
              <a:defRPr/>
            </a:pPr>
            <a:r>
              <a:rPr lang="en-US" altLang="zh-CN" dirty="0" smtClean="0">
                <a:solidFill>
                  <a:srgbClr val="000099"/>
                </a:solidFill>
              </a:rPr>
              <a:t>2</a:t>
            </a:r>
            <a:r>
              <a:rPr lang="zh-CN" altLang="en-US" dirty="0" smtClean="0">
                <a:solidFill>
                  <a:srgbClr val="000099"/>
                </a:solidFill>
              </a:rPr>
              <a:t>）首尾界符法</a:t>
            </a:r>
            <a:endParaRPr lang="zh-CN" altLang="en-US" dirty="0" smtClean="0">
              <a:solidFill>
                <a:srgbClr val="000099"/>
              </a:solidFill>
            </a:endParaRPr>
          </a:p>
          <a:p>
            <a:pPr lvl="1" eaLnBrk="1" hangingPunct="1">
              <a:buClr>
                <a:srgbClr val="000099"/>
              </a:buClr>
              <a:defRPr/>
            </a:pPr>
            <a:r>
              <a:rPr lang="zh-CN" altLang="en-US" sz="2400" dirty="0" smtClean="0">
                <a:latin typeface="仿宋_GB2312" pitchFamily="49" charset="-122"/>
              </a:rPr>
              <a:t>用</a:t>
            </a:r>
            <a:r>
              <a:rPr lang="en-US" altLang="zh-CN" sz="2400" dirty="0" smtClean="0">
                <a:latin typeface="仿宋_GB2312" pitchFamily="49" charset="-122"/>
              </a:rPr>
              <a:t>DLE STX</a:t>
            </a:r>
            <a:r>
              <a:rPr lang="zh-CN" altLang="en-US" sz="2400" dirty="0" smtClean="0">
                <a:latin typeface="仿宋_GB2312" pitchFamily="49" charset="-122"/>
              </a:rPr>
              <a:t>标示帧的开始</a:t>
            </a:r>
            <a:endParaRPr lang="zh-CN" altLang="en-US" sz="2400" dirty="0" smtClean="0">
              <a:latin typeface="仿宋_GB2312" pitchFamily="49" charset="-122"/>
            </a:endParaRPr>
          </a:p>
          <a:p>
            <a:pPr lvl="1" eaLnBrk="1" hangingPunct="1">
              <a:buClr>
                <a:srgbClr val="000099"/>
              </a:buClr>
              <a:defRPr/>
            </a:pPr>
            <a:r>
              <a:rPr lang="zh-CN" altLang="en-US" sz="2400" dirty="0" smtClean="0">
                <a:latin typeface="仿宋_GB2312" pitchFamily="49" charset="-122"/>
              </a:rPr>
              <a:t>用</a:t>
            </a:r>
            <a:r>
              <a:rPr lang="en-US" altLang="zh-CN" sz="2400" dirty="0" smtClean="0">
                <a:latin typeface="仿宋_GB2312" pitchFamily="49" charset="-122"/>
              </a:rPr>
              <a:t>DLE ETX</a:t>
            </a:r>
            <a:r>
              <a:rPr lang="zh-CN" altLang="en-US" sz="2400" dirty="0" smtClean="0">
                <a:latin typeface="仿宋_GB2312" pitchFamily="49" charset="-122"/>
              </a:rPr>
              <a:t>标示帧的结束</a:t>
            </a:r>
            <a:endParaRPr lang="zh-CN" altLang="en-US" sz="2400" dirty="0" smtClean="0">
              <a:latin typeface="仿宋_GB2312" pitchFamily="49" charset="-122"/>
            </a:endParaRPr>
          </a:p>
          <a:p>
            <a:pPr lvl="1" eaLnBrk="1" hangingPunct="1">
              <a:buClr>
                <a:srgbClr val="000099"/>
              </a:buClr>
              <a:defRPr/>
            </a:pPr>
            <a:r>
              <a:rPr lang="zh-CN" altLang="en-US" sz="2400" dirty="0" smtClean="0">
                <a:latin typeface="仿宋_GB2312" pitchFamily="49" charset="-122"/>
              </a:rPr>
              <a:t>用</a:t>
            </a:r>
            <a:r>
              <a:rPr lang="en-US" altLang="zh-CN" sz="2400" dirty="0" smtClean="0">
                <a:latin typeface="仿宋_GB2312" pitchFamily="49" charset="-122"/>
              </a:rPr>
              <a:t>DLE </a:t>
            </a:r>
            <a:r>
              <a:rPr lang="en-US" altLang="zh-CN" sz="2400" dirty="0" err="1" smtClean="0">
                <a:latin typeface="仿宋_GB2312" pitchFamily="49" charset="-122"/>
              </a:rPr>
              <a:t>DLE</a:t>
            </a:r>
            <a:r>
              <a:rPr lang="zh-CN" altLang="en-US" sz="2400" dirty="0" smtClean="0">
                <a:latin typeface="仿宋_GB2312" pitchFamily="49" charset="-122"/>
              </a:rPr>
              <a:t>标示传送数据信息中的</a:t>
            </a:r>
            <a:r>
              <a:rPr lang="en-US" altLang="zh-CN" sz="2400" dirty="0" smtClean="0">
                <a:latin typeface="仿宋_GB2312" pitchFamily="49" charset="-122"/>
              </a:rPr>
              <a:t>DLE</a:t>
            </a:r>
            <a:endParaRPr lang="en-US" altLang="zh-CN" sz="2400" dirty="0" smtClean="0">
              <a:latin typeface="仿宋_GB2312" pitchFamily="49" charset="-122"/>
            </a:endParaRPr>
          </a:p>
          <a:p>
            <a:pPr marL="457200" lvl="1" indent="0" eaLnBrk="1" hangingPunct="1">
              <a:buClr>
                <a:srgbClr val="000099"/>
              </a:buClr>
              <a:buFont typeface="Wingdings" panose="05000000000000000000" pitchFamily="2" charset="2"/>
              <a:buNone/>
              <a:defRPr/>
            </a:pPr>
            <a:r>
              <a:rPr lang="zh-CN" altLang="en-US" sz="2400" dirty="0" smtClean="0">
                <a:latin typeface="仿宋_GB2312" pitchFamily="49" charset="-122"/>
              </a:rPr>
              <a:t>例如：信息</a:t>
            </a:r>
            <a:r>
              <a:rPr lang="en-US" altLang="zh-CN" sz="2400" i="1" dirty="0" smtClean="0">
                <a:latin typeface="仿宋_GB2312" pitchFamily="49" charset="-122"/>
              </a:rPr>
              <a:t>DLE STX A DLE B DLE ETX</a:t>
            </a:r>
            <a:r>
              <a:rPr lang="zh-CN" altLang="en-US" sz="2400" dirty="0" smtClean="0">
                <a:latin typeface="仿宋_GB2312" pitchFamily="49" charset="-122"/>
              </a:rPr>
              <a:t>在网络中传送时表示为：</a:t>
            </a:r>
            <a:r>
              <a:rPr lang="en-US" altLang="zh-CN" sz="2400" dirty="0" smtClean="0">
                <a:solidFill>
                  <a:srgbClr val="339966"/>
                </a:solidFill>
                <a:latin typeface="仿宋_GB2312" pitchFamily="49" charset="-122"/>
              </a:rPr>
              <a:t>DLE STX</a:t>
            </a:r>
            <a:r>
              <a:rPr lang="en-US" altLang="zh-CN" sz="2400" dirty="0" smtClean="0">
                <a:latin typeface="仿宋_GB2312" pitchFamily="49" charset="-122"/>
              </a:rPr>
              <a:t> </a:t>
            </a:r>
            <a:r>
              <a:rPr lang="en-US" altLang="zh-CN" sz="2400" i="1" dirty="0" smtClean="0">
                <a:latin typeface="仿宋_GB2312" pitchFamily="49" charset="-122"/>
              </a:rPr>
              <a:t>DLE </a:t>
            </a:r>
            <a:r>
              <a:rPr lang="en-US" altLang="zh-CN" sz="2400" i="1" dirty="0" err="1" smtClean="0">
                <a:solidFill>
                  <a:srgbClr val="FF5050"/>
                </a:solidFill>
                <a:latin typeface="仿宋_GB2312" pitchFamily="49" charset="-122"/>
              </a:rPr>
              <a:t>DLE</a:t>
            </a:r>
            <a:r>
              <a:rPr lang="en-US" altLang="zh-CN" sz="2400" i="1" dirty="0" smtClean="0">
                <a:latin typeface="仿宋_GB2312" pitchFamily="49" charset="-122"/>
              </a:rPr>
              <a:t> STX A DLE </a:t>
            </a:r>
            <a:r>
              <a:rPr lang="en-US" altLang="zh-CN" sz="2400" i="1" dirty="0" err="1" smtClean="0">
                <a:solidFill>
                  <a:srgbClr val="FF5050"/>
                </a:solidFill>
                <a:latin typeface="仿宋_GB2312" pitchFamily="49" charset="-122"/>
              </a:rPr>
              <a:t>DLE</a:t>
            </a:r>
            <a:r>
              <a:rPr lang="en-US" altLang="zh-CN" sz="2400" i="1" dirty="0" smtClean="0">
                <a:latin typeface="仿宋_GB2312" pitchFamily="49" charset="-122"/>
              </a:rPr>
              <a:t> B DLE </a:t>
            </a:r>
            <a:r>
              <a:rPr lang="en-US" altLang="zh-CN" sz="2400" i="1" dirty="0" err="1" smtClean="0">
                <a:solidFill>
                  <a:srgbClr val="FF5050"/>
                </a:solidFill>
                <a:latin typeface="仿宋_GB2312" pitchFamily="49" charset="-122"/>
              </a:rPr>
              <a:t>DLE</a:t>
            </a:r>
            <a:r>
              <a:rPr lang="en-US" altLang="zh-CN" sz="2400" i="1" dirty="0" smtClean="0">
                <a:latin typeface="仿宋_GB2312" pitchFamily="49" charset="-122"/>
              </a:rPr>
              <a:t> ETX</a:t>
            </a:r>
            <a:r>
              <a:rPr lang="en-US" altLang="zh-CN" sz="2400" dirty="0" smtClean="0">
                <a:latin typeface="仿宋_GB2312" pitchFamily="49" charset="-122"/>
              </a:rPr>
              <a:t> </a:t>
            </a:r>
            <a:r>
              <a:rPr lang="en-US" altLang="zh-CN" sz="2400" dirty="0" smtClean="0">
                <a:solidFill>
                  <a:srgbClr val="339966"/>
                </a:solidFill>
                <a:latin typeface="仿宋_GB2312" pitchFamily="49" charset="-122"/>
              </a:rPr>
              <a:t>DLE ETX</a:t>
            </a:r>
            <a:endParaRPr lang="en-US" altLang="zh-CN" sz="2400" dirty="0" smtClean="0">
              <a:solidFill>
                <a:srgbClr val="339966"/>
              </a:solidFill>
              <a:latin typeface="仿宋_GB2312" pitchFamily="49" charset="-122"/>
            </a:endParaRPr>
          </a:p>
          <a:p>
            <a:pPr lvl="1" eaLnBrk="1" hangingPunct="1">
              <a:spcBef>
                <a:spcPts val="1200"/>
              </a:spcBef>
              <a:buClr>
                <a:srgbClr val="000099"/>
              </a:buClr>
              <a:defRPr/>
            </a:pPr>
            <a:r>
              <a:rPr lang="zh-CN" altLang="en-US" sz="2400" dirty="0" smtClean="0">
                <a:latin typeface="仿宋_GB2312" pitchFamily="49" charset="-122"/>
              </a:rPr>
              <a:t>缺点</a:t>
            </a:r>
            <a:r>
              <a:rPr lang="zh-CN" altLang="en-US" sz="2400" dirty="0">
                <a:latin typeface="仿宋_GB2312" pitchFamily="49" charset="-122"/>
              </a:rPr>
              <a:t>：局限于</a:t>
            </a:r>
            <a:r>
              <a:rPr lang="en-US" altLang="zh-CN" sz="2400" dirty="0">
                <a:latin typeface="仿宋_GB2312" pitchFamily="49" charset="-122"/>
              </a:rPr>
              <a:t>8</a:t>
            </a:r>
            <a:r>
              <a:rPr lang="zh-CN" altLang="en-US" sz="2400" dirty="0">
                <a:latin typeface="仿宋_GB2312" pitchFamily="49" charset="-122"/>
              </a:rPr>
              <a:t>位字符和</a:t>
            </a:r>
            <a:r>
              <a:rPr lang="en-US" altLang="zh-CN" sz="2400" dirty="0">
                <a:latin typeface="仿宋_GB2312" pitchFamily="49" charset="-122"/>
              </a:rPr>
              <a:t>ASCII</a:t>
            </a:r>
            <a:r>
              <a:rPr lang="zh-CN" altLang="en-US" sz="2400" dirty="0">
                <a:latin typeface="仿宋_GB2312" pitchFamily="49" charset="-122"/>
              </a:rPr>
              <a:t>字符传送</a:t>
            </a:r>
            <a:r>
              <a:rPr lang="zh-CN" altLang="en-US" sz="2400" dirty="0" smtClean="0">
                <a:latin typeface="仿宋_GB2312" pitchFamily="49" charset="-122"/>
              </a:rPr>
              <a:t>，使用面不宽。</a:t>
            </a:r>
            <a:endParaRPr lang="zh-CN" altLang="en-US" sz="2400" dirty="0">
              <a:latin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41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541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54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54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4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1" grpId="0" bldLvl="3" autoUpdateAnimBg="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1371600" y="177800"/>
            <a:ext cx="7592888" cy="874713"/>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zh-CN" altLang="zh-CN" b="0" i="0" u="none" strike="noStrike" kern="0" cap="none" spc="0" normalizeH="0" baseline="0" noProof="0" dirty="0" smtClean="0">
                <a:ln>
                  <a:noFill/>
                </a:ln>
                <a:effectLst/>
                <a:uLnTx/>
                <a:uFillTx/>
                <a:latin typeface="+mj-lt"/>
                <a:ea typeface="+mj-ea"/>
                <a:cs typeface="+mj-cs"/>
              </a:rPr>
              <a:t>单交换机端口定义</a:t>
            </a:r>
            <a:r>
              <a:rPr kumimoji="1" lang="en-US" altLang="zh-CN" b="0" i="0" u="none" strike="noStrike" kern="0" cap="none" spc="0" normalizeH="0" baseline="0" noProof="0" dirty="0" smtClean="0">
                <a:ln>
                  <a:noFill/>
                </a:ln>
                <a:effectLst/>
                <a:uLnTx/>
                <a:uFillTx/>
                <a:latin typeface="+mj-lt"/>
                <a:ea typeface="+mj-ea"/>
                <a:cs typeface="+mj-cs"/>
              </a:rPr>
              <a:t>VLAN</a:t>
            </a:r>
            <a:endParaRPr kumimoji="1" lang="zh-CN" altLang="en-US" b="1" i="0" u="none" strike="noStrike" kern="0" cap="none" spc="0" normalizeH="0" baseline="0" noProof="0" dirty="0" smtClean="0">
              <a:ln>
                <a:noFill/>
              </a:ln>
              <a:effectLst/>
              <a:uLnTx/>
              <a:uFillTx/>
              <a:latin typeface="+mj-lt"/>
              <a:ea typeface="+mj-ea"/>
              <a:cs typeface="+mj-cs"/>
            </a:endParaRPr>
          </a:p>
        </p:txBody>
      </p:sp>
      <p:sp>
        <p:nvSpPr>
          <p:cNvPr id="66562" name="Rectangle 2"/>
          <p:cNvSpPr/>
          <p:nvPr/>
        </p:nvSpPr>
        <p:spPr>
          <a:xfrm>
            <a:off x="0" y="0"/>
            <a:ext cx="9144000" cy="0"/>
          </a:xfrm>
          <a:prstGeom prst="rect">
            <a:avLst/>
          </a:prstGeom>
          <a:noFill/>
          <a:ln w="12700">
            <a:noFill/>
          </a:ln>
        </p:spPr>
        <p:txBody>
          <a:bodyPr wrap="none" anchor="ctr">
            <a:spAutoFit/>
          </a:bodyPr>
          <a:lstStyle/>
          <a:p>
            <a:endParaRPr lang="zh-CN" altLang="en-US" dirty="0">
              <a:latin typeface="Times New Roman" panose="02020603050405020304" pitchFamily="18" charset="0"/>
              <a:ea typeface="黑体" panose="02010609060101010101" pitchFamily="49" charset="-122"/>
            </a:endParaRPr>
          </a:p>
        </p:txBody>
      </p:sp>
      <p:graphicFrame>
        <p:nvGraphicFramePr>
          <p:cNvPr id="66563" name="Object 1"/>
          <p:cNvGraphicFramePr/>
          <p:nvPr/>
        </p:nvGraphicFramePr>
        <p:xfrm>
          <a:off x="611560" y="1556792"/>
          <a:ext cx="7724775" cy="3671887"/>
        </p:xfrm>
        <a:graphic>
          <a:graphicData uri="http://schemas.openxmlformats.org/presentationml/2006/ole">
            <mc:AlternateContent xmlns:mc="http://schemas.openxmlformats.org/markup-compatibility/2006">
              <mc:Choice xmlns:v="urn:schemas-microsoft-com:vml" Requires="v">
                <p:oleObj spid="_x0000_s118795" name="" r:id="rId1" imgW="6553200" imgH="3098800" progId="Visio.Drawing.11">
                  <p:embed/>
                </p:oleObj>
              </mc:Choice>
              <mc:Fallback>
                <p:oleObj name="" r:id="rId1" imgW="6553200" imgH="3098800" progId="Visio.Drawing.11">
                  <p:embed/>
                  <p:pic>
                    <p:nvPicPr>
                      <p:cNvPr id="0" name="Object 1"/>
                      <p:cNvPicPr/>
                      <p:nvPr/>
                    </p:nvPicPr>
                    <p:blipFill>
                      <a:blip r:embed="rId2"/>
                      <a:stretch>
                        <a:fillRect/>
                      </a:stretch>
                    </p:blipFill>
                    <p:spPr>
                      <a:xfrm>
                        <a:off x="611560" y="1556792"/>
                        <a:ext cx="7724775" cy="367188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1187624" y="332656"/>
            <a:ext cx="7772400" cy="658069"/>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zh-CN" altLang="en-US" b="0" i="0" u="none" strike="noStrike" kern="0" cap="none" spc="0" normalizeH="0" baseline="0" noProof="0" dirty="0" smtClean="0">
                <a:ln>
                  <a:noFill/>
                </a:ln>
                <a:effectLst/>
                <a:uLnTx/>
                <a:uFillTx/>
                <a:latin typeface="+mj-lt"/>
                <a:ea typeface="+mj-ea"/>
                <a:cs typeface="+mj-cs"/>
              </a:rPr>
              <a:t>多</a:t>
            </a:r>
            <a:r>
              <a:rPr kumimoji="1" lang="zh-CN" altLang="zh-CN" b="0" i="0" u="none" strike="noStrike" kern="0" cap="none" spc="0" normalizeH="0" baseline="0" noProof="0" dirty="0" smtClean="0">
                <a:ln>
                  <a:noFill/>
                </a:ln>
                <a:effectLst/>
                <a:uLnTx/>
                <a:uFillTx/>
                <a:latin typeface="+mj-lt"/>
                <a:ea typeface="+mj-ea"/>
                <a:cs typeface="+mj-cs"/>
              </a:rPr>
              <a:t>交换机端口定义</a:t>
            </a:r>
            <a:r>
              <a:rPr kumimoji="1" lang="en-US" altLang="zh-CN" b="0" i="0" u="none" strike="noStrike" kern="0" cap="none" spc="0" normalizeH="0" baseline="0" noProof="0" dirty="0" smtClean="0">
                <a:ln>
                  <a:noFill/>
                </a:ln>
                <a:effectLst/>
                <a:uLnTx/>
                <a:uFillTx/>
                <a:latin typeface="+mj-lt"/>
                <a:ea typeface="+mj-ea"/>
                <a:cs typeface="+mj-cs"/>
              </a:rPr>
              <a:t>VLAN</a:t>
            </a:r>
            <a:endParaRPr kumimoji="1" lang="zh-CN" altLang="en-US" b="1" i="0" u="none" strike="noStrike" kern="0" cap="none" spc="0" normalizeH="0" baseline="0" noProof="0" dirty="0" smtClean="0">
              <a:ln>
                <a:noFill/>
              </a:ln>
              <a:effectLst/>
              <a:uLnTx/>
              <a:uFillTx/>
              <a:latin typeface="+mj-lt"/>
              <a:ea typeface="+mj-ea"/>
              <a:cs typeface="+mj-cs"/>
            </a:endParaRPr>
          </a:p>
        </p:txBody>
      </p:sp>
      <p:sp>
        <p:nvSpPr>
          <p:cNvPr id="67586" name="Rectangle 2"/>
          <p:cNvSpPr/>
          <p:nvPr/>
        </p:nvSpPr>
        <p:spPr>
          <a:xfrm>
            <a:off x="0" y="0"/>
            <a:ext cx="9144000" cy="0"/>
          </a:xfrm>
          <a:prstGeom prst="rect">
            <a:avLst/>
          </a:prstGeom>
          <a:noFill/>
          <a:ln w="12700">
            <a:noFill/>
          </a:ln>
        </p:spPr>
        <p:txBody>
          <a:bodyPr wrap="none" anchor="ctr">
            <a:spAutoFit/>
          </a:bodyPr>
          <a:lstStyle/>
          <a:p>
            <a:endParaRPr lang="zh-CN" altLang="en-US" dirty="0">
              <a:latin typeface="Times New Roman" panose="02020603050405020304" pitchFamily="18" charset="0"/>
              <a:ea typeface="黑体" panose="02010609060101010101" pitchFamily="49" charset="-122"/>
            </a:endParaRPr>
          </a:p>
        </p:txBody>
      </p:sp>
      <p:sp>
        <p:nvSpPr>
          <p:cNvPr id="67587" name="Rectangle 4"/>
          <p:cNvSpPr/>
          <p:nvPr/>
        </p:nvSpPr>
        <p:spPr>
          <a:xfrm>
            <a:off x="0" y="0"/>
            <a:ext cx="9144000" cy="0"/>
          </a:xfrm>
          <a:prstGeom prst="rect">
            <a:avLst/>
          </a:prstGeom>
          <a:noFill/>
          <a:ln w="12700">
            <a:noFill/>
          </a:ln>
        </p:spPr>
        <p:txBody>
          <a:bodyPr wrap="none" anchor="ctr">
            <a:spAutoFit/>
          </a:bodyPr>
          <a:lstStyle/>
          <a:p>
            <a:endParaRPr lang="zh-CN" altLang="en-US" dirty="0">
              <a:latin typeface="Times New Roman" panose="02020603050405020304" pitchFamily="18" charset="0"/>
              <a:ea typeface="黑体" panose="02010609060101010101" pitchFamily="49" charset="-122"/>
            </a:endParaRPr>
          </a:p>
        </p:txBody>
      </p:sp>
      <p:graphicFrame>
        <p:nvGraphicFramePr>
          <p:cNvPr id="67588" name="Object 3"/>
          <p:cNvGraphicFramePr/>
          <p:nvPr/>
        </p:nvGraphicFramePr>
        <p:xfrm>
          <a:off x="484717" y="1700808"/>
          <a:ext cx="8496944" cy="2520280"/>
        </p:xfrm>
        <a:graphic>
          <a:graphicData uri="http://schemas.openxmlformats.org/presentationml/2006/ole">
            <mc:AlternateContent xmlns:mc="http://schemas.openxmlformats.org/markup-compatibility/2006">
              <mc:Choice xmlns:v="urn:schemas-microsoft-com:vml" Requires="v">
                <p:oleObj spid="_x0000_s119819" name="" r:id="rId1" imgW="13182600" imgH="3098800" progId="Visio.Drawing.11">
                  <p:embed/>
                </p:oleObj>
              </mc:Choice>
              <mc:Fallback>
                <p:oleObj name="" r:id="rId1" imgW="13182600" imgH="3098800" progId="Visio.Drawing.11">
                  <p:embed/>
                  <p:pic>
                    <p:nvPicPr>
                      <p:cNvPr id="0" name="Object 3"/>
                      <p:cNvPicPr/>
                      <p:nvPr/>
                    </p:nvPicPr>
                    <p:blipFill>
                      <a:blip r:embed="rId2"/>
                      <a:stretch>
                        <a:fillRect/>
                      </a:stretch>
                    </p:blipFill>
                    <p:spPr>
                      <a:xfrm>
                        <a:off x="484717" y="1700808"/>
                        <a:ext cx="8496944" cy="252028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1259632" y="375071"/>
            <a:ext cx="7772400" cy="586681"/>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en-US" altLang="zh-CN" b="0" i="0" u="none" strike="noStrike" kern="0" cap="none" spc="0" normalizeH="0" baseline="0" noProof="0" dirty="0" smtClean="0">
                <a:ln>
                  <a:noFill/>
                </a:ln>
                <a:effectLst/>
                <a:uLnTx/>
                <a:uFillTx/>
                <a:latin typeface="+mj-lt"/>
                <a:ea typeface="+mj-ea"/>
                <a:cs typeface="+mj-cs"/>
              </a:rPr>
              <a:t>802.1Q </a:t>
            </a:r>
            <a:r>
              <a:rPr kumimoji="1" lang="zh-CN" altLang="en-US" b="0" i="0" u="none" strike="noStrike" kern="0" cap="none" spc="0" normalizeH="0" baseline="0" noProof="0" dirty="0" smtClean="0">
                <a:ln>
                  <a:noFill/>
                </a:ln>
                <a:effectLst/>
                <a:uLnTx/>
                <a:uFillTx/>
                <a:latin typeface="+mj-lt"/>
                <a:ea typeface="+mj-ea"/>
                <a:cs typeface="+mj-cs"/>
              </a:rPr>
              <a:t>帧格式</a:t>
            </a:r>
            <a:endParaRPr kumimoji="1" lang="zh-CN" altLang="en-US" b="1" i="0" u="none" strike="noStrike" kern="0" cap="none" spc="0" normalizeH="0" baseline="0" noProof="0" dirty="0" smtClean="0">
              <a:ln>
                <a:noFill/>
              </a:ln>
              <a:effectLst/>
              <a:uLnTx/>
              <a:uFillTx/>
              <a:latin typeface="+mj-lt"/>
              <a:ea typeface="+mj-ea"/>
              <a:cs typeface="+mj-cs"/>
            </a:endParaRPr>
          </a:p>
        </p:txBody>
      </p:sp>
      <p:sp>
        <p:nvSpPr>
          <p:cNvPr id="68610" name="Rectangle 2"/>
          <p:cNvSpPr/>
          <p:nvPr/>
        </p:nvSpPr>
        <p:spPr>
          <a:xfrm>
            <a:off x="0" y="0"/>
            <a:ext cx="9144000" cy="0"/>
          </a:xfrm>
          <a:prstGeom prst="rect">
            <a:avLst/>
          </a:prstGeom>
          <a:noFill/>
          <a:ln w="12700">
            <a:noFill/>
          </a:ln>
        </p:spPr>
        <p:txBody>
          <a:bodyPr wrap="none" anchor="ctr">
            <a:spAutoFit/>
          </a:bodyPr>
          <a:lstStyle/>
          <a:p>
            <a:endParaRPr lang="zh-CN" altLang="en-US" dirty="0">
              <a:latin typeface="Times New Roman" panose="02020603050405020304" pitchFamily="18" charset="0"/>
              <a:ea typeface="黑体" panose="02010609060101010101" pitchFamily="49" charset="-122"/>
            </a:endParaRPr>
          </a:p>
        </p:txBody>
      </p:sp>
      <p:sp>
        <p:nvSpPr>
          <p:cNvPr id="68611" name="Rectangle 4"/>
          <p:cNvSpPr/>
          <p:nvPr/>
        </p:nvSpPr>
        <p:spPr>
          <a:xfrm>
            <a:off x="0" y="0"/>
            <a:ext cx="9144000" cy="0"/>
          </a:xfrm>
          <a:prstGeom prst="rect">
            <a:avLst/>
          </a:prstGeom>
          <a:noFill/>
          <a:ln w="12700">
            <a:noFill/>
          </a:ln>
        </p:spPr>
        <p:txBody>
          <a:bodyPr wrap="none" anchor="ctr">
            <a:spAutoFit/>
          </a:bodyPr>
          <a:lstStyle/>
          <a:p>
            <a:endParaRPr lang="zh-CN" altLang="en-US" dirty="0">
              <a:latin typeface="Times New Roman" panose="02020603050405020304" pitchFamily="18" charset="0"/>
              <a:ea typeface="黑体" panose="02010609060101010101" pitchFamily="49" charset="-122"/>
            </a:endParaRPr>
          </a:p>
        </p:txBody>
      </p:sp>
      <p:graphicFrame>
        <p:nvGraphicFramePr>
          <p:cNvPr id="3" name="对象 2"/>
          <p:cNvGraphicFramePr/>
          <p:nvPr/>
        </p:nvGraphicFramePr>
        <p:xfrm>
          <a:off x="899592" y="1305761"/>
          <a:ext cx="7416824" cy="4320480"/>
        </p:xfrm>
        <a:graphic>
          <a:graphicData uri="http://schemas.openxmlformats.org/presentationml/2006/ole">
            <mc:AlternateContent xmlns:mc="http://schemas.openxmlformats.org/markup-compatibility/2006">
              <mc:Choice xmlns:v="urn:schemas-microsoft-com:vml" Requires="v">
                <p:oleObj spid="_x0000_s120844" name="" r:id="rId1" imgW="6410325" imgH="3457575" progId="Paint.Picture">
                  <p:embed/>
                </p:oleObj>
              </mc:Choice>
              <mc:Fallback>
                <p:oleObj name="" r:id="rId1" imgW="6410325" imgH="3457575" progId="Paint.Picture">
                  <p:embed/>
                  <p:pic>
                    <p:nvPicPr>
                      <p:cNvPr id="0" name="对象 2"/>
                      <p:cNvPicPr/>
                      <p:nvPr/>
                    </p:nvPicPr>
                    <p:blipFill>
                      <a:blip r:embed="rId2"/>
                      <a:stretch>
                        <a:fillRect/>
                      </a:stretch>
                    </p:blipFill>
                    <p:spPr>
                      <a:xfrm>
                        <a:off x="899592" y="1305761"/>
                        <a:ext cx="7416824" cy="43204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1042988" y="365993"/>
            <a:ext cx="7772400" cy="542057"/>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en-US" altLang="zh-CN" b="0" i="0" u="none" strike="noStrike" kern="0" cap="none" spc="0" normalizeH="0" baseline="0" noProof="0" dirty="0" smtClean="0">
                <a:ln>
                  <a:noFill/>
                </a:ln>
                <a:effectLst/>
                <a:uLnTx/>
                <a:uFillTx/>
                <a:latin typeface="+mj-lt"/>
                <a:ea typeface="+mj-ea"/>
                <a:cs typeface="+mj-cs"/>
              </a:rPr>
              <a:t>6.8 </a:t>
            </a:r>
            <a:r>
              <a:rPr kumimoji="1" lang="zh-CN" altLang="en-US" b="0" i="0" u="none" strike="noStrike" kern="0" cap="none" spc="0" normalizeH="0" baseline="0" noProof="0" dirty="0" smtClean="0">
                <a:ln>
                  <a:noFill/>
                </a:ln>
                <a:effectLst/>
                <a:uLnTx/>
                <a:uFillTx/>
                <a:latin typeface="+mj-lt"/>
                <a:ea typeface="+mj-ea"/>
                <a:cs typeface="+mj-cs"/>
              </a:rPr>
              <a:t>无线局域网</a:t>
            </a:r>
            <a:endParaRPr kumimoji="1" lang="zh-CN" altLang="en-US" b="1" i="0" u="none" strike="noStrike" kern="0" cap="none" spc="0" normalizeH="0" baseline="0" noProof="0" dirty="0" smtClean="0">
              <a:ln>
                <a:noFill/>
              </a:ln>
              <a:effectLst/>
              <a:uLnTx/>
              <a:uFillTx/>
              <a:latin typeface="+mj-lt"/>
              <a:ea typeface="+mj-ea"/>
              <a:cs typeface="+mj-cs"/>
            </a:endParaRPr>
          </a:p>
        </p:txBody>
      </p:sp>
      <p:sp>
        <p:nvSpPr>
          <p:cNvPr id="69634" name="Rectangle 5"/>
          <p:cNvSpPr>
            <a:spLocks noGrp="1"/>
          </p:cNvSpPr>
          <p:nvPr>
            <p:ph idx="1"/>
          </p:nvPr>
        </p:nvSpPr>
        <p:spPr>
          <a:xfrm>
            <a:off x="1256470" y="1340768"/>
            <a:ext cx="7345436" cy="4182683"/>
          </a:xfrm>
        </p:spPr>
        <p:txBody>
          <a:bodyPr vert="horz" wrap="square" lIns="91440" tIns="45720" rIns="91440" bIns="45720" anchor="t">
            <a:spAutoFit/>
          </a:bodyPr>
          <a:lstStyle/>
          <a:p>
            <a:pPr algn="just" eaLnBrk="1" hangingPunct="1">
              <a:spcBef>
                <a:spcPts val="600"/>
              </a:spcBef>
              <a:spcAft>
                <a:spcPts val="600"/>
              </a:spcAft>
            </a:pPr>
            <a:r>
              <a:rPr lang="zh-CN" altLang="en-US" sz="2800" dirty="0">
                <a:latin typeface="+mj-ea"/>
                <a:ea typeface="+mj-ea"/>
              </a:rPr>
              <a:t>无线局域网的优点</a:t>
            </a:r>
            <a:endParaRPr lang="zh-CN" altLang="en-US" sz="2800" dirty="0">
              <a:latin typeface="+mj-ea"/>
              <a:ea typeface="+mj-ea"/>
            </a:endParaRPr>
          </a:p>
          <a:p>
            <a:pPr marL="1009650" lvl="1" indent="-609600" algn="just" eaLnBrk="1" hangingPunct="1">
              <a:lnSpc>
                <a:spcPct val="90000"/>
              </a:lnSpc>
            </a:pPr>
            <a:r>
              <a:rPr lang="zh-CN" altLang="en-US" sz="2400" dirty="0">
                <a:solidFill>
                  <a:srgbClr val="003399"/>
                </a:solidFill>
              </a:rPr>
              <a:t>灵活性和移动性</a:t>
            </a:r>
            <a:endParaRPr lang="zh-CN" altLang="en-US" sz="2400" dirty="0">
              <a:solidFill>
                <a:srgbClr val="003399"/>
              </a:solidFill>
            </a:endParaRPr>
          </a:p>
          <a:p>
            <a:pPr marL="1009650" lvl="1" indent="-609600" algn="just" eaLnBrk="1" hangingPunct="1">
              <a:lnSpc>
                <a:spcPct val="90000"/>
              </a:lnSpc>
            </a:pPr>
            <a:r>
              <a:rPr lang="zh-CN" altLang="en-US" sz="2400" dirty="0">
                <a:solidFill>
                  <a:srgbClr val="003399"/>
                </a:solidFill>
              </a:rPr>
              <a:t>安装便捷</a:t>
            </a:r>
            <a:endParaRPr lang="zh-CN" altLang="en-US" sz="2400" dirty="0">
              <a:solidFill>
                <a:srgbClr val="003399"/>
              </a:solidFill>
            </a:endParaRPr>
          </a:p>
          <a:p>
            <a:pPr marL="1009650" lvl="1" indent="-609600" algn="just" eaLnBrk="1" hangingPunct="1">
              <a:lnSpc>
                <a:spcPct val="90000"/>
              </a:lnSpc>
            </a:pPr>
            <a:r>
              <a:rPr lang="zh-CN" altLang="en-US" sz="2400" dirty="0">
                <a:solidFill>
                  <a:srgbClr val="003399"/>
                </a:solidFill>
              </a:rPr>
              <a:t>易于进行网络规划和调整</a:t>
            </a:r>
            <a:endParaRPr lang="zh-CN" altLang="en-US" sz="2400" dirty="0">
              <a:solidFill>
                <a:srgbClr val="003399"/>
              </a:solidFill>
            </a:endParaRPr>
          </a:p>
          <a:p>
            <a:pPr marL="1009650" lvl="1" indent="-609600" algn="just" eaLnBrk="1" hangingPunct="1">
              <a:lnSpc>
                <a:spcPct val="90000"/>
              </a:lnSpc>
            </a:pPr>
            <a:r>
              <a:rPr lang="zh-CN" altLang="en-US" sz="2400" dirty="0">
                <a:solidFill>
                  <a:srgbClr val="003399"/>
                </a:solidFill>
              </a:rPr>
              <a:t>故障定位容易</a:t>
            </a:r>
            <a:endParaRPr lang="zh-CN" altLang="en-US" sz="2400" dirty="0">
              <a:solidFill>
                <a:srgbClr val="003399"/>
              </a:solidFill>
            </a:endParaRPr>
          </a:p>
          <a:p>
            <a:pPr marL="1009650" lvl="1" indent="-609600" algn="just" eaLnBrk="1" hangingPunct="1">
              <a:lnSpc>
                <a:spcPct val="90000"/>
              </a:lnSpc>
            </a:pPr>
            <a:r>
              <a:rPr lang="zh-CN" altLang="en-US" sz="2400" dirty="0">
                <a:solidFill>
                  <a:srgbClr val="003399"/>
                </a:solidFill>
              </a:rPr>
              <a:t>易于扩展</a:t>
            </a:r>
            <a:endParaRPr lang="zh-CN" altLang="en-US" sz="2400" dirty="0">
              <a:solidFill>
                <a:srgbClr val="003399"/>
              </a:solidFill>
            </a:endParaRPr>
          </a:p>
          <a:p>
            <a:pPr algn="just" eaLnBrk="1" hangingPunct="1">
              <a:spcBef>
                <a:spcPts val="1800"/>
              </a:spcBef>
              <a:spcAft>
                <a:spcPts val="600"/>
              </a:spcAft>
            </a:pPr>
            <a:r>
              <a:rPr lang="zh-CN" altLang="en-US" sz="2800" dirty="0">
                <a:latin typeface="+mj-ea"/>
                <a:ea typeface="+mj-ea"/>
              </a:rPr>
              <a:t>无线</a:t>
            </a:r>
            <a:r>
              <a:rPr lang="zh-CN" altLang="en-US" sz="2800" dirty="0" smtClean="0">
                <a:latin typeface="+mj-ea"/>
                <a:ea typeface="+mj-ea"/>
              </a:rPr>
              <a:t>局域网拓扑类型</a:t>
            </a:r>
            <a:endParaRPr lang="zh-CN" altLang="en-US" sz="2800" dirty="0">
              <a:latin typeface="+mj-ea"/>
              <a:ea typeface="+mj-ea"/>
            </a:endParaRPr>
          </a:p>
          <a:p>
            <a:pPr marL="1009650" lvl="1" indent="-609600" algn="just" eaLnBrk="1" hangingPunct="1">
              <a:lnSpc>
                <a:spcPct val="90000"/>
              </a:lnSpc>
            </a:pPr>
            <a:r>
              <a:rPr lang="zh-CN" altLang="en-US" sz="2400" dirty="0"/>
              <a:t>无中心拓扑</a:t>
            </a:r>
            <a:endParaRPr lang="zh-CN" altLang="en-US" sz="2400" dirty="0"/>
          </a:p>
          <a:p>
            <a:pPr marL="1009650" lvl="1" indent="-609600" algn="just" eaLnBrk="1" hangingPunct="1">
              <a:lnSpc>
                <a:spcPct val="90000"/>
              </a:lnSpc>
            </a:pPr>
            <a:r>
              <a:rPr lang="zh-CN" altLang="en-US" sz="2400" dirty="0"/>
              <a:t>有中心</a:t>
            </a:r>
            <a:r>
              <a:rPr lang="zh-CN" altLang="en-US" sz="2400" dirty="0" smtClean="0"/>
              <a:t>拓扑</a:t>
            </a:r>
            <a:endParaRPr lang="zh-CN" altLang="en-US" sz="2400"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IEEE802.11</a:t>
            </a:r>
            <a:r>
              <a:rPr lang="zh-CN" altLang="zh-CN" dirty="0"/>
              <a:t>标准系列</a:t>
            </a:r>
            <a:endParaRPr lang="zh-CN" altLang="en-US" dirty="0"/>
          </a:p>
        </p:txBody>
      </p:sp>
      <p:graphicFrame>
        <p:nvGraphicFramePr>
          <p:cNvPr id="4" name="表格 3"/>
          <p:cNvGraphicFramePr>
            <a:graphicFrameLocks noGrp="1"/>
          </p:cNvGraphicFramePr>
          <p:nvPr/>
        </p:nvGraphicFramePr>
        <p:xfrm>
          <a:off x="0" y="1412778"/>
          <a:ext cx="9144001" cy="4663440"/>
        </p:xfrm>
        <a:graphic>
          <a:graphicData uri="http://schemas.openxmlformats.org/drawingml/2006/table">
            <a:tbl>
              <a:tblPr firstRow="1" firstCol="1" bandRow="1">
                <a:tableStyleId>{5C22544A-7EE6-4342-B048-85BDC9FD1C3A}</a:tableStyleId>
              </a:tblPr>
              <a:tblGrid>
                <a:gridCol w="755576"/>
                <a:gridCol w="1047940"/>
                <a:gridCol w="799441"/>
                <a:gridCol w="1099572"/>
                <a:gridCol w="1301519"/>
                <a:gridCol w="1197756"/>
                <a:gridCol w="1524304"/>
                <a:gridCol w="1417893"/>
              </a:tblGrid>
              <a:tr h="525235">
                <a:tc>
                  <a:txBody>
                    <a:bodyPr/>
                    <a:lstStyle/>
                    <a:p>
                      <a:pPr algn="just">
                        <a:spcAft>
                          <a:spcPts val="0"/>
                        </a:spcAft>
                      </a:pPr>
                      <a:r>
                        <a:rPr lang="en-US" sz="1800" kern="100">
                          <a:effectLst/>
                        </a:rPr>
                        <a:t> </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dirty="0">
                          <a:solidFill>
                            <a:srgbClr val="FF0000"/>
                          </a:solidFill>
                          <a:effectLst/>
                          <a:latin typeface="+mj-lt"/>
                        </a:rPr>
                        <a:t>802.11</a:t>
                      </a:r>
                      <a:endParaRPr lang="zh-CN" sz="1800" kern="100" dirty="0">
                        <a:solidFill>
                          <a:srgbClr val="FF0000"/>
                        </a:solidFill>
                        <a:effectLst/>
                        <a:latin typeface="+mj-lt"/>
                        <a:ea typeface="宋体" panose="02010600030101010101" pitchFamily="2" charset="-122"/>
                      </a:endParaRPr>
                    </a:p>
                  </a:txBody>
                  <a:tcPr marL="68580" marR="68580" marT="0" marB="0" anchor="ctr"/>
                </a:tc>
                <a:tc>
                  <a:txBody>
                    <a:bodyPr/>
                    <a:lstStyle/>
                    <a:p>
                      <a:pPr algn="ctr">
                        <a:spcAft>
                          <a:spcPts val="0"/>
                        </a:spcAft>
                      </a:pPr>
                      <a:r>
                        <a:rPr lang="en-US" sz="1800" kern="100" dirty="0">
                          <a:solidFill>
                            <a:srgbClr val="FF0000"/>
                          </a:solidFill>
                          <a:effectLst/>
                          <a:latin typeface="+mj-lt"/>
                        </a:rPr>
                        <a:t>802.11a</a:t>
                      </a:r>
                      <a:endParaRPr lang="zh-CN" sz="1800" kern="100" dirty="0">
                        <a:solidFill>
                          <a:srgbClr val="FF0000"/>
                        </a:solidFill>
                        <a:effectLst/>
                        <a:latin typeface="+mj-lt"/>
                        <a:ea typeface="宋体" panose="02010600030101010101" pitchFamily="2" charset="-122"/>
                      </a:endParaRPr>
                    </a:p>
                  </a:txBody>
                  <a:tcPr marL="68580" marR="68580" marT="0" marB="0" anchor="ctr"/>
                </a:tc>
                <a:tc>
                  <a:txBody>
                    <a:bodyPr/>
                    <a:lstStyle/>
                    <a:p>
                      <a:pPr algn="ctr">
                        <a:spcAft>
                          <a:spcPts val="0"/>
                        </a:spcAft>
                      </a:pPr>
                      <a:r>
                        <a:rPr lang="en-US" sz="1800" kern="100" dirty="0">
                          <a:solidFill>
                            <a:srgbClr val="FF0000"/>
                          </a:solidFill>
                          <a:effectLst/>
                          <a:latin typeface="+mj-lt"/>
                        </a:rPr>
                        <a:t>802.11b</a:t>
                      </a:r>
                      <a:endParaRPr lang="zh-CN" sz="1800" kern="100" dirty="0">
                        <a:solidFill>
                          <a:srgbClr val="FF0000"/>
                        </a:solidFill>
                        <a:effectLst/>
                        <a:latin typeface="+mj-lt"/>
                        <a:ea typeface="宋体" panose="02010600030101010101" pitchFamily="2" charset="-122"/>
                      </a:endParaRPr>
                    </a:p>
                  </a:txBody>
                  <a:tcPr marL="68580" marR="68580" marT="0" marB="0" anchor="ctr"/>
                </a:tc>
                <a:tc>
                  <a:txBody>
                    <a:bodyPr/>
                    <a:lstStyle/>
                    <a:p>
                      <a:pPr algn="ctr">
                        <a:spcAft>
                          <a:spcPts val="0"/>
                        </a:spcAft>
                      </a:pPr>
                      <a:r>
                        <a:rPr lang="en-US" sz="1800" kern="100" dirty="0">
                          <a:solidFill>
                            <a:srgbClr val="FF0000"/>
                          </a:solidFill>
                          <a:effectLst/>
                          <a:latin typeface="+mj-lt"/>
                        </a:rPr>
                        <a:t>802.11g</a:t>
                      </a:r>
                      <a:endParaRPr lang="zh-CN" sz="1800" kern="100" dirty="0">
                        <a:solidFill>
                          <a:srgbClr val="FF0000"/>
                        </a:solidFill>
                        <a:effectLst/>
                        <a:latin typeface="+mj-lt"/>
                        <a:ea typeface="宋体" panose="02010600030101010101" pitchFamily="2" charset="-122"/>
                      </a:endParaRPr>
                    </a:p>
                  </a:txBody>
                  <a:tcPr marL="68580" marR="68580" marT="0" marB="0" anchor="ctr"/>
                </a:tc>
                <a:tc>
                  <a:txBody>
                    <a:bodyPr/>
                    <a:lstStyle/>
                    <a:p>
                      <a:pPr algn="ctr">
                        <a:spcAft>
                          <a:spcPts val="0"/>
                        </a:spcAft>
                      </a:pPr>
                      <a:r>
                        <a:rPr lang="en-US" sz="1800" kern="100" dirty="0">
                          <a:solidFill>
                            <a:srgbClr val="FF0000"/>
                          </a:solidFill>
                          <a:effectLst/>
                          <a:latin typeface="+mj-lt"/>
                        </a:rPr>
                        <a:t>802.11n</a:t>
                      </a:r>
                      <a:endParaRPr lang="zh-CN" sz="1800" kern="100" dirty="0">
                        <a:solidFill>
                          <a:srgbClr val="FF0000"/>
                        </a:solidFill>
                        <a:effectLst/>
                        <a:latin typeface="+mj-lt"/>
                        <a:ea typeface="宋体" panose="02010600030101010101" pitchFamily="2" charset="-122"/>
                      </a:endParaRPr>
                    </a:p>
                  </a:txBody>
                  <a:tcPr marL="68580" marR="68580" marT="0" marB="0" anchor="ctr"/>
                </a:tc>
                <a:tc>
                  <a:txBody>
                    <a:bodyPr/>
                    <a:lstStyle/>
                    <a:p>
                      <a:pPr algn="ctr">
                        <a:spcAft>
                          <a:spcPts val="0"/>
                        </a:spcAft>
                      </a:pPr>
                      <a:r>
                        <a:rPr lang="en-US" sz="1800" kern="100" dirty="0">
                          <a:solidFill>
                            <a:srgbClr val="FF0000"/>
                          </a:solidFill>
                          <a:effectLst/>
                          <a:latin typeface="+mj-lt"/>
                        </a:rPr>
                        <a:t>802.11ac</a:t>
                      </a:r>
                      <a:endParaRPr lang="zh-CN" sz="1800" kern="100" dirty="0">
                        <a:solidFill>
                          <a:srgbClr val="FF0000"/>
                        </a:solidFill>
                        <a:effectLst/>
                        <a:latin typeface="+mj-lt"/>
                        <a:ea typeface="宋体" panose="02010600030101010101" pitchFamily="2" charset="-122"/>
                      </a:endParaRPr>
                    </a:p>
                  </a:txBody>
                  <a:tcPr marL="68580" marR="68580" marT="0" marB="0" anchor="ctr"/>
                </a:tc>
                <a:tc>
                  <a:txBody>
                    <a:bodyPr/>
                    <a:lstStyle/>
                    <a:p>
                      <a:pPr algn="ctr">
                        <a:spcAft>
                          <a:spcPts val="0"/>
                        </a:spcAft>
                      </a:pPr>
                      <a:r>
                        <a:rPr lang="en-US" sz="1800" kern="100" dirty="0">
                          <a:solidFill>
                            <a:srgbClr val="FF0000"/>
                          </a:solidFill>
                          <a:effectLst/>
                          <a:latin typeface="+mj-lt"/>
                        </a:rPr>
                        <a:t>802,11ax</a:t>
                      </a:r>
                      <a:endParaRPr lang="zh-CN" sz="1800" kern="100" dirty="0">
                        <a:solidFill>
                          <a:srgbClr val="FF0000"/>
                        </a:solidFill>
                        <a:effectLst/>
                        <a:latin typeface="+mj-lt"/>
                        <a:ea typeface="宋体" panose="02010600030101010101" pitchFamily="2" charset="-122"/>
                      </a:endParaRPr>
                    </a:p>
                  </a:txBody>
                  <a:tcPr marL="68580" marR="68580" marT="0" marB="0" anchor="ctr"/>
                </a:tc>
              </a:tr>
              <a:tr h="525235">
                <a:tc>
                  <a:txBody>
                    <a:bodyPr/>
                    <a:lstStyle/>
                    <a:p>
                      <a:pPr algn="just">
                        <a:spcAft>
                          <a:spcPts val="0"/>
                        </a:spcAft>
                      </a:pPr>
                      <a:r>
                        <a:rPr lang="zh-CN" sz="1800" kern="100">
                          <a:solidFill>
                            <a:srgbClr val="0070C0"/>
                          </a:solidFill>
                          <a:effectLst/>
                          <a:latin typeface="黑体" panose="02010609060101010101" pitchFamily="49" charset="-122"/>
                          <a:ea typeface="黑体" panose="02010609060101010101" pitchFamily="49" charset="-122"/>
                        </a:rPr>
                        <a:t>发布时间</a:t>
                      </a:r>
                      <a:endParaRPr lang="zh-CN" sz="1800" kern="100">
                        <a:solidFill>
                          <a:srgbClr val="0070C0"/>
                        </a:solidFill>
                        <a:effectLst/>
                        <a:latin typeface="黑体" panose="02010609060101010101" pitchFamily="49" charset="-122"/>
                        <a:ea typeface="黑体" panose="02010609060101010101" pitchFamily="49" charset="-122"/>
                      </a:endParaRPr>
                    </a:p>
                  </a:txBody>
                  <a:tcPr marL="68580" marR="68580" marT="0" marB="0" anchor="ctr"/>
                </a:tc>
                <a:tc>
                  <a:txBody>
                    <a:bodyPr/>
                    <a:lstStyle/>
                    <a:p>
                      <a:pPr algn="ctr">
                        <a:spcAft>
                          <a:spcPts val="0"/>
                        </a:spcAft>
                      </a:pPr>
                      <a:r>
                        <a:rPr lang="en-US" sz="1800" kern="100">
                          <a:effectLst/>
                        </a:rPr>
                        <a:t>1997</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1999</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1999</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2003</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2009</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2013</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2016</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r>
              <a:tr h="525235">
                <a:tc>
                  <a:txBody>
                    <a:bodyPr/>
                    <a:lstStyle/>
                    <a:p>
                      <a:pPr algn="just">
                        <a:spcAft>
                          <a:spcPts val="0"/>
                        </a:spcAft>
                      </a:pPr>
                      <a:r>
                        <a:rPr lang="zh-CN" sz="1800" kern="100">
                          <a:solidFill>
                            <a:srgbClr val="0070C0"/>
                          </a:solidFill>
                          <a:effectLst/>
                          <a:latin typeface="黑体" panose="02010609060101010101" pitchFamily="49" charset="-122"/>
                          <a:ea typeface="黑体" panose="02010609060101010101" pitchFamily="49" charset="-122"/>
                        </a:rPr>
                        <a:t>工作频段</a:t>
                      </a:r>
                      <a:endParaRPr lang="zh-CN" sz="1800" kern="100">
                        <a:solidFill>
                          <a:srgbClr val="0070C0"/>
                        </a:solidFill>
                        <a:effectLst/>
                        <a:latin typeface="黑体" panose="02010609060101010101" pitchFamily="49" charset="-122"/>
                        <a:ea typeface="黑体" panose="02010609060101010101" pitchFamily="49" charset="-122"/>
                      </a:endParaRPr>
                    </a:p>
                  </a:txBody>
                  <a:tcPr marL="68580" marR="68580" marT="0" marB="0" anchor="ctr"/>
                </a:tc>
                <a:tc>
                  <a:txBody>
                    <a:bodyPr/>
                    <a:lstStyle/>
                    <a:p>
                      <a:pPr algn="ctr">
                        <a:spcAft>
                          <a:spcPts val="0"/>
                        </a:spcAft>
                      </a:pPr>
                      <a:r>
                        <a:rPr lang="en-US" sz="1800" kern="100">
                          <a:effectLst/>
                        </a:rPr>
                        <a:t>2.4GHz</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5 GHz</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2.4GHz</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2.4GHz</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2.4/5GHz</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5 GHz</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2.4/5GHz</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r>
              <a:tr h="787852">
                <a:tc>
                  <a:txBody>
                    <a:bodyPr/>
                    <a:lstStyle/>
                    <a:p>
                      <a:pPr algn="just">
                        <a:spcAft>
                          <a:spcPts val="0"/>
                        </a:spcAft>
                      </a:pPr>
                      <a:r>
                        <a:rPr lang="zh-CN" sz="1800" kern="100">
                          <a:solidFill>
                            <a:srgbClr val="0070C0"/>
                          </a:solidFill>
                          <a:effectLst/>
                          <a:latin typeface="黑体" panose="02010609060101010101" pitchFamily="49" charset="-122"/>
                          <a:ea typeface="黑体" panose="02010609060101010101" pitchFamily="49" charset="-122"/>
                        </a:rPr>
                        <a:t>非重叠信道</a:t>
                      </a:r>
                      <a:endParaRPr lang="zh-CN" sz="1800" kern="100">
                        <a:solidFill>
                          <a:srgbClr val="0070C0"/>
                        </a:solidFill>
                        <a:effectLst/>
                        <a:latin typeface="黑体" panose="02010609060101010101" pitchFamily="49" charset="-122"/>
                        <a:ea typeface="黑体" panose="02010609060101010101" pitchFamily="49" charset="-122"/>
                      </a:endParaRPr>
                    </a:p>
                  </a:txBody>
                  <a:tcPr marL="68580" marR="68580" marT="0" marB="0" anchor="ctr"/>
                </a:tc>
                <a:tc>
                  <a:txBody>
                    <a:bodyPr/>
                    <a:lstStyle/>
                    <a:p>
                      <a:pPr algn="ctr">
                        <a:spcAft>
                          <a:spcPts val="0"/>
                        </a:spcAft>
                      </a:pPr>
                      <a:r>
                        <a:rPr lang="en-US" sz="1800" kern="100">
                          <a:effectLst/>
                        </a:rPr>
                        <a:t>3</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13</a:t>
                      </a:r>
                      <a:endParaRPr lang="zh-CN" sz="1800" kern="100">
                        <a:effectLst/>
                      </a:endParaRPr>
                    </a:p>
                    <a:p>
                      <a:pPr algn="ctr">
                        <a:spcAft>
                          <a:spcPts val="0"/>
                        </a:spcAft>
                      </a:pPr>
                      <a:r>
                        <a:rPr lang="en-US" sz="1800" kern="100">
                          <a:effectLst/>
                        </a:rPr>
                        <a:t>(</a:t>
                      </a:r>
                      <a:r>
                        <a:rPr lang="zh-CN" sz="1800" kern="100">
                          <a:effectLst/>
                        </a:rPr>
                        <a:t>中国</a:t>
                      </a:r>
                      <a:r>
                        <a:rPr lang="en-US" sz="1800" kern="100">
                          <a:effectLst/>
                        </a:rPr>
                        <a:t>5</a:t>
                      </a:r>
                      <a:r>
                        <a:rPr lang="zh-CN" sz="1800" kern="100">
                          <a:effectLst/>
                        </a:rPr>
                        <a:t>个</a:t>
                      </a:r>
                      <a:r>
                        <a:rPr lang="en-US" sz="1800" kern="100">
                          <a:effectLst/>
                        </a:rPr>
                        <a:t>)</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3</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dirty="0">
                          <a:effectLst/>
                        </a:rPr>
                        <a:t>3</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2.4G 3</a:t>
                      </a:r>
                      <a:r>
                        <a:rPr lang="zh-CN" sz="1800" kern="100">
                          <a:effectLst/>
                        </a:rPr>
                        <a:t>个</a:t>
                      </a:r>
                      <a:endParaRPr lang="zh-CN" sz="1800" kern="100">
                        <a:effectLst/>
                      </a:endParaRPr>
                    </a:p>
                    <a:p>
                      <a:pPr algn="ctr">
                        <a:spcAft>
                          <a:spcPts val="0"/>
                        </a:spcAft>
                      </a:pPr>
                      <a:r>
                        <a:rPr lang="en-US" sz="1800" kern="100">
                          <a:effectLst/>
                        </a:rPr>
                        <a:t>5G 13</a:t>
                      </a:r>
                      <a:r>
                        <a:rPr lang="zh-CN" sz="1800" kern="100">
                          <a:effectLst/>
                        </a:rPr>
                        <a:t>个</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13</a:t>
                      </a:r>
                      <a:endParaRPr lang="zh-CN" sz="1800" kern="100">
                        <a:effectLst/>
                      </a:endParaRPr>
                    </a:p>
                    <a:p>
                      <a:pPr algn="ctr">
                        <a:spcAft>
                          <a:spcPts val="0"/>
                        </a:spcAft>
                      </a:pPr>
                      <a:r>
                        <a:rPr lang="en-US" sz="1800" kern="100">
                          <a:effectLst/>
                        </a:rPr>
                        <a:t>(</a:t>
                      </a:r>
                      <a:r>
                        <a:rPr lang="zh-CN" sz="1800" kern="100">
                          <a:effectLst/>
                        </a:rPr>
                        <a:t>中国</a:t>
                      </a:r>
                      <a:r>
                        <a:rPr lang="en-US" sz="1800" kern="100">
                          <a:effectLst/>
                        </a:rPr>
                        <a:t>5</a:t>
                      </a:r>
                      <a:r>
                        <a:rPr lang="zh-CN" sz="1800" kern="100">
                          <a:effectLst/>
                        </a:rPr>
                        <a:t>个</a:t>
                      </a:r>
                      <a:r>
                        <a:rPr lang="en-US" sz="1800" kern="100">
                          <a:effectLst/>
                        </a:rPr>
                        <a:t>)</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13</a:t>
                      </a:r>
                      <a:endParaRPr lang="zh-CN" sz="1800" kern="100">
                        <a:effectLst/>
                      </a:endParaRPr>
                    </a:p>
                    <a:p>
                      <a:pPr algn="ctr">
                        <a:spcAft>
                          <a:spcPts val="0"/>
                        </a:spcAft>
                      </a:pPr>
                      <a:r>
                        <a:rPr lang="en-US" sz="1800" kern="100">
                          <a:effectLst/>
                        </a:rPr>
                        <a:t>(</a:t>
                      </a:r>
                      <a:r>
                        <a:rPr lang="zh-CN" sz="1800" kern="100">
                          <a:effectLst/>
                        </a:rPr>
                        <a:t>中国</a:t>
                      </a:r>
                      <a:r>
                        <a:rPr lang="en-US" sz="1800" kern="100">
                          <a:effectLst/>
                        </a:rPr>
                        <a:t>5</a:t>
                      </a:r>
                      <a:r>
                        <a:rPr lang="zh-CN" sz="1800" kern="100">
                          <a:effectLst/>
                        </a:rPr>
                        <a:t>个</a:t>
                      </a:r>
                      <a:r>
                        <a:rPr lang="en-US" sz="1800" kern="100">
                          <a:effectLst/>
                        </a:rPr>
                        <a:t>)</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r>
              <a:tr h="525235">
                <a:tc>
                  <a:txBody>
                    <a:bodyPr/>
                    <a:lstStyle/>
                    <a:p>
                      <a:pPr algn="just">
                        <a:spcAft>
                          <a:spcPts val="0"/>
                        </a:spcAft>
                      </a:pPr>
                      <a:r>
                        <a:rPr lang="zh-CN" sz="1800" kern="100">
                          <a:solidFill>
                            <a:srgbClr val="0070C0"/>
                          </a:solidFill>
                          <a:effectLst/>
                          <a:latin typeface="黑体" panose="02010609060101010101" pitchFamily="49" charset="-122"/>
                          <a:ea typeface="黑体" panose="02010609060101010101" pitchFamily="49" charset="-122"/>
                        </a:rPr>
                        <a:t>调制方式</a:t>
                      </a:r>
                      <a:endParaRPr lang="zh-CN" sz="1800" kern="100">
                        <a:solidFill>
                          <a:srgbClr val="0070C0"/>
                        </a:solidFill>
                        <a:effectLst/>
                        <a:latin typeface="黑体" panose="02010609060101010101" pitchFamily="49" charset="-122"/>
                        <a:ea typeface="黑体" panose="02010609060101010101" pitchFamily="49" charset="-122"/>
                      </a:endParaRPr>
                    </a:p>
                  </a:txBody>
                  <a:tcPr marL="68580" marR="68580" marT="0" marB="0" anchor="ctr"/>
                </a:tc>
                <a:tc>
                  <a:txBody>
                    <a:bodyPr/>
                    <a:lstStyle/>
                    <a:p>
                      <a:pPr algn="ctr">
                        <a:spcAft>
                          <a:spcPts val="0"/>
                        </a:spcAft>
                      </a:pPr>
                      <a:r>
                        <a:rPr lang="en-US" sz="1800" kern="100">
                          <a:effectLst/>
                        </a:rPr>
                        <a:t>FHSS/DSSS</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OFDM</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CCK/DSSS</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CCK/OFDM</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MIMO/OFDM</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MIMO/OFDM</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MIMO/OFDM</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r>
              <a:tr h="525235">
                <a:tc>
                  <a:txBody>
                    <a:bodyPr/>
                    <a:lstStyle/>
                    <a:p>
                      <a:pPr algn="just">
                        <a:spcAft>
                          <a:spcPts val="0"/>
                        </a:spcAft>
                      </a:pPr>
                      <a:r>
                        <a:rPr lang="zh-CN" sz="1800" kern="100">
                          <a:solidFill>
                            <a:srgbClr val="0070C0"/>
                          </a:solidFill>
                          <a:effectLst/>
                          <a:latin typeface="黑体" panose="02010609060101010101" pitchFamily="49" charset="-122"/>
                          <a:ea typeface="黑体" panose="02010609060101010101" pitchFamily="49" charset="-122"/>
                        </a:rPr>
                        <a:t>理论速率</a:t>
                      </a:r>
                      <a:endParaRPr lang="zh-CN" sz="1800" kern="100">
                        <a:solidFill>
                          <a:srgbClr val="0070C0"/>
                        </a:solidFill>
                        <a:effectLst/>
                        <a:latin typeface="黑体" panose="02010609060101010101" pitchFamily="49" charset="-122"/>
                        <a:ea typeface="黑体" panose="02010609060101010101" pitchFamily="49" charset="-122"/>
                      </a:endParaRPr>
                    </a:p>
                  </a:txBody>
                  <a:tcPr marL="68580" marR="68580" marT="0" marB="0" anchor="ctr"/>
                </a:tc>
                <a:tc>
                  <a:txBody>
                    <a:bodyPr/>
                    <a:lstStyle/>
                    <a:p>
                      <a:pPr algn="ctr">
                        <a:spcAft>
                          <a:spcPts val="0"/>
                        </a:spcAft>
                      </a:pPr>
                      <a:r>
                        <a:rPr lang="en-US" sz="1800" kern="100">
                          <a:effectLst/>
                        </a:rPr>
                        <a:t>2Mbps</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54 Mbps</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11 Mbps</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54 Mbps</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600 Mbps</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3.47Gbps</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9.6Gbps</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r>
              <a:tr h="525235">
                <a:tc>
                  <a:txBody>
                    <a:bodyPr/>
                    <a:lstStyle/>
                    <a:p>
                      <a:pPr algn="just">
                        <a:spcAft>
                          <a:spcPts val="0"/>
                        </a:spcAft>
                      </a:pPr>
                      <a:r>
                        <a:rPr lang="zh-CN" sz="1800" kern="100">
                          <a:solidFill>
                            <a:srgbClr val="0070C0"/>
                          </a:solidFill>
                          <a:effectLst/>
                          <a:latin typeface="黑体" panose="02010609060101010101" pitchFamily="49" charset="-122"/>
                          <a:ea typeface="黑体" panose="02010609060101010101" pitchFamily="49" charset="-122"/>
                        </a:rPr>
                        <a:t>实际速率</a:t>
                      </a:r>
                      <a:endParaRPr lang="zh-CN" sz="1800" kern="100">
                        <a:solidFill>
                          <a:srgbClr val="0070C0"/>
                        </a:solidFill>
                        <a:effectLst/>
                        <a:latin typeface="黑体" panose="02010609060101010101" pitchFamily="49" charset="-122"/>
                        <a:ea typeface="黑体" panose="02010609060101010101" pitchFamily="49" charset="-122"/>
                      </a:endParaRPr>
                    </a:p>
                  </a:txBody>
                  <a:tcPr marL="68580" marR="68580" marT="0" marB="0" anchor="ctr"/>
                </a:tc>
                <a:tc>
                  <a:txBody>
                    <a:bodyPr/>
                    <a:lstStyle/>
                    <a:p>
                      <a:pPr algn="ctr">
                        <a:spcAft>
                          <a:spcPts val="0"/>
                        </a:spcAft>
                      </a:pPr>
                      <a:r>
                        <a:rPr lang="en-US" sz="1800" kern="100">
                          <a:effectLst/>
                        </a:rPr>
                        <a:t>1Mbps</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22 Mbps</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5 Mbps</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22 Mbps</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100 Mbps</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2.2 Gbps</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6Gbps</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r>
              <a:tr h="525235">
                <a:tc>
                  <a:txBody>
                    <a:bodyPr/>
                    <a:lstStyle/>
                    <a:p>
                      <a:pPr algn="just">
                        <a:spcAft>
                          <a:spcPts val="0"/>
                        </a:spcAft>
                      </a:pPr>
                      <a:r>
                        <a:rPr lang="zh-CN" sz="1800" kern="100" dirty="0">
                          <a:solidFill>
                            <a:srgbClr val="0070C0"/>
                          </a:solidFill>
                          <a:effectLst/>
                          <a:latin typeface="黑体" panose="02010609060101010101" pitchFamily="49" charset="-122"/>
                          <a:ea typeface="黑体" panose="02010609060101010101" pitchFamily="49" charset="-122"/>
                        </a:rPr>
                        <a:t>兼容性</a:t>
                      </a:r>
                      <a:endParaRPr lang="zh-CN" sz="1800" kern="100" dirty="0">
                        <a:solidFill>
                          <a:srgbClr val="0070C0"/>
                        </a:solidFill>
                        <a:effectLst/>
                        <a:latin typeface="黑体" panose="02010609060101010101" pitchFamily="49" charset="-122"/>
                        <a:ea typeface="黑体" panose="02010609060101010101" pitchFamily="49" charset="-122"/>
                      </a:endParaRPr>
                    </a:p>
                  </a:txBody>
                  <a:tcPr marL="68580" marR="68580" marT="0" marB="0" anchor="ctr"/>
                </a:tc>
                <a:tc>
                  <a:txBody>
                    <a:bodyPr/>
                    <a:lstStyle/>
                    <a:p>
                      <a:pPr algn="ctr">
                        <a:spcAft>
                          <a:spcPts val="0"/>
                        </a:spcAft>
                      </a:pPr>
                      <a:r>
                        <a:rPr lang="en-US" sz="1800" kern="100">
                          <a:effectLst/>
                        </a:rPr>
                        <a:t>-</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802.11b</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802.11a/b/g</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a:effectLst/>
                        </a:rPr>
                        <a:t>802.11a/n</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800" kern="100" dirty="0">
                          <a:effectLst/>
                        </a:rPr>
                        <a:t>802.11</a:t>
                      </a:r>
                      <a:endParaRPr lang="zh-CN" sz="1800" kern="100" dirty="0">
                        <a:effectLst/>
                      </a:endParaRPr>
                    </a:p>
                    <a:p>
                      <a:pPr algn="ctr">
                        <a:spcAft>
                          <a:spcPts val="0"/>
                        </a:spcAft>
                      </a:pPr>
                      <a:r>
                        <a:rPr lang="en-US" sz="1800" kern="100" dirty="0">
                          <a:effectLst/>
                        </a:rPr>
                        <a:t>a/b/h/n/ac</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r>
            </a:tbl>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IEEE </a:t>
            </a:r>
            <a:r>
              <a:rPr lang="en-US" altLang="zh-CN" dirty="0" smtClean="0"/>
              <a:t>802.11</a:t>
            </a:r>
            <a:r>
              <a:rPr lang="zh-CN" altLang="zh-CN" dirty="0" smtClean="0"/>
              <a:t>网络</a:t>
            </a:r>
            <a:r>
              <a:rPr lang="zh-CN" altLang="zh-CN" dirty="0"/>
              <a:t>模式</a:t>
            </a:r>
            <a:endParaRPr lang="zh-CN" altLang="en-US" dirty="0"/>
          </a:p>
        </p:txBody>
      </p:sp>
      <p:sp>
        <p:nvSpPr>
          <p:cNvPr id="3" name="内容占位符 2"/>
          <p:cNvSpPr>
            <a:spLocks noGrp="1"/>
          </p:cNvSpPr>
          <p:nvPr>
            <p:ph idx="1"/>
          </p:nvPr>
        </p:nvSpPr>
        <p:spPr>
          <a:xfrm>
            <a:off x="755576" y="1124917"/>
            <a:ext cx="7772400" cy="3239690"/>
          </a:xfrm>
        </p:spPr>
        <p:txBody>
          <a:bodyPr/>
          <a:lstStyle/>
          <a:p>
            <a:r>
              <a:rPr lang="zh-CN" altLang="zh-CN" sz="2800" dirty="0">
                <a:latin typeface="+mj-ea"/>
                <a:ea typeface="+mj-ea"/>
              </a:rPr>
              <a:t>独立基本服务集</a:t>
            </a:r>
            <a:r>
              <a:rPr lang="zh-CN" altLang="zh-CN" sz="2800" dirty="0" smtClean="0">
                <a:latin typeface="+mj-ea"/>
                <a:ea typeface="+mj-ea"/>
              </a:rPr>
              <a:t>网络</a:t>
            </a:r>
            <a:endParaRPr lang="en-US" altLang="zh-CN" sz="2800" dirty="0" smtClean="0">
              <a:latin typeface="+mj-ea"/>
              <a:ea typeface="+mj-ea"/>
            </a:endParaRPr>
          </a:p>
          <a:p>
            <a:pPr lvl="1"/>
            <a:r>
              <a:rPr lang="en-US" altLang="zh-CN" dirty="0" smtClean="0"/>
              <a:t>IBSS-Independent </a:t>
            </a:r>
            <a:r>
              <a:rPr lang="en-US" altLang="zh-CN" dirty="0"/>
              <a:t>Basic Service </a:t>
            </a:r>
            <a:r>
              <a:rPr lang="en-US" altLang="zh-CN" dirty="0" smtClean="0"/>
              <a:t>Set</a:t>
            </a:r>
            <a:endParaRPr lang="en-US" altLang="zh-CN" dirty="0" smtClean="0"/>
          </a:p>
          <a:p>
            <a:r>
              <a:rPr lang="zh-CN" altLang="zh-CN" dirty="0" smtClean="0">
                <a:latin typeface="+mj-ea"/>
                <a:ea typeface="+mj-ea"/>
              </a:rPr>
              <a:t>基本</a:t>
            </a:r>
            <a:r>
              <a:rPr lang="zh-CN" altLang="zh-CN" dirty="0">
                <a:latin typeface="+mj-ea"/>
                <a:ea typeface="+mj-ea"/>
              </a:rPr>
              <a:t>服务集网络</a:t>
            </a:r>
            <a:endParaRPr lang="en-US" altLang="zh-CN" dirty="0">
              <a:latin typeface="+mj-ea"/>
              <a:ea typeface="+mj-ea"/>
            </a:endParaRPr>
          </a:p>
          <a:p>
            <a:pPr lvl="1"/>
            <a:r>
              <a:rPr lang="en-US" altLang="zh-CN" dirty="0"/>
              <a:t>BSS-Basic Service </a:t>
            </a:r>
            <a:r>
              <a:rPr lang="en-US" altLang="zh-CN" dirty="0" smtClean="0"/>
              <a:t>Set</a:t>
            </a:r>
            <a:endParaRPr lang="en-US" altLang="zh-CN" dirty="0" smtClean="0"/>
          </a:p>
          <a:p>
            <a:r>
              <a:rPr lang="zh-CN" altLang="zh-CN" sz="2800" dirty="0" smtClean="0">
                <a:latin typeface="+mj-ea"/>
                <a:ea typeface="+mj-ea"/>
              </a:rPr>
              <a:t>扩展服务集网络</a:t>
            </a:r>
            <a:endParaRPr lang="en-US" altLang="zh-CN" sz="2800" dirty="0" smtClean="0">
              <a:latin typeface="+mj-ea"/>
              <a:ea typeface="+mj-ea"/>
            </a:endParaRPr>
          </a:p>
          <a:p>
            <a:pPr lvl="1"/>
            <a:r>
              <a:rPr lang="en-US" altLang="zh-CN" dirty="0" smtClean="0"/>
              <a:t>ESS-Extent </a:t>
            </a:r>
            <a:r>
              <a:rPr lang="en-US" altLang="zh-CN" dirty="0"/>
              <a:t>Service </a:t>
            </a:r>
            <a:r>
              <a:rPr lang="en-US" altLang="zh-CN" dirty="0" smtClean="0"/>
              <a:t>Set</a:t>
            </a:r>
            <a:endParaRPr lang="zh-CN" altLang="en-US" dirty="0"/>
          </a:p>
        </p:txBody>
      </p:sp>
      <p:pic>
        <p:nvPicPr>
          <p:cNvPr id="1228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576" y="4405987"/>
            <a:ext cx="7379055" cy="23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1238300" y="188640"/>
            <a:ext cx="7772400" cy="874713"/>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en-US" altLang="zh-CN" sz="3200" b="0" i="0" u="none" strike="noStrike" kern="0" cap="none" spc="0" normalizeH="0" baseline="0" noProof="0" dirty="0" smtClean="0">
                <a:ln>
                  <a:noFill/>
                </a:ln>
                <a:effectLst/>
                <a:uLnTx/>
                <a:uFillTx/>
                <a:latin typeface="+mj-lt"/>
                <a:ea typeface="+mj-ea"/>
                <a:cs typeface="+mj-cs"/>
              </a:rPr>
              <a:t>802.11 </a:t>
            </a:r>
            <a:r>
              <a:rPr kumimoji="1" lang="zh-CN" altLang="en-US" sz="3200" b="0" i="0" u="none" strike="noStrike" kern="0" cap="none" spc="0" normalizeH="0" baseline="0" noProof="0" dirty="0" smtClean="0">
                <a:ln>
                  <a:noFill/>
                </a:ln>
                <a:effectLst/>
                <a:uLnTx/>
                <a:uFillTx/>
                <a:latin typeface="+mj-lt"/>
                <a:ea typeface="+mj-ea"/>
                <a:cs typeface="+mj-cs"/>
              </a:rPr>
              <a:t>无线局域网</a:t>
            </a:r>
            <a:r>
              <a:rPr lang="zh-CN" altLang="en-US" kern="0" dirty="0" smtClean="0"/>
              <a:t>相关概念</a:t>
            </a:r>
            <a:endParaRPr kumimoji="1" lang="zh-CN" altLang="en-US" sz="3200" b="1" i="0" u="none" strike="noStrike" kern="0" cap="none" spc="0" normalizeH="0" baseline="0" noProof="0" dirty="0" smtClean="0">
              <a:ln>
                <a:noFill/>
              </a:ln>
              <a:effectLst/>
              <a:uLnTx/>
              <a:uFillTx/>
            </a:endParaRPr>
          </a:p>
        </p:txBody>
      </p:sp>
      <p:graphicFrame>
        <p:nvGraphicFramePr>
          <p:cNvPr id="71683" name="Object 5"/>
          <p:cNvGraphicFramePr/>
          <p:nvPr/>
        </p:nvGraphicFramePr>
        <p:xfrm>
          <a:off x="611560" y="1556792"/>
          <a:ext cx="8064896" cy="4176464"/>
        </p:xfrm>
        <a:graphic>
          <a:graphicData uri="http://schemas.openxmlformats.org/presentationml/2006/ole">
            <mc:AlternateContent xmlns:mc="http://schemas.openxmlformats.org/markup-compatibility/2006">
              <mc:Choice xmlns:v="urn:schemas-microsoft-com:vml" Requires="v">
                <p:oleObj spid="_x0000_s123914" name="" r:id="rId1" imgW="4819650" imgH="2495550" progId="Paint.Picture">
                  <p:embed/>
                </p:oleObj>
              </mc:Choice>
              <mc:Fallback>
                <p:oleObj name="" r:id="rId1" imgW="4819650" imgH="2495550" progId="Paint.Picture">
                  <p:embed/>
                  <p:pic>
                    <p:nvPicPr>
                      <p:cNvPr id="0" name="Object 5"/>
                      <p:cNvPicPr/>
                      <p:nvPr/>
                    </p:nvPicPr>
                    <p:blipFill>
                      <a:blip r:embed="rId2"/>
                      <a:stretch>
                        <a:fillRect/>
                      </a:stretch>
                    </p:blipFill>
                    <p:spPr>
                      <a:xfrm>
                        <a:off x="611560" y="1556792"/>
                        <a:ext cx="8064896" cy="4176464"/>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1238300" y="188640"/>
            <a:ext cx="7772400" cy="874713"/>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en-US" altLang="zh-CN" sz="3200" b="0" i="0" u="none" strike="noStrike" kern="0" cap="none" spc="0" normalizeH="0" baseline="0" noProof="0" dirty="0" smtClean="0">
                <a:ln>
                  <a:noFill/>
                </a:ln>
                <a:effectLst/>
                <a:uLnTx/>
                <a:uFillTx/>
                <a:latin typeface="+mj-lt"/>
                <a:ea typeface="+mj-ea"/>
                <a:cs typeface="+mj-cs"/>
              </a:rPr>
              <a:t>802.11 </a:t>
            </a:r>
            <a:r>
              <a:rPr kumimoji="1" lang="zh-CN" altLang="en-US" sz="3200" b="0" i="0" u="none" strike="noStrike" kern="0" cap="none" spc="0" normalizeH="0" baseline="0" noProof="0" dirty="0" smtClean="0">
                <a:ln>
                  <a:noFill/>
                </a:ln>
                <a:effectLst/>
                <a:uLnTx/>
                <a:uFillTx/>
                <a:latin typeface="+mj-lt"/>
                <a:ea typeface="+mj-ea"/>
                <a:cs typeface="+mj-cs"/>
              </a:rPr>
              <a:t>无线局域网</a:t>
            </a:r>
            <a:r>
              <a:rPr lang="zh-CN" altLang="en-US" kern="0" dirty="0" smtClean="0"/>
              <a:t>相关概念</a:t>
            </a:r>
            <a:endParaRPr kumimoji="1" lang="zh-CN" altLang="en-US" sz="3200" b="1" i="0" u="none" strike="noStrike" kern="0" cap="none" spc="0" normalizeH="0" baseline="0" noProof="0" dirty="0" smtClean="0">
              <a:ln>
                <a:noFill/>
              </a:ln>
              <a:effectLst/>
              <a:uLnTx/>
              <a:uFillTx/>
            </a:endParaRPr>
          </a:p>
        </p:txBody>
      </p:sp>
      <p:sp>
        <p:nvSpPr>
          <p:cNvPr id="71682" name="Rectangle 3"/>
          <p:cNvSpPr>
            <a:spLocks noGrp="1"/>
          </p:cNvSpPr>
          <p:nvPr>
            <p:ph idx="1"/>
          </p:nvPr>
        </p:nvSpPr>
        <p:spPr>
          <a:xfrm>
            <a:off x="467544" y="1196752"/>
            <a:ext cx="8305800" cy="4455066"/>
          </a:xfrm>
        </p:spPr>
        <p:txBody>
          <a:bodyPr vert="horz" wrap="square" lIns="91440" tIns="45720" rIns="91440" bIns="45720" anchor="t">
            <a:spAutoFit/>
          </a:bodyPr>
          <a:lstStyle/>
          <a:p>
            <a:pPr lvl="0">
              <a:spcBef>
                <a:spcPts val="900"/>
              </a:spcBef>
            </a:pPr>
            <a:r>
              <a:rPr lang="zh-CN" altLang="zh-CN" sz="1800" dirty="0"/>
              <a:t>接入点</a:t>
            </a:r>
            <a:r>
              <a:rPr lang="en-US" altLang="zh-CN" sz="1800" dirty="0"/>
              <a:t> (Access Point, AP)</a:t>
            </a:r>
            <a:r>
              <a:rPr lang="zh-CN" altLang="zh-CN" sz="1800" dirty="0" smtClean="0"/>
              <a:t>：通过</a:t>
            </a:r>
            <a:r>
              <a:rPr lang="zh-CN" altLang="zh-CN" sz="1800" dirty="0"/>
              <a:t>该节点</a:t>
            </a:r>
            <a:r>
              <a:rPr lang="zh-CN" altLang="zh-CN" sz="1800" dirty="0" smtClean="0"/>
              <a:t>，</a:t>
            </a:r>
            <a:r>
              <a:rPr lang="zh-CN" altLang="en-US" sz="1800" dirty="0" smtClean="0"/>
              <a:t>工作站</a:t>
            </a:r>
            <a:r>
              <a:rPr lang="zh-CN" altLang="zh-CN" sz="1800" dirty="0" smtClean="0"/>
              <a:t>节点可以通信</a:t>
            </a:r>
            <a:r>
              <a:rPr lang="zh-CN" altLang="zh-CN" sz="1800" dirty="0"/>
              <a:t>；</a:t>
            </a:r>
            <a:endParaRPr lang="zh-CN" altLang="zh-CN" sz="1800" dirty="0"/>
          </a:p>
          <a:p>
            <a:pPr lvl="0">
              <a:spcBef>
                <a:spcPts val="900"/>
              </a:spcBef>
            </a:pPr>
            <a:r>
              <a:rPr lang="zh-CN" altLang="zh-CN" sz="1800" dirty="0"/>
              <a:t>工作站</a:t>
            </a:r>
            <a:r>
              <a:rPr lang="en-US" altLang="zh-CN" sz="1800" dirty="0"/>
              <a:t> (Station, STA)</a:t>
            </a:r>
            <a:r>
              <a:rPr lang="zh-CN" altLang="zh-CN" sz="1800" dirty="0"/>
              <a:t>：连接到</a:t>
            </a:r>
            <a:r>
              <a:rPr lang="en-US" altLang="zh-CN" sz="1800" dirty="0"/>
              <a:t>IEEE 802.11</a:t>
            </a:r>
            <a:r>
              <a:rPr lang="zh-CN" altLang="zh-CN" sz="1800" dirty="0"/>
              <a:t>网络中的</a:t>
            </a:r>
            <a:r>
              <a:rPr lang="zh-CN" altLang="zh-CN" sz="1800" dirty="0" smtClean="0"/>
              <a:t>设备；</a:t>
            </a:r>
            <a:endParaRPr lang="zh-CN" altLang="zh-CN" sz="1800" dirty="0"/>
          </a:p>
          <a:p>
            <a:pPr lvl="0">
              <a:spcBef>
                <a:spcPts val="900"/>
              </a:spcBef>
            </a:pPr>
            <a:r>
              <a:rPr lang="zh-CN" altLang="zh-CN" sz="1800" dirty="0"/>
              <a:t>基本服务集</a:t>
            </a:r>
            <a:r>
              <a:rPr lang="en-US" altLang="zh-CN" sz="1800" dirty="0"/>
              <a:t>(Basic Service Set</a:t>
            </a:r>
            <a:r>
              <a:rPr lang="zh-CN" altLang="zh-CN" sz="1800" dirty="0"/>
              <a:t>，</a:t>
            </a:r>
            <a:r>
              <a:rPr lang="en-US" altLang="zh-CN" sz="1800" dirty="0"/>
              <a:t>BSS)</a:t>
            </a:r>
            <a:r>
              <a:rPr lang="zh-CN" altLang="zh-CN" sz="1800" dirty="0"/>
              <a:t>：不需要</a:t>
            </a:r>
            <a:r>
              <a:rPr lang="zh-CN" altLang="zh-CN" sz="1800" dirty="0" smtClean="0"/>
              <a:t>中间设备直接</a:t>
            </a:r>
            <a:r>
              <a:rPr lang="zh-CN" altLang="zh-CN" sz="1800" dirty="0"/>
              <a:t>通信的</a:t>
            </a:r>
            <a:r>
              <a:rPr lang="en-US" altLang="zh-CN" sz="1800" dirty="0" smtClean="0"/>
              <a:t>STA</a:t>
            </a:r>
            <a:r>
              <a:rPr lang="zh-CN" altLang="zh-CN" sz="1800" dirty="0" smtClean="0"/>
              <a:t>集合；</a:t>
            </a:r>
            <a:endParaRPr lang="zh-CN" altLang="zh-CN" sz="1800" dirty="0"/>
          </a:p>
          <a:p>
            <a:pPr lvl="0">
              <a:spcBef>
                <a:spcPts val="900"/>
              </a:spcBef>
            </a:pPr>
            <a:r>
              <a:rPr lang="zh-CN" altLang="zh-CN" sz="1800" dirty="0"/>
              <a:t>基本服务区</a:t>
            </a:r>
            <a:r>
              <a:rPr lang="en-US" altLang="zh-CN" sz="1800" dirty="0"/>
              <a:t>(Basic Service Area</a:t>
            </a:r>
            <a:r>
              <a:rPr lang="zh-CN" altLang="zh-CN" sz="1800" dirty="0"/>
              <a:t>，</a:t>
            </a:r>
            <a:r>
              <a:rPr lang="en-US" altLang="zh-CN" sz="1800" dirty="0"/>
              <a:t>BSA)</a:t>
            </a:r>
            <a:r>
              <a:rPr lang="zh-CN" altLang="zh-CN" sz="1800" dirty="0"/>
              <a:t>：</a:t>
            </a:r>
            <a:r>
              <a:rPr lang="en-US" altLang="zh-CN" sz="1800" dirty="0"/>
              <a:t>BSS</a:t>
            </a:r>
            <a:r>
              <a:rPr lang="zh-CN" altLang="zh-CN" sz="1800" dirty="0"/>
              <a:t>的覆盖范围称为基本</a:t>
            </a:r>
            <a:r>
              <a:rPr lang="zh-CN" altLang="zh-CN" sz="1800" dirty="0" smtClean="0"/>
              <a:t>服务区；</a:t>
            </a:r>
            <a:endParaRPr lang="zh-CN" altLang="zh-CN" sz="1800" dirty="0"/>
          </a:p>
          <a:p>
            <a:pPr lvl="0">
              <a:spcBef>
                <a:spcPts val="900"/>
              </a:spcBef>
            </a:pPr>
            <a:r>
              <a:rPr lang="zh-CN" altLang="zh-CN" sz="1800" dirty="0"/>
              <a:t>分布式系统</a:t>
            </a:r>
            <a:r>
              <a:rPr lang="en-US" altLang="zh-CN" sz="1800" dirty="0"/>
              <a:t> (Distributed System</a:t>
            </a:r>
            <a:r>
              <a:rPr lang="zh-CN" altLang="zh-CN" sz="1800" dirty="0"/>
              <a:t>，</a:t>
            </a:r>
            <a:r>
              <a:rPr lang="en-US" altLang="zh-CN" sz="1800" dirty="0"/>
              <a:t>DS)</a:t>
            </a:r>
            <a:r>
              <a:rPr lang="zh-CN" altLang="zh-CN" sz="1800" dirty="0" smtClean="0"/>
              <a:t>：将</a:t>
            </a:r>
            <a:r>
              <a:rPr lang="zh-CN" altLang="zh-CN" sz="1800" dirty="0"/>
              <a:t>数据帧转发到目标</a:t>
            </a:r>
            <a:r>
              <a:rPr lang="zh-CN" altLang="zh-CN" sz="1800" dirty="0" smtClean="0"/>
              <a:t>节点</a:t>
            </a:r>
            <a:r>
              <a:rPr lang="zh-CN" altLang="en-US" sz="1800" dirty="0" smtClean="0"/>
              <a:t>；</a:t>
            </a:r>
            <a:endParaRPr lang="zh-CN" altLang="zh-CN" sz="1800" dirty="0"/>
          </a:p>
          <a:p>
            <a:pPr lvl="0">
              <a:spcBef>
                <a:spcPts val="900"/>
              </a:spcBef>
            </a:pPr>
            <a:r>
              <a:rPr lang="zh-CN" altLang="zh-CN" sz="1800" dirty="0"/>
              <a:t>无线分布式系统</a:t>
            </a:r>
            <a:r>
              <a:rPr lang="en-US" altLang="zh-CN" sz="1800" dirty="0"/>
              <a:t>(Wireless Distribution System</a:t>
            </a:r>
            <a:r>
              <a:rPr lang="zh-CN" altLang="zh-CN" sz="1800" dirty="0"/>
              <a:t>，</a:t>
            </a:r>
            <a:r>
              <a:rPr lang="en-US" altLang="zh-CN" sz="1800" dirty="0"/>
              <a:t>WDS)</a:t>
            </a:r>
            <a:r>
              <a:rPr lang="zh-CN" altLang="zh-CN" sz="1800" dirty="0"/>
              <a:t>：用于在不同</a:t>
            </a:r>
            <a:r>
              <a:rPr lang="en-US" altLang="zh-CN" sz="1800" dirty="0"/>
              <a:t>802.11</a:t>
            </a:r>
            <a:r>
              <a:rPr lang="zh-CN" altLang="zh-CN" sz="1800" dirty="0"/>
              <a:t>网络间传递数据一种特殊</a:t>
            </a:r>
            <a:r>
              <a:rPr lang="en-US" altLang="zh-CN" sz="1800" dirty="0"/>
              <a:t>DS</a:t>
            </a:r>
            <a:r>
              <a:rPr lang="zh-CN" altLang="zh-CN" sz="1800" dirty="0"/>
              <a:t>，</a:t>
            </a:r>
            <a:r>
              <a:rPr lang="en-US" altLang="zh-CN" sz="1800" dirty="0"/>
              <a:t>AP</a:t>
            </a:r>
            <a:r>
              <a:rPr lang="zh-CN" altLang="zh-CN" sz="1800" dirty="0"/>
              <a:t>之间通过无线方式直接通信；</a:t>
            </a:r>
            <a:endParaRPr lang="zh-CN" altLang="zh-CN" sz="1800" dirty="0"/>
          </a:p>
          <a:p>
            <a:pPr lvl="0">
              <a:spcBef>
                <a:spcPts val="900"/>
              </a:spcBef>
            </a:pPr>
            <a:r>
              <a:rPr lang="zh-CN" altLang="zh-CN" sz="1800" dirty="0"/>
              <a:t>扩展服务集</a:t>
            </a:r>
            <a:r>
              <a:rPr lang="en-US" altLang="zh-CN" sz="1800" dirty="0"/>
              <a:t> (Extend Server Set</a:t>
            </a:r>
            <a:r>
              <a:rPr lang="zh-CN" altLang="zh-CN" sz="1800" dirty="0"/>
              <a:t>，</a:t>
            </a:r>
            <a:r>
              <a:rPr lang="en-US" altLang="zh-CN" sz="1800" dirty="0"/>
              <a:t>ESS)</a:t>
            </a:r>
            <a:r>
              <a:rPr lang="zh-CN" altLang="zh-CN" sz="1800" dirty="0"/>
              <a:t>：所有通过</a:t>
            </a:r>
            <a:r>
              <a:rPr lang="en-US" altLang="zh-CN" sz="1800" dirty="0"/>
              <a:t>DS</a:t>
            </a:r>
            <a:r>
              <a:rPr lang="zh-CN" altLang="zh-CN" sz="1800" dirty="0"/>
              <a:t>连接的</a:t>
            </a:r>
            <a:r>
              <a:rPr lang="en-US" altLang="zh-CN" sz="1800" dirty="0"/>
              <a:t>BSS</a:t>
            </a:r>
            <a:r>
              <a:rPr lang="zh-CN" altLang="zh-CN" sz="1800" dirty="0"/>
              <a:t>集合；</a:t>
            </a:r>
            <a:endParaRPr lang="zh-CN" altLang="zh-CN" sz="1800" dirty="0"/>
          </a:p>
          <a:p>
            <a:pPr lvl="0">
              <a:spcBef>
                <a:spcPts val="900"/>
              </a:spcBef>
            </a:pPr>
            <a:r>
              <a:rPr lang="zh-CN" altLang="zh-CN" sz="1800" dirty="0"/>
              <a:t>服务集标识</a:t>
            </a:r>
            <a:r>
              <a:rPr lang="en-US" altLang="zh-CN" sz="1800" dirty="0"/>
              <a:t> (Service Set Identifier</a:t>
            </a:r>
            <a:r>
              <a:rPr lang="zh-CN" altLang="zh-CN" sz="1800" dirty="0"/>
              <a:t>，</a:t>
            </a:r>
            <a:r>
              <a:rPr lang="en-US" altLang="zh-CN" sz="1800" dirty="0"/>
              <a:t>SSID)</a:t>
            </a:r>
            <a:r>
              <a:rPr lang="zh-CN" altLang="zh-CN" sz="1800" dirty="0"/>
              <a:t>：用来标识一个</a:t>
            </a:r>
            <a:r>
              <a:rPr lang="en-US" altLang="zh-CN" sz="1800" dirty="0"/>
              <a:t>802.11</a:t>
            </a:r>
            <a:r>
              <a:rPr lang="zh-CN" altLang="zh-CN" sz="1800" dirty="0"/>
              <a:t>无线网络；</a:t>
            </a:r>
            <a:endParaRPr lang="zh-CN" altLang="zh-CN" sz="1800" dirty="0"/>
          </a:p>
          <a:p>
            <a:pPr lvl="0">
              <a:spcBef>
                <a:spcPts val="900"/>
              </a:spcBef>
            </a:pPr>
            <a:r>
              <a:rPr lang="zh-CN" altLang="zh-CN" sz="1800" dirty="0"/>
              <a:t>基本服务集标识</a:t>
            </a:r>
            <a:r>
              <a:rPr lang="en-US" altLang="zh-CN" sz="1800" dirty="0"/>
              <a:t> (Basic Service Set Identifier</a:t>
            </a:r>
            <a:r>
              <a:rPr lang="zh-CN" altLang="zh-CN" sz="1800" dirty="0"/>
              <a:t>，</a:t>
            </a:r>
            <a:r>
              <a:rPr lang="en-US" altLang="zh-CN" sz="1800" dirty="0"/>
              <a:t>BSSID)</a:t>
            </a:r>
            <a:r>
              <a:rPr lang="zh-CN" altLang="zh-CN" sz="1800" dirty="0" smtClean="0"/>
              <a:t>：标识</a:t>
            </a:r>
            <a:r>
              <a:rPr lang="en-US" altLang="zh-CN" sz="1800" dirty="0"/>
              <a:t>AP</a:t>
            </a:r>
            <a:r>
              <a:rPr lang="zh-CN" altLang="zh-CN" sz="1800" dirty="0"/>
              <a:t>管理的</a:t>
            </a:r>
            <a:r>
              <a:rPr lang="en-US" altLang="zh-CN" sz="1800" dirty="0" smtClean="0"/>
              <a:t>BSS</a:t>
            </a:r>
            <a:r>
              <a:rPr lang="zh-CN" altLang="en-US" sz="1800" dirty="0"/>
              <a:t>；</a:t>
            </a:r>
            <a:endParaRPr lang="zh-CN" altLang="zh-CN" sz="1800" dirty="0"/>
          </a:p>
          <a:p>
            <a:pPr>
              <a:spcBef>
                <a:spcPts val="900"/>
              </a:spcBef>
            </a:pPr>
            <a:r>
              <a:rPr lang="zh-CN" altLang="zh-CN" sz="1800" dirty="0"/>
              <a:t>节点漫游（</a:t>
            </a:r>
            <a:r>
              <a:rPr lang="en-US" altLang="zh-CN" sz="1800" dirty="0"/>
              <a:t>Station Roaming</a:t>
            </a:r>
            <a:r>
              <a:rPr lang="zh-CN" altLang="zh-CN" sz="1800" dirty="0"/>
              <a:t>，</a:t>
            </a:r>
            <a:r>
              <a:rPr lang="en-US" altLang="zh-CN" sz="1800" dirty="0"/>
              <a:t>SR</a:t>
            </a:r>
            <a:r>
              <a:rPr lang="zh-CN" altLang="zh-CN" sz="1800" dirty="0"/>
              <a:t>）</a:t>
            </a:r>
            <a:r>
              <a:rPr lang="en-US" altLang="zh-CN" sz="1800" dirty="0"/>
              <a:t>:</a:t>
            </a:r>
            <a:r>
              <a:rPr lang="zh-CN" altLang="zh-CN" sz="1800" dirty="0"/>
              <a:t>又称为</a:t>
            </a:r>
            <a:r>
              <a:rPr lang="en-US" altLang="zh-CN" sz="1800" dirty="0"/>
              <a:t>BSS</a:t>
            </a:r>
            <a:r>
              <a:rPr lang="zh-CN" altLang="zh-CN" sz="1800" dirty="0"/>
              <a:t>切换（</a:t>
            </a:r>
            <a:r>
              <a:rPr lang="en-US" altLang="zh-CN" sz="1800" dirty="0"/>
              <a:t>BSS Transition</a:t>
            </a:r>
            <a:r>
              <a:rPr lang="zh-CN" altLang="zh-CN" sz="1800" dirty="0" smtClean="0"/>
              <a:t>），指</a:t>
            </a:r>
            <a:r>
              <a:rPr lang="en-US" altLang="zh-CN" sz="1800" dirty="0" smtClean="0"/>
              <a:t>STA</a:t>
            </a:r>
            <a:r>
              <a:rPr lang="zh-CN" altLang="zh-CN" sz="1800" dirty="0" smtClean="0"/>
              <a:t>从一个</a:t>
            </a:r>
            <a:r>
              <a:rPr lang="en-US" altLang="zh-CN" sz="1800" dirty="0" smtClean="0"/>
              <a:t>AP</a:t>
            </a:r>
            <a:r>
              <a:rPr lang="zh-CN" altLang="zh-CN" sz="1800" dirty="0" smtClean="0"/>
              <a:t>过渡到另一个</a:t>
            </a:r>
            <a:r>
              <a:rPr lang="en-US" altLang="zh-CN" sz="1800" dirty="0" smtClean="0"/>
              <a:t>AP</a:t>
            </a:r>
            <a:r>
              <a:rPr lang="zh-CN" altLang="zh-CN" sz="1800" dirty="0" smtClean="0"/>
              <a:t>并建立关联的过程。</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6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6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6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6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6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168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1187624" y="283825"/>
            <a:ext cx="7704856" cy="624895"/>
          </a:xfrm>
        </p:spPr>
        <p:txBody>
          <a:bodyPr vert="horz" wrap="square" lIns="92075" tIns="46038" rIns="92075" bIns="46038" numCol="1" anchor="ctr"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1" lang="en-US" altLang="zh-CN" sz="3200" b="0" i="0" u="none" strike="noStrike" kern="0" cap="none" spc="0" normalizeH="0" baseline="0" noProof="0" dirty="0" smtClean="0">
                <a:ln>
                  <a:noFill/>
                </a:ln>
                <a:effectLst/>
                <a:uLnTx/>
                <a:uFillTx/>
                <a:latin typeface="+mj-ea"/>
                <a:cs typeface="+mj-cs"/>
              </a:rPr>
              <a:t>802.11 </a:t>
            </a:r>
            <a:r>
              <a:rPr kumimoji="1" lang="zh-CN" altLang="en-US" sz="3200" b="0" i="0" u="none" strike="noStrike" kern="0" cap="none" spc="0" normalizeH="0" baseline="0" noProof="0" dirty="0" smtClean="0">
                <a:ln>
                  <a:noFill/>
                </a:ln>
                <a:effectLst/>
                <a:uLnTx/>
                <a:uFillTx/>
                <a:latin typeface="+mj-ea"/>
                <a:cs typeface="+mj-cs"/>
              </a:rPr>
              <a:t>体系结构</a:t>
            </a:r>
            <a:endParaRPr kumimoji="1" lang="zh-CN" altLang="en-US" sz="3200" b="1" i="0" u="none" strike="noStrike" kern="0" cap="none" spc="0" normalizeH="0" baseline="0" noProof="0" dirty="0" smtClean="0">
              <a:ln>
                <a:noFill/>
              </a:ln>
              <a:effectLst/>
              <a:uLnTx/>
              <a:uFillTx/>
              <a:latin typeface="+mj-ea"/>
              <a:cs typeface="+mj-cs"/>
            </a:endParaRPr>
          </a:p>
        </p:txBody>
      </p:sp>
      <p:graphicFrame>
        <p:nvGraphicFramePr>
          <p:cNvPr id="2" name="对象 -2147482601"/>
          <p:cNvGraphicFramePr>
            <a:graphicFrameLocks noChangeAspect="1"/>
          </p:cNvGraphicFramePr>
          <p:nvPr/>
        </p:nvGraphicFramePr>
        <p:xfrm>
          <a:off x="975995" y="1183640"/>
          <a:ext cx="7628453" cy="4404586"/>
        </p:xfrm>
        <a:graphic>
          <a:graphicData uri="http://schemas.openxmlformats.org/presentationml/2006/ole">
            <mc:AlternateContent xmlns:mc="http://schemas.openxmlformats.org/markup-compatibility/2006">
              <mc:Choice xmlns:v="urn:schemas-microsoft-com:vml" Requires="v">
                <p:oleObj spid="_x0000_s124937" name="" r:id="rId1" imgW="3531235" imgH="2042795" progId="Visio.Drawing.11">
                  <p:embed/>
                </p:oleObj>
              </mc:Choice>
              <mc:Fallback>
                <p:oleObj name="" r:id="rId1" imgW="3531235" imgH="2042795" progId="Visio.Drawing.11">
                  <p:embed/>
                  <p:pic>
                    <p:nvPicPr>
                      <p:cNvPr id="0" name="对象 -2147482601"/>
                      <p:cNvPicPr/>
                      <p:nvPr/>
                    </p:nvPicPr>
                    <p:blipFill>
                      <a:blip r:embed="rId2"/>
                      <a:stretch>
                        <a:fillRect/>
                      </a:stretch>
                    </p:blipFill>
                    <p:spPr>
                      <a:xfrm>
                        <a:off x="975995" y="1183640"/>
                        <a:ext cx="7628453" cy="4404586"/>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IEEE 802.11</a:t>
            </a:r>
            <a:r>
              <a:rPr lang="zh-CN" altLang="zh-CN" dirty="0"/>
              <a:t>的</a:t>
            </a:r>
            <a:r>
              <a:rPr lang="en-US" altLang="zh-CN" dirty="0" smtClean="0"/>
              <a:t>MAC</a:t>
            </a:r>
            <a:r>
              <a:rPr lang="zh-CN" altLang="en-US" dirty="0" smtClean="0"/>
              <a:t>子</a:t>
            </a:r>
            <a:r>
              <a:rPr lang="zh-CN" altLang="zh-CN" dirty="0" smtClean="0"/>
              <a:t>层</a:t>
            </a:r>
            <a:endParaRPr lang="zh-CN" altLang="en-US" dirty="0"/>
          </a:p>
        </p:txBody>
      </p:sp>
      <p:sp>
        <p:nvSpPr>
          <p:cNvPr id="3" name="内容占位符 2"/>
          <p:cNvSpPr>
            <a:spLocks noGrp="1"/>
          </p:cNvSpPr>
          <p:nvPr>
            <p:ph idx="1"/>
          </p:nvPr>
        </p:nvSpPr>
        <p:spPr>
          <a:xfrm>
            <a:off x="755650" y="1341438"/>
            <a:ext cx="7772400" cy="4895874"/>
          </a:xfrm>
        </p:spPr>
        <p:txBody>
          <a:bodyPr/>
          <a:lstStyle/>
          <a:p>
            <a:pPr>
              <a:spcBef>
                <a:spcPts val="600"/>
              </a:spcBef>
              <a:spcAft>
                <a:spcPts val="600"/>
              </a:spcAft>
            </a:pPr>
            <a:r>
              <a:rPr lang="zh-CN" altLang="zh-CN" sz="2800" dirty="0">
                <a:latin typeface="+mj-ea"/>
                <a:ea typeface="+mj-ea"/>
              </a:rPr>
              <a:t>分布协调功能</a:t>
            </a:r>
            <a:r>
              <a:rPr lang="zh-CN" altLang="zh-CN" sz="2800" dirty="0" smtClean="0">
                <a:latin typeface="+mj-ea"/>
                <a:ea typeface="+mj-ea"/>
              </a:rPr>
              <a:t>子层</a:t>
            </a:r>
            <a:endParaRPr lang="en-US" altLang="zh-CN" sz="2800" dirty="0" smtClean="0">
              <a:latin typeface="+mj-ea"/>
              <a:ea typeface="+mj-ea"/>
            </a:endParaRPr>
          </a:p>
          <a:p>
            <a:pPr lvl="1"/>
            <a:r>
              <a:rPr lang="en-US" altLang="zh-CN" sz="2400" dirty="0" smtClean="0">
                <a:latin typeface="+mj-lt"/>
                <a:ea typeface="+mj-ea"/>
              </a:rPr>
              <a:t>DCF—Distributed </a:t>
            </a:r>
            <a:r>
              <a:rPr lang="en-US" altLang="zh-CN" sz="2400" dirty="0">
                <a:latin typeface="+mj-lt"/>
                <a:ea typeface="+mj-ea"/>
              </a:rPr>
              <a:t>Coordination </a:t>
            </a:r>
            <a:r>
              <a:rPr lang="en-US" altLang="zh-CN" sz="2400" dirty="0" smtClean="0">
                <a:latin typeface="+mj-lt"/>
                <a:ea typeface="+mj-ea"/>
              </a:rPr>
              <a:t>Function</a:t>
            </a:r>
            <a:endParaRPr lang="en-US" altLang="zh-CN" sz="2400" dirty="0" smtClean="0">
              <a:latin typeface="+mj-lt"/>
              <a:ea typeface="+mj-ea"/>
            </a:endParaRPr>
          </a:p>
          <a:p>
            <a:pPr lvl="1"/>
            <a:r>
              <a:rPr lang="zh-CN" altLang="zh-CN" sz="2400" dirty="0" smtClean="0"/>
              <a:t>数据传输的基本方式，作用于信道竞争期</a:t>
            </a:r>
            <a:endParaRPr lang="en-US" altLang="zh-CN" sz="2400" dirty="0" smtClean="0"/>
          </a:p>
          <a:p>
            <a:pPr lvl="1"/>
            <a:r>
              <a:rPr lang="zh-CN" altLang="zh-CN" sz="2400" dirty="0" smtClean="0"/>
              <a:t>保证每个节点使用</a:t>
            </a:r>
            <a:r>
              <a:rPr lang="en-US" altLang="zh-CN" sz="2400" dirty="0" smtClean="0"/>
              <a:t>CSMA</a:t>
            </a:r>
            <a:r>
              <a:rPr lang="zh-CN" altLang="zh-CN" sz="2400" dirty="0" smtClean="0"/>
              <a:t>算法来竞争信道的发送权，是必须的；</a:t>
            </a:r>
            <a:endParaRPr lang="en-US" altLang="zh-CN" sz="2400" dirty="0" smtClean="0"/>
          </a:p>
          <a:p>
            <a:pPr>
              <a:spcBef>
                <a:spcPts val="600"/>
              </a:spcBef>
              <a:spcAft>
                <a:spcPts val="600"/>
              </a:spcAft>
            </a:pPr>
            <a:r>
              <a:rPr lang="zh-CN" altLang="zh-CN" sz="2800" dirty="0">
                <a:latin typeface="+mj-ea"/>
                <a:ea typeface="+mj-ea"/>
              </a:rPr>
              <a:t>点协调功能子层</a:t>
            </a:r>
            <a:endParaRPr lang="en-US" altLang="zh-CN" sz="2800" dirty="0">
              <a:latin typeface="+mj-ea"/>
              <a:ea typeface="+mj-ea"/>
            </a:endParaRPr>
          </a:p>
          <a:p>
            <a:pPr lvl="1"/>
            <a:r>
              <a:rPr lang="en-US" altLang="zh-CN" sz="2400" dirty="0">
                <a:latin typeface="+mj-lt"/>
                <a:ea typeface="+mj-ea"/>
              </a:rPr>
              <a:t>PCF—Point Coordination </a:t>
            </a:r>
            <a:r>
              <a:rPr lang="en-US" altLang="zh-CN" sz="2400" dirty="0" smtClean="0">
                <a:latin typeface="+mj-lt"/>
                <a:ea typeface="+mj-ea"/>
              </a:rPr>
              <a:t>Function</a:t>
            </a:r>
            <a:endParaRPr lang="en-US" altLang="zh-CN" sz="2400" dirty="0" smtClean="0">
              <a:latin typeface="+mj-lt"/>
              <a:ea typeface="+mj-ea"/>
            </a:endParaRPr>
          </a:p>
          <a:p>
            <a:pPr lvl="1"/>
            <a:r>
              <a:rPr lang="zh-CN" altLang="zh-CN" sz="2400" dirty="0" smtClean="0"/>
              <a:t>工作于非竞争期，使用集中控制接入算法</a:t>
            </a:r>
            <a:endParaRPr lang="en-US" altLang="zh-CN" sz="2400" dirty="0" smtClean="0"/>
          </a:p>
          <a:p>
            <a:pPr lvl="1"/>
            <a:r>
              <a:rPr lang="zh-CN" altLang="zh-CN" sz="2400" dirty="0" smtClean="0"/>
              <a:t>保证某些节点能优先使用信道</a:t>
            </a:r>
            <a:r>
              <a:rPr lang="zh-CN" altLang="en-US" sz="2400" dirty="0" smtClean="0"/>
              <a:t>，可选的</a:t>
            </a:r>
            <a:r>
              <a:rPr lang="zh-CN" altLang="zh-CN" sz="2400" dirty="0" smtClean="0"/>
              <a:t>。</a:t>
            </a:r>
            <a:endParaRPr lang="zh-CN" altLang="en-US" sz="2400" dirty="0" smtClean="0"/>
          </a:p>
          <a:p>
            <a:pPr>
              <a:spcBef>
                <a:spcPts val="600"/>
              </a:spcBef>
              <a:spcAft>
                <a:spcPts val="600"/>
              </a:spcAft>
            </a:pPr>
            <a:r>
              <a:rPr lang="en-US" altLang="zh-CN" sz="2800" dirty="0">
                <a:latin typeface="+mj-ea"/>
                <a:ea typeface="+mj-ea"/>
              </a:rPr>
              <a:t>DCF</a:t>
            </a:r>
            <a:r>
              <a:rPr lang="zh-CN" altLang="en-US" sz="2800" dirty="0">
                <a:latin typeface="+mj-ea"/>
                <a:ea typeface="+mj-ea"/>
              </a:rPr>
              <a:t>与</a:t>
            </a:r>
            <a:r>
              <a:rPr lang="en-US" altLang="zh-CN" sz="2800" dirty="0">
                <a:latin typeface="+mj-ea"/>
                <a:ea typeface="+mj-ea"/>
              </a:rPr>
              <a:t>PCF</a:t>
            </a:r>
            <a:r>
              <a:rPr lang="zh-CN" altLang="zh-CN" sz="2800" dirty="0">
                <a:latin typeface="+mj-ea"/>
                <a:ea typeface="+mj-ea"/>
              </a:rPr>
              <a:t>总是交替出现的</a:t>
            </a:r>
            <a:endParaRPr lang="zh-CN" altLang="en-US" sz="2800" dirty="0">
              <a:latin typeface="+mj-ea"/>
              <a:ea typeface="+mj-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dirty="0" smtClean="0"/>
              <a:t>帧边界划分方法</a:t>
            </a:r>
            <a:endParaRPr lang="zh-CN" altLang="en-US" dirty="0" smtClean="0"/>
          </a:p>
        </p:txBody>
      </p:sp>
      <p:sp>
        <p:nvSpPr>
          <p:cNvPr id="15363" name="Rectangle 3"/>
          <p:cNvSpPr>
            <a:spLocks noGrp="1" noChangeArrowheads="1"/>
          </p:cNvSpPr>
          <p:nvPr>
            <p:ph type="body" idx="1"/>
          </p:nvPr>
        </p:nvSpPr>
        <p:spPr>
          <a:xfrm>
            <a:off x="323850" y="1412875"/>
            <a:ext cx="8496300" cy="4525963"/>
          </a:xfrm>
        </p:spPr>
        <p:txBody>
          <a:bodyPr/>
          <a:lstStyle/>
          <a:p>
            <a:pPr eaLnBrk="1" hangingPunct="1">
              <a:spcBef>
                <a:spcPts val="1200"/>
              </a:spcBef>
              <a:spcAft>
                <a:spcPts val="600"/>
              </a:spcAft>
              <a:buClr>
                <a:schemeClr val="tx2"/>
              </a:buClr>
              <a:buFont typeface="Wingdings" panose="05000000000000000000" pitchFamily="2" charset="2"/>
              <a:buNone/>
              <a:defRPr/>
            </a:pPr>
            <a:r>
              <a:rPr lang="en-US" altLang="zh-CN" dirty="0" smtClean="0">
                <a:solidFill>
                  <a:srgbClr val="000099"/>
                </a:solidFill>
                <a:latin typeface="仿宋_GB2312" pitchFamily="49" charset="-122"/>
              </a:rPr>
              <a:t>3</a:t>
            </a:r>
            <a:r>
              <a:rPr lang="zh-CN" altLang="en-US" dirty="0" smtClean="0">
                <a:solidFill>
                  <a:srgbClr val="000099"/>
                </a:solidFill>
                <a:latin typeface="仿宋_GB2312" pitchFamily="49" charset="-122"/>
              </a:rPr>
              <a:t>）首尾标志法</a:t>
            </a:r>
            <a:endParaRPr lang="zh-CN" altLang="en-US" dirty="0" smtClean="0">
              <a:solidFill>
                <a:srgbClr val="000099"/>
              </a:solidFill>
              <a:latin typeface="仿宋_GB2312" pitchFamily="49" charset="-122"/>
            </a:endParaRPr>
          </a:p>
          <a:p>
            <a:pPr lvl="1" eaLnBrk="1" hangingPunct="1">
              <a:spcBef>
                <a:spcPts val="1200"/>
              </a:spcBef>
              <a:buClr>
                <a:srgbClr val="000099"/>
              </a:buClr>
              <a:defRPr/>
            </a:pPr>
            <a:r>
              <a:rPr lang="zh-CN" altLang="en-US" dirty="0" smtClean="0">
                <a:solidFill>
                  <a:srgbClr val="000099"/>
                </a:solidFill>
                <a:latin typeface="仿宋_GB2312" pitchFamily="49" charset="-122"/>
              </a:rPr>
              <a:t>帧的起始和结束都用一个特殊的位串“</a:t>
            </a:r>
            <a:r>
              <a:rPr lang="en-US" altLang="zh-CN" dirty="0" smtClean="0">
                <a:solidFill>
                  <a:srgbClr val="000099"/>
                </a:solidFill>
                <a:latin typeface="仿宋_GB2312" pitchFamily="49" charset="-122"/>
              </a:rPr>
              <a:t>01111110”</a:t>
            </a:r>
            <a:r>
              <a:rPr lang="zh-CN" altLang="en-US" dirty="0" smtClean="0">
                <a:solidFill>
                  <a:srgbClr val="000099"/>
                </a:solidFill>
                <a:latin typeface="仿宋_GB2312" pitchFamily="49" charset="-122"/>
              </a:rPr>
              <a:t>，称为标记</a:t>
            </a:r>
            <a:r>
              <a:rPr lang="en-US" altLang="zh-CN" dirty="0" smtClean="0">
                <a:solidFill>
                  <a:srgbClr val="000099"/>
                </a:solidFill>
                <a:latin typeface="仿宋_GB2312" pitchFamily="49" charset="-122"/>
              </a:rPr>
              <a:t>(flag)</a:t>
            </a:r>
            <a:endParaRPr lang="en-US" altLang="zh-CN" b="0" dirty="0" smtClean="0">
              <a:solidFill>
                <a:srgbClr val="000099"/>
              </a:solidFill>
              <a:latin typeface="仿宋_GB2312" pitchFamily="49" charset="-122"/>
            </a:endParaRPr>
          </a:p>
          <a:p>
            <a:pPr lvl="1" eaLnBrk="1" hangingPunct="1">
              <a:spcBef>
                <a:spcPts val="1200"/>
              </a:spcBef>
              <a:buClr>
                <a:srgbClr val="000099"/>
              </a:buClr>
              <a:defRPr/>
            </a:pPr>
            <a:r>
              <a:rPr lang="en-US" altLang="zh-CN" dirty="0" smtClean="0">
                <a:solidFill>
                  <a:srgbClr val="000099"/>
                </a:solidFill>
                <a:latin typeface="仿宋_GB2312" pitchFamily="49" charset="-122"/>
              </a:rPr>
              <a:t>“0”</a:t>
            </a:r>
            <a:r>
              <a:rPr lang="zh-CN" altLang="en-US" dirty="0" smtClean="0">
                <a:solidFill>
                  <a:srgbClr val="000099"/>
                </a:solidFill>
                <a:latin typeface="仿宋_GB2312" pitchFamily="49" charset="-122"/>
              </a:rPr>
              <a:t>比特插入删除技术，在传送的数据信息中每遇到</a:t>
            </a:r>
            <a:r>
              <a:rPr lang="en-US" altLang="zh-CN" dirty="0" smtClean="0">
                <a:solidFill>
                  <a:srgbClr val="000099"/>
                </a:solidFill>
                <a:latin typeface="仿宋_GB2312" pitchFamily="49" charset="-122"/>
              </a:rPr>
              <a:t>5</a:t>
            </a:r>
            <a:r>
              <a:rPr lang="zh-CN" altLang="en-US" dirty="0" smtClean="0">
                <a:solidFill>
                  <a:srgbClr val="000099"/>
                </a:solidFill>
                <a:latin typeface="仿宋_GB2312" pitchFamily="49" charset="-122"/>
              </a:rPr>
              <a:t>个连续的</a:t>
            </a:r>
            <a:r>
              <a:rPr lang="en-US" altLang="zh-CN" dirty="0" smtClean="0">
                <a:solidFill>
                  <a:srgbClr val="000099"/>
                </a:solidFill>
                <a:latin typeface="仿宋_GB2312" pitchFamily="49" charset="-122"/>
              </a:rPr>
              <a:t>1</a:t>
            </a:r>
            <a:r>
              <a:rPr lang="zh-CN" altLang="en-US" dirty="0" smtClean="0">
                <a:solidFill>
                  <a:srgbClr val="000099"/>
                </a:solidFill>
                <a:latin typeface="仿宋_GB2312" pitchFamily="49" charset="-122"/>
              </a:rPr>
              <a:t>在其后加</a:t>
            </a:r>
            <a:r>
              <a:rPr lang="en-US" altLang="zh-CN" dirty="0" smtClean="0">
                <a:solidFill>
                  <a:srgbClr val="000099"/>
                </a:solidFill>
                <a:latin typeface="仿宋_GB2312" pitchFamily="49" charset="-122"/>
              </a:rPr>
              <a:t>0</a:t>
            </a:r>
            <a:endParaRPr lang="en-US" altLang="zh-CN" dirty="0" smtClean="0">
              <a:solidFill>
                <a:srgbClr val="000099"/>
              </a:solidFill>
              <a:latin typeface="仿宋_GB2312" pitchFamily="49" charset="-122"/>
            </a:endParaRPr>
          </a:p>
          <a:p>
            <a:pPr marL="457200" lvl="1" indent="0" eaLnBrk="1" hangingPunct="1">
              <a:spcBef>
                <a:spcPts val="1200"/>
              </a:spcBef>
              <a:buClr>
                <a:srgbClr val="000099"/>
              </a:buClr>
              <a:buFont typeface="Wingdings" panose="05000000000000000000" pitchFamily="2" charset="2"/>
              <a:buNone/>
              <a:defRPr/>
            </a:pPr>
            <a:r>
              <a:rPr lang="zh-CN" altLang="en-US" dirty="0" smtClean="0">
                <a:solidFill>
                  <a:srgbClr val="000099"/>
                </a:solidFill>
                <a:latin typeface="仿宋_GB2312" pitchFamily="49" charset="-122"/>
              </a:rPr>
              <a:t>例如：</a:t>
            </a:r>
            <a:r>
              <a:rPr lang="en-US" altLang="zh-CN" dirty="0" smtClean="0">
                <a:solidFill>
                  <a:srgbClr val="000099"/>
                </a:solidFill>
                <a:latin typeface="仿宋_GB2312" pitchFamily="49" charset="-122"/>
              </a:rPr>
              <a:t>0110111111011111001</a:t>
            </a:r>
            <a:r>
              <a:rPr lang="zh-CN" altLang="en-US" dirty="0" smtClean="0">
                <a:solidFill>
                  <a:srgbClr val="000099"/>
                </a:solidFill>
                <a:latin typeface="仿宋_GB2312" pitchFamily="49" charset="-122"/>
              </a:rPr>
              <a:t>在网络中传送时表示为： </a:t>
            </a:r>
            <a:r>
              <a:rPr lang="en-US" altLang="zh-CN" dirty="0" smtClean="0">
                <a:solidFill>
                  <a:srgbClr val="FF6600"/>
                </a:solidFill>
                <a:latin typeface="仿宋_GB2312" pitchFamily="49" charset="-122"/>
              </a:rPr>
              <a:t>01111110</a:t>
            </a:r>
            <a:r>
              <a:rPr lang="en-US" altLang="zh-CN" dirty="0" smtClean="0">
                <a:solidFill>
                  <a:srgbClr val="000099"/>
                </a:solidFill>
                <a:latin typeface="仿宋_GB2312" pitchFamily="49" charset="-122"/>
              </a:rPr>
              <a:t>011011111</a:t>
            </a:r>
            <a:r>
              <a:rPr lang="en-US" altLang="zh-CN" dirty="0" smtClean="0">
                <a:solidFill>
                  <a:srgbClr val="FF6600"/>
                </a:solidFill>
                <a:latin typeface="仿宋_GB2312" pitchFamily="49" charset="-122"/>
              </a:rPr>
              <a:t>0</a:t>
            </a:r>
            <a:r>
              <a:rPr lang="en-US" altLang="zh-CN" dirty="0" smtClean="0">
                <a:solidFill>
                  <a:srgbClr val="000099"/>
                </a:solidFill>
                <a:latin typeface="仿宋_GB2312" pitchFamily="49" charset="-122"/>
              </a:rPr>
              <a:t>1011111</a:t>
            </a:r>
            <a:r>
              <a:rPr lang="en-US" altLang="zh-CN" dirty="0" smtClean="0">
                <a:solidFill>
                  <a:srgbClr val="FF6600"/>
                </a:solidFill>
                <a:latin typeface="仿宋_GB2312" pitchFamily="49" charset="-122"/>
              </a:rPr>
              <a:t>0</a:t>
            </a:r>
            <a:r>
              <a:rPr lang="en-US" altLang="zh-CN" dirty="0" smtClean="0">
                <a:solidFill>
                  <a:srgbClr val="000099"/>
                </a:solidFill>
                <a:latin typeface="仿宋_GB2312" pitchFamily="49" charset="-122"/>
              </a:rPr>
              <a:t>001</a:t>
            </a:r>
            <a:r>
              <a:rPr lang="en-US" altLang="zh-CN" dirty="0" smtClean="0">
                <a:solidFill>
                  <a:srgbClr val="FF6600"/>
                </a:solidFill>
                <a:latin typeface="仿宋_GB2312" pitchFamily="49" charset="-122"/>
              </a:rPr>
              <a:t>01111110</a:t>
            </a:r>
            <a:endParaRPr lang="en-US" altLang="zh-CN" dirty="0" smtClean="0">
              <a:solidFill>
                <a:srgbClr val="FF6600"/>
              </a:solidFill>
              <a:latin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anim calcmode="lin" valueType="num">
                                      <p:cBhvr additive="base">
                                        <p:cTn id="7" dur="500" fill="hold"/>
                                        <p:tgtEl>
                                          <p:spTgt spid="1536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3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363">
                                            <p:txEl>
                                              <p:pRg st="2" end="2"/>
                                            </p:txEl>
                                          </p:spTgt>
                                        </p:tgtEl>
                                        <p:attrNameLst>
                                          <p:attrName>style.visibility</p:attrName>
                                        </p:attrNameLst>
                                      </p:cBhvr>
                                      <p:to>
                                        <p:strVal val="visible"/>
                                      </p:to>
                                    </p:set>
                                    <p:anim calcmode="lin" valueType="num">
                                      <p:cBhvr additive="base">
                                        <p:cTn id="13" dur="500" fill="hold"/>
                                        <p:tgtEl>
                                          <p:spTgt spid="1536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3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5363">
                                            <p:txEl>
                                              <p:pRg st="3" end="3"/>
                                            </p:txEl>
                                          </p:spTgt>
                                        </p:tgtEl>
                                        <p:attrNameLst>
                                          <p:attrName>style.visibility</p:attrName>
                                        </p:attrNameLst>
                                      </p:cBhvr>
                                      <p:to>
                                        <p:strVal val="visible"/>
                                      </p:to>
                                    </p:set>
                                    <p:anim calcmode="lin" valueType="num">
                                      <p:cBhvr additive="base">
                                        <p:cTn id="19" dur="500" fill="hold"/>
                                        <p:tgtEl>
                                          <p:spTgt spid="1536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36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ldLvl="3" autoUpdateAnimBg="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60350"/>
            <a:ext cx="7444680" cy="720725"/>
          </a:xfrm>
        </p:spPr>
        <p:txBody>
          <a:bodyPr/>
          <a:lstStyle/>
          <a:p>
            <a:r>
              <a:rPr lang="en-US" altLang="zh-CN" dirty="0" smtClean="0"/>
              <a:t>CSMA/CA</a:t>
            </a:r>
            <a:r>
              <a:rPr lang="zh-CN" altLang="en-US" dirty="0" smtClean="0"/>
              <a:t>协议</a:t>
            </a:r>
            <a:endParaRPr lang="zh-CN" altLang="en-US" dirty="0"/>
          </a:p>
        </p:txBody>
      </p:sp>
      <p:sp>
        <p:nvSpPr>
          <p:cNvPr id="3" name="内容占位符 2"/>
          <p:cNvSpPr>
            <a:spLocks noGrp="1"/>
          </p:cNvSpPr>
          <p:nvPr>
            <p:ph idx="1"/>
          </p:nvPr>
        </p:nvSpPr>
        <p:spPr>
          <a:xfrm>
            <a:off x="755650" y="1341438"/>
            <a:ext cx="7772400" cy="4607842"/>
          </a:xfrm>
        </p:spPr>
        <p:txBody>
          <a:bodyPr/>
          <a:lstStyle/>
          <a:p>
            <a:pPr>
              <a:lnSpc>
                <a:spcPct val="120000"/>
              </a:lnSpc>
            </a:pPr>
            <a:r>
              <a:rPr lang="en-US" altLang="zh-CN" sz="2800" dirty="0" smtClean="0">
                <a:latin typeface="+mj-lt"/>
                <a:ea typeface="黑体" panose="02010609060101010101" pitchFamily="49" charset="-122"/>
              </a:rPr>
              <a:t>802.3</a:t>
            </a:r>
            <a:r>
              <a:rPr lang="zh-CN" altLang="zh-CN" sz="2800" dirty="0" smtClean="0">
                <a:latin typeface="+mj-lt"/>
                <a:ea typeface="黑体" panose="02010609060101010101" pitchFamily="49" charset="-122"/>
              </a:rPr>
              <a:t>采用</a:t>
            </a:r>
            <a:r>
              <a:rPr lang="en-US" altLang="zh-CN" sz="2800" dirty="0" smtClean="0">
                <a:latin typeface="+mj-lt"/>
                <a:ea typeface="黑体" panose="02010609060101010101" pitchFamily="49" charset="-122"/>
              </a:rPr>
              <a:t>CSMA/CD</a:t>
            </a:r>
            <a:r>
              <a:rPr lang="zh-CN" altLang="zh-CN" sz="2800" dirty="0" smtClean="0">
                <a:latin typeface="+mj-lt"/>
                <a:ea typeface="黑体" panose="02010609060101010101" pitchFamily="49" charset="-122"/>
              </a:rPr>
              <a:t>协议进行</a:t>
            </a:r>
            <a:r>
              <a:rPr lang="zh-CN" altLang="zh-CN" sz="2800" dirty="0">
                <a:latin typeface="+mj-lt"/>
                <a:ea typeface="黑体" panose="02010609060101010101" pitchFamily="49" charset="-122"/>
              </a:rPr>
              <a:t>共享信道的控制</a:t>
            </a:r>
            <a:r>
              <a:rPr lang="zh-CN" altLang="zh-CN" sz="2800" dirty="0" smtClean="0">
                <a:latin typeface="+mj-lt"/>
                <a:ea typeface="黑体" panose="02010609060101010101" pitchFamily="49" charset="-122"/>
              </a:rPr>
              <a:t>，</a:t>
            </a:r>
            <a:r>
              <a:rPr lang="en-US" altLang="zh-CN" sz="2800" dirty="0" smtClean="0">
                <a:latin typeface="+mj-lt"/>
                <a:ea typeface="黑体" panose="02010609060101010101" pitchFamily="49" charset="-122"/>
              </a:rPr>
              <a:t>IEEE 802.11</a:t>
            </a:r>
            <a:r>
              <a:rPr lang="zh-CN" altLang="en-US" sz="2800" dirty="0" smtClean="0">
                <a:latin typeface="+mj-lt"/>
                <a:ea typeface="黑体" panose="02010609060101010101" pitchFamily="49" charset="-122"/>
              </a:rPr>
              <a:t>采用</a:t>
            </a:r>
            <a:r>
              <a:rPr lang="en-US" altLang="zh-CN" sz="2800" dirty="0" smtClean="0">
                <a:latin typeface="+mj-lt"/>
                <a:ea typeface="黑体" panose="02010609060101010101" pitchFamily="49" charset="-122"/>
              </a:rPr>
              <a:t>CSMA/CA</a:t>
            </a:r>
            <a:r>
              <a:rPr lang="zh-CN" altLang="en-US" sz="2800" dirty="0" smtClean="0">
                <a:latin typeface="+mj-lt"/>
                <a:ea typeface="黑体" panose="02010609060101010101" pitchFamily="49" charset="-122"/>
              </a:rPr>
              <a:t>进行</a:t>
            </a:r>
            <a:r>
              <a:rPr lang="zh-CN" altLang="zh-CN" sz="2800" dirty="0" smtClean="0">
                <a:latin typeface="+mj-lt"/>
                <a:ea typeface="黑体" panose="02010609060101010101" pitchFamily="49" charset="-122"/>
              </a:rPr>
              <a:t>无线</a:t>
            </a:r>
            <a:r>
              <a:rPr lang="zh-CN" altLang="en-US" sz="2800" dirty="0" smtClean="0">
                <a:latin typeface="+mj-lt"/>
                <a:ea typeface="黑体" panose="02010609060101010101" pitchFamily="49" charset="-122"/>
              </a:rPr>
              <a:t>共享信道控制。</a:t>
            </a:r>
            <a:endParaRPr lang="en-US" altLang="zh-CN" dirty="0" smtClean="0"/>
          </a:p>
          <a:p>
            <a:pPr lvl="1">
              <a:lnSpc>
                <a:spcPct val="120000"/>
              </a:lnSpc>
              <a:spcBef>
                <a:spcPts val="600"/>
              </a:spcBef>
            </a:pPr>
            <a:r>
              <a:rPr lang="zh-CN" altLang="zh-CN" sz="2400" dirty="0" smtClean="0"/>
              <a:t>冲突</a:t>
            </a:r>
            <a:r>
              <a:rPr lang="zh-CN" altLang="en-US" sz="2400" dirty="0" smtClean="0"/>
              <a:t>检测要求</a:t>
            </a:r>
            <a:r>
              <a:rPr lang="zh-CN" altLang="zh-CN" sz="2400" dirty="0" smtClean="0"/>
              <a:t>无线</a:t>
            </a:r>
            <a:r>
              <a:rPr lang="zh-CN" altLang="zh-CN" sz="2400" dirty="0"/>
              <a:t>网卡必须</a:t>
            </a:r>
            <a:r>
              <a:rPr lang="zh-CN" altLang="zh-CN" sz="2400" dirty="0" smtClean="0"/>
              <a:t>能够</a:t>
            </a:r>
            <a:r>
              <a:rPr lang="zh-CN" altLang="en-US" sz="2400" dirty="0" smtClean="0"/>
              <a:t>同时收发信号</a:t>
            </a:r>
            <a:r>
              <a:rPr lang="zh-CN" altLang="zh-CN" sz="2400" dirty="0" smtClean="0"/>
              <a:t>，高频</a:t>
            </a:r>
            <a:r>
              <a:rPr lang="zh-CN" altLang="zh-CN" sz="2400" dirty="0"/>
              <a:t>无线</a:t>
            </a:r>
            <a:r>
              <a:rPr lang="zh-CN" altLang="zh-CN" sz="2400" dirty="0" smtClean="0"/>
              <a:t>电子电路</a:t>
            </a:r>
            <a:r>
              <a:rPr lang="zh-CN" altLang="en-US" sz="2400" dirty="0" smtClean="0"/>
              <a:t>难以实现；</a:t>
            </a:r>
            <a:endParaRPr lang="en-US" altLang="zh-CN" sz="2400" dirty="0" smtClean="0"/>
          </a:p>
          <a:p>
            <a:pPr lvl="1">
              <a:lnSpc>
                <a:spcPct val="120000"/>
              </a:lnSpc>
              <a:spcBef>
                <a:spcPts val="600"/>
              </a:spcBef>
            </a:pPr>
            <a:r>
              <a:rPr lang="zh-CN" altLang="zh-CN" sz="2400" dirty="0" smtClean="0"/>
              <a:t>无线</a:t>
            </a:r>
            <a:r>
              <a:rPr lang="zh-CN" altLang="zh-CN" sz="2400" dirty="0"/>
              <a:t>网络环境</a:t>
            </a:r>
            <a:r>
              <a:rPr lang="zh-CN" altLang="zh-CN" sz="2400" dirty="0" smtClean="0"/>
              <a:t>存在</a:t>
            </a:r>
            <a:r>
              <a:rPr lang="zh-CN" altLang="en-US" sz="2400" dirty="0" smtClean="0"/>
              <a:t>的</a:t>
            </a:r>
            <a:r>
              <a:rPr lang="zh-CN" altLang="zh-CN" sz="2400" dirty="0" smtClean="0"/>
              <a:t>隐藏</a:t>
            </a:r>
            <a:r>
              <a:rPr lang="zh-CN" altLang="zh-CN" sz="2400" dirty="0"/>
              <a:t>节点和暴露节点</a:t>
            </a:r>
            <a:r>
              <a:rPr lang="zh-CN" altLang="zh-CN" sz="2400" dirty="0" smtClean="0"/>
              <a:t>问题</a:t>
            </a:r>
            <a:r>
              <a:rPr lang="zh-CN" altLang="en-US" sz="2400" dirty="0" smtClean="0"/>
              <a:t>导致</a:t>
            </a:r>
            <a:r>
              <a:rPr lang="zh-CN" altLang="zh-CN" sz="2400" dirty="0" smtClean="0"/>
              <a:t>冲突检测</a:t>
            </a:r>
            <a:r>
              <a:rPr lang="zh-CN" altLang="en-US" sz="2400" dirty="0" smtClean="0"/>
              <a:t>困难</a:t>
            </a:r>
            <a:r>
              <a:rPr lang="zh-CN" altLang="zh-CN" sz="2400" dirty="0" smtClean="0"/>
              <a:t>；</a:t>
            </a:r>
            <a:endParaRPr lang="en-US" altLang="zh-CN" sz="2400" dirty="0" smtClean="0"/>
          </a:p>
          <a:p>
            <a:pPr lvl="1">
              <a:lnSpc>
                <a:spcPct val="120000"/>
              </a:lnSpc>
              <a:spcBef>
                <a:spcPts val="600"/>
              </a:spcBef>
            </a:pPr>
            <a:r>
              <a:rPr lang="zh-CN" altLang="zh-CN" sz="2400" dirty="0" smtClean="0"/>
              <a:t>无线</a:t>
            </a:r>
            <a:r>
              <a:rPr lang="zh-CN" altLang="zh-CN" sz="2400" dirty="0"/>
              <a:t>局域网中的节点间距可能很远，信号衰减可能造成其他节点无法检测到冲突。</a:t>
            </a:r>
            <a:endParaRPr lang="zh-CN" altLang="zh-CN" sz="2400" dirty="0"/>
          </a:p>
          <a:p>
            <a:pPr>
              <a:lnSpc>
                <a:spcPct val="120000"/>
              </a:lnSpc>
            </a:pPr>
            <a:endParaRPr lang="en-US" altLang="zh-CN" sz="2800" dirty="0" smtClean="0">
              <a:latin typeface="+mj-lt"/>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562610" y="1403985"/>
          <a:ext cx="8301990" cy="2752090"/>
        </p:xfrm>
        <a:graphic>
          <a:graphicData uri="http://schemas.openxmlformats.org/presentationml/2006/ole">
            <mc:AlternateContent xmlns:mc="http://schemas.openxmlformats.org/markup-compatibility/2006">
              <mc:Choice xmlns:v="urn:schemas-microsoft-com:vml" Requires="v">
                <p:oleObj spid="_x0000_s125962" name="" r:id="rId1" imgW="6883400" imgH="2311400" progId="Visio.Drawing.11">
                  <p:embed/>
                </p:oleObj>
              </mc:Choice>
              <mc:Fallback>
                <p:oleObj name="" r:id="rId1" imgW="6883400" imgH="2311400" progId="Visio.Drawing.11">
                  <p:embed/>
                  <p:pic>
                    <p:nvPicPr>
                      <p:cNvPr id="0" name="对象 3"/>
                      <p:cNvPicPr/>
                      <p:nvPr/>
                    </p:nvPicPr>
                    <p:blipFill>
                      <a:blip r:embed="rId2"/>
                      <a:stretch>
                        <a:fillRect/>
                      </a:stretch>
                    </p:blipFill>
                    <p:spPr>
                      <a:xfrm>
                        <a:off x="562610" y="1403985"/>
                        <a:ext cx="8301990" cy="2752090"/>
                      </a:xfrm>
                      <a:prstGeom prst="rect">
                        <a:avLst/>
                      </a:prstGeom>
                      <a:noFill/>
                      <a:ln w="38100">
                        <a:noFill/>
                        <a:miter/>
                      </a:ln>
                    </p:spPr>
                  </p:pic>
                </p:oleObj>
              </mc:Fallback>
            </mc:AlternateContent>
          </a:graphicData>
        </a:graphic>
      </p:graphicFrame>
      <p:sp>
        <p:nvSpPr>
          <p:cNvPr id="2" name="标题 1"/>
          <p:cNvSpPr>
            <a:spLocks noGrp="1"/>
          </p:cNvSpPr>
          <p:nvPr>
            <p:ph type="title"/>
          </p:nvPr>
        </p:nvSpPr>
        <p:spPr/>
        <p:txBody>
          <a:bodyPr/>
          <a:lstStyle/>
          <a:p>
            <a:r>
              <a:rPr lang="zh-CN" altLang="en-US" dirty="0" smtClean="0"/>
              <a:t>隐藏节点与暴露节点问题</a:t>
            </a:r>
            <a:endParaRPr lang="zh-CN" altLang="en-US" dirty="0"/>
          </a:p>
        </p:txBody>
      </p:sp>
      <p:sp>
        <p:nvSpPr>
          <p:cNvPr id="3" name="文本框 2"/>
          <p:cNvSpPr txBox="1"/>
          <p:nvPr/>
        </p:nvSpPr>
        <p:spPr>
          <a:xfrm>
            <a:off x="1041197" y="4156075"/>
            <a:ext cx="3672408" cy="1421928"/>
          </a:xfrm>
          <a:prstGeom prst="rect">
            <a:avLst/>
          </a:prstGeom>
          <a:noFill/>
        </p:spPr>
        <p:txBody>
          <a:bodyPr wrap="square" rtlCol="0">
            <a:spAutoFit/>
          </a:bodyPr>
          <a:lstStyle/>
          <a:p>
            <a:pPr algn="just">
              <a:lnSpc>
                <a:spcPct val="120000"/>
              </a:lnSpc>
            </a:pPr>
            <a:r>
              <a:rPr lang="en-US" altLang="zh-CN" sz="2400" dirty="0" smtClean="0">
                <a:solidFill>
                  <a:srgbClr val="0070C0"/>
                </a:solidFill>
              </a:rPr>
              <a:t>A</a:t>
            </a:r>
            <a:r>
              <a:rPr lang="zh-CN" altLang="en-US" sz="2400" dirty="0" smtClean="0">
                <a:solidFill>
                  <a:srgbClr val="0070C0"/>
                </a:solidFill>
              </a:rPr>
              <a:t>给</a:t>
            </a:r>
            <a:r>
              <a:rPr lang="en-US" altLang="zh-CN" sz="2400" dirty="0" smtClean="0">
                <a:solidFill>
                  <a:srgbClr val="0070C0"/>
                </a:solidFill>
              </a:rPr>
              <a:t>B</a:t>
            </a:r>
            <a:r>
              <a:rPr lang="zh-CN" altLang="en-US" sz="2400" dirty="0" smtClean="0">
                <a:solidFill>
                  <a:srgbClr val="0070C0"/>
                </a:solidFill>
              </a:rPr>
              <a:t>发送信号时，</a:t>
            </a:r>
            <a:r>
              <a:rPr lang="en-US" altLang="zh-CN" sz="2400" dirty="0" smtClean="0">
                <a:solidFill>
                  <a:srgbClr val="0070C0"/>
                </a:solidFill>
              </a:rPr>
              <a:t>C</a:t>
            </a:r>
            <a:r>
              <a:rPr lang="zh-CN" altLang="en-US" sz="2400" dirty="0" smtClean="0">
                <a:solidFill>
                  <a:srgbClr val="0070C0"/>
                </a:solidFill>
              </a:rPr>
              <a:t>看不到；此时</a:t>
            </a:r>
            <a:r>
              <a:rPr lang="en-US" altLang="zh-CN" sz="2400" dirty="0" smtClean="0">
                <a:solidFill>
                  <a:srgbClr val="0070C0"/>
                </a:solidFill>
              </a:rPr>
              <a:t>C</a:t>
            </a:r>
            <a:r>
              <a:rPr lang="zh-CN" altLang="en-US" sz="2400" dirty="0" smtClean="0">
                <a:solidFill>
                  <a:srgbClr val="0070C0"/>
                </a:solidFill>
              </a:rPr>
              <a:t>再给</a:t>
            </a:r>
            <a:r>
              <a:rPr lang="en-US" altLang="zh-CN" sz="2400" dirty="0" smtClean="0">
                <a:solidFill>
                  <a:srgbClr val="0070C0"/>
                </a:solidFill>
              </a:rPr>
              <a:t>B</a:t>
            </a:r>
            <a:r>
              <a:rPr lang="zh-CN" altLang="en-US" sz="2400" dirty="0" smtClean="0">
                <a:solidFill>
                  <a:srgbClr val="0070C0"/>
                </a:solidFill>
              </a:rPr>
              <a:t>发送信号，导致冲突。</a:t>
            </a:r>
            <a:endParaRPr lang="zh-CN" altLang="en-US" sz="2400" dirty="0">
              <a:solidFill>
                <a:srgbClr val="0070C0"/>
              </a:solidFill>
            </a:endParaRPr>
          </a:p>
        </p:txBody>
      </p:sp>
      <p:sp>
        <p:nvSpPr>
          <p:cNvPr id="7" name="文本框 6"/>
          <p:cNvSpPr txBox="1"/>
          <p:nvPr/>
        </p:nvSpPr>
        <p:spPr>
          <a:xfrm>
            <a:off x="5295900" y="4156075"/>
            <a:ext cx="3412256" cy="1421928"/>
          </a:xfrm>
          <a:prstGeom prst="rect">
            <a:avLst/>
          </a:prstGeom>
          <a:noFill/>
        </p:spPr>
        <p:txBody>
          <a:bodyPr wrap="square" rtlCol="0">
            <a:spAutoFit/>
          </a:bodyPr>
          <a:lstStyle/>
          <a:p>
            <a:pPr algn="just">
              <a:lnSpc>
                <a:spcPct val="120000"/>
              </a:lnSpc>
            </a:pPr>
            <a:r>
              <a:rPr lang="en-US" altLang="zh-CN" sz="2400" dirty="0" smtClean="0">
                <a:solidFill>
                  <a:srgbClr val="C00000"/>
                </a:solidFill>
              </a:rPr>
              <a:t>B</a:t>
            </a:r>
            <a:r>
              <a:rPr lang="zh-CN" altLang="en-US" sz="2400" dirty="0" smtClean="0">
                <a:solidFill>
                  <a:srgbClr val="C00000"/>
                </a:solidFill>
              </a:rPr>
              <a:t>给</a:t>
            </a:r>
            <a:r>
              <a:rPr lang="en-US" altLang="zh-CN" sz="2400" dirty="0" smtClean="0">
                <a:solidFill>
                  <a:srgbClr val="C00000"/>
                </a:solidFill>
              </a:rPr>
              <a:t>A</a:t>
            </a:r>
            <a:r>
              <a:rPr lang="zh-CN" altLang="en-US" sz="2400" dirty="0" smtClean="0">
                <a:solidFill>
                  <a:srgbClr val="C00000"/>
                </a:solidFill>
              </a:rPr>
              <a:t>发送信号时，</a:t>
            </a:r>
            <a:r>
              <a:rPr lang="en-US" altLang="zh-CN" sz="2400" dirty="0" smtClean="0">
                <a:solidFill>
                  <a:srgbClr val="C00000"/>
                </a:solidFill>
              </a:rPr>
              <a:t>C</a:t>
            </a:r>
            <a:r>
              <a:rPr lang="zh-CN" altLang="en-US" sz="2400" dirty="0" smtClean="0">
                <a:solidFill>
                  <a:srgbClr val="C00000"/>
                </a:solidFill>
              </a:rPr>
              <a:t>看到了；实际上此时</a:t>
            </a:r>
            <a:r>
              <a:rPr lang="en-US" altLang="zh-CN" sz="2400" dirty="0" smtClean="0">
                <a:solidFill>
                  <a:srgbClr val="C00000"/>
                </a:solidFill>
              </a:rPr>
              <a:t>C</a:t>
            </a:r>
            <a:r>
              <a:rPr lang="zh-CN" altLang="en-US" sz="2400" dirty="0" smtClean="0">
                <a:solidFill>
                  <a:srgbClr val="C00000"/>
                </a:solidFill>
              </a:rPr>
              <a:t>给</a:t>
            </a:r>
            <a:r>
              <a:rPr lang="en-US" altLang="zh-CN" sz="2400" dirty="0" smtClean="0">
                <a:solidFill>
                  <a:srgbClr val="C00000"/>
                </a:solidFill>
              </a:rPr>
              <a:t>D</a:t>
            </a:r>
            <a:r>
              <a:rPr lang="zh-CN" altLang="en-US" sz="2400" dirty="0" smtClean="0">
                <a:solidFill>
                  <a:srgbClr val="C00000"/>
                </a:solidFill>
              </a:rPr>
              <a:t>发送信号并不会冲突。</a:t>
            </a:r>
            <a:endParaRPr lang="zh-CN" altLang="en-US" sz="2400" dirty="0">
              <a:solidFill>
                <a:srgbClr val="C00000"/>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60350"/>
            <a:ext cx="7588696" cy="720725"/>
          </a:xfrm>
        </p:spPr>
        <p:txBody>
          <a:bodyPr/>
          <a:lstStyle/>
          <a:p>
            <a:r>
              <a:rPr lang="en-US" altLang="zh-CN" dirty="0" smtClean="0"/>
              <a:t>CSMA/CA</a:t>
            </a:r>
            <a:r>
              <a:rPr lang="zh-CN" altLang="en-US" dirty="0" smtClean="0"/>
              <a:t>工作流程</a:t>
            </a:r>
            <a:endParaRPr lang="zh-CN" altLang="en-US" dirty="0"/>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a:xfrm>
            <a:off x="0" y="1628800"/>
            <a:ext cx="9144000" cy="4032448"/>
          </a:xfrm>
          <a:prstGeom prst="rect">
            <a:avLst/>
          </a:prstGeom>
          <a:noFill/>
          <a:ln>
            <a:noFill/>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虚拟载波侦听</a:t>
            </a:r>
            <a:endParaRPr lang="zh-CN" altLang="en-US" dirty="0"/>
          </a:p>
        </p:txBody>
      </p:sp>
      <p:sp>
        <p:nvSpPr>
          <p:cNvPr id="3" name="内容占位符 2"/>
          <p:cNvSpPr>
            <a:spLocks noGrp="1"/>
          </p:cNvSpPr>
          <p:nvPr>
            <p:ph idx="1"/>
          </p:nvPr>
        </p:nvSpPr>
        <p:spPr>
          <a:xfrm>
            <a:off x="755650" y="1341438"/>
            <a:ext cx="7772400" cy="4679850"/>
          </a:xfrm>
        </p:spPr>
        <p:txBody>
          <a:bodyPr/>
          <a:lstStyle/>
          <a:p>
            <a:pPr>
              <a:lnSpc>
                <a:spcPct val="110000"/>
              </a:lnSpc>
              <a:spcBef>
                <a:spcPts val="600"/>
              </a:spcBef>
            </a:pPr>
            <a:r>
              <a:rPr lang="zh-CN" altLang="zh-CN" sz="2800" dirty="0"/>
              <a:t>在发送者发送的</a:t>
            </a:r>
            <a:r>
              <a:rPr lang="en-US" altLang="zh-CN" sz="2800" dirty="0"/>
              <a:t>RTS</a:t>
            </a:r>
            <a:r>
              <a:rPr lang="zh-CN" altLang="zh-CN" sz="2800" dirty="0"/>
              <a:t>帧中包含</a:t>
            </a:r>
            <a:r>
              <a:rPr lang="zh-CN" altLang="zh-CN" sz="2800" dirty="0" smtClean="0"/>
              <a:t>了节点</a:t>
            </a:r>
            <a:r>
              <a:rPr lang="zh-CN" altLang="zh-CN" sz="2800" dirty="0"/>
              <a:t>发送数据所需要占用信道的</a:t>
            </a:r>
            <a:r>
              <a:rPr lang="zh-CN" altLang="zh-CN" sz="2800" dirty="0" smtClean="0"/>
              <a:t>时间</a:t>
            </a:r>
            <a:r>
              <a:rPr lang="zh-CN" altLang="en-US" sz="2800" dirty="0" smtClean="0"/>
              <a:t>；</a:t>
            </a:r>
            <a:endParaRPr lang="en-US" altLang="zh-CN" sz="2800" dirty="0" smtClean="0"/>
          </a:p>
          <a:p>
            <a:pPr>
              <a:lnSpc>
                <a:spcPct val="110000"/>
              </a:lnSpc>
              <a:spcBef>
                <a:spcPts val="600"/>
              </a:spcBef>
            </a:pPr>
            <a:r>
              <a:rPr lang="zh-CN" altLang="zh-CN" sz="2800" dirty="0" smtClean="0"/>
              <a:t>其他节点</a:t>
            </a:r>
            <a:r>
              <a:rPr lang="zh-CN" altLang="zh-CN" sz="2800" dirty="0"/>
              <a:t>根据</a:t>
            </a:r>
            <a:r>
              <a:rPr lang="zh-CN" altLang="zh-CN" sz="2800" dirty="0" smtClean="0"/>
              <a:t>这个</a:t>
            </a:r>
            <a:r>
              <a:rPr lang="zh-CN" altLang="en-US" sz="2800" dirty="0" smtClean="0"/>
              <a:t>占用信道时间</a:t>
            </a:r>
            <a:r>
              <a:rPr lang="zh-CN" altLang="zh-CN" sz="2800" dirty="0" smtClean="0"/>
              <a:t>信息</a:t>
            </a:r>
            <a:r>
              <a:rPr lang="zh-CN" altLang="zh-CN" sz="2800" dirty="0"/>
              <a:t>建立网络分配矢量</a:t>
            </a:r>
            <a:r>
              <a:rPr lang="zh-CN" altLang="zh-CN" sz="2800" dirty="0" smtClean="0"/>
              <a:t>（</a:t>
            </a:r>
            <a:r>
              <a:rPr lang="en-US" altLang="zh-CN" sz="2800" dirty="0" smtClean="0"/>
              <a:t>NAV—Network </a:t>
            </a:r>
            <a:r>
              <a:rPr lang="en-US" altLang="zh-CN" sz="2800" dirty="0"/>
              <a:t>Allocation </a:t>
            </a:r>
            <a:r>
              <a:rPr lang="en-US" altLang="zh-CN" sz="2800" dirty="0" smtClean="0"/>
              <a:t>Vector</a:t>
            </a:r>
            <a:r>
              <a:rPr lang="zh-CN" altLang="zh-CN" sz="2800" dirty="0" smtClean="0"/>
              <a:t>）</a:t>
            </a:r>
            <a:r>
              <a:rPr lang="zh-CN" altLang="zh-CN" sz="2800" dirty="0"/>
              <a:t>定时器</a:t>
            </a:r>
            <a:r>
              <a:rPr lang="zh-CN" altLang="zh-CN" sz="2800" dirty="0" smtClean="0"/>
              <a:t>，指示</a:t>
            </a:r>
            <a:r>
              <a:rPr lang="zh-CN" altLang="zh-CN" sz="2800" dirty="0"/>
              <a:t>在进行下次信道空闲检测前还需等待的</a:t>
            </a:r>
            <a:r>
              <a:rPr lang="zh-CN" altLang="zh-CN" sz="2800" dirty="0" smtClean="0"/>
              <a:t>时间</a:t>
            </a:r>
            <a:r>
              <a:rPr lang="zh-CN" altLang="en-US" sz="2800" dirty="0"/>
              <a:t>；</a:t>
            </a:r>
            <a:endParaRPr lang="en-US" altLang="zh-CN" sz="2800" dirty="0" smtClean="0"/>
          </a:p>
          <a:p>
            <a:pPr>
              <a:lnSpc>
                <a:spcPct val="110000"/>
              </a:lnSpc>
              <a:spcBef>
                <a:spcPts val="600"/>
              </a:spcBef>
            </a:pPr>
            <a:r>
              <a:rPr lang="zh-CN" altLang="zh-CN" sz="2800" dirty="0" smtClean="0"/>
              <a:t>虚拟载波侦听</a:t>
            </a:r>
            <a:r>
              <a:rPr lang="zh-CN" altLang="en-US" sz="2800" dirty="0" smtClean="0"/>
              <a:t>：</a:t>
            </a:r>
            <a:r>
              <a:rPr lang="en-US" altLang="zh-CN" sz="2800" dirty="0" smtClean="0"/>
              <a:t>NAV</a:t>
            </a:r>
            <a:r>
              <a:rPr lang="zh-CN" altLang="zh-CN" sz="2800" dirty="0" smtClean="0"/>
              <a:t>机制</a:t>
            </a:r>
            <a:r>
              <a:rPr lang="zh-CN" altLang="en-US" sz="2800" dirty="0" smtClean="0"/>
              <a:t>使得</a:t>
            </a:r>
            <a:r>
              <a:rPr lang="zh-CN" altLang="zh-CN" sz="2800" dirty="0" smtClean="0"/>
              <a:t>节点</a:t>
            </a:r>
            <a:r>
              <a:rPr lang="zh-CN" altLang="zh-CN" sz="2800" dirty="0"/>
              <a:t>不需要时刻监听无线信道</a:t>
            </a:r>
            <a:r>
              <a:rPr lang="zh-CN" altLang="zh-CN" sz="2800" dirty="0" smtClean="0"/>
              <a:t>状态却</a:t>
            </a:r>
            <a:r>
              <a:rPr lang="zh-CN" altLang="zh-CN" sz="2800" dirty="0"/>
              <a:t>可以确定信道何时变成</a:t>
            </a:r>
            <a:r>
              <a:rPr lang="zh-CN" altLang="zh-CN" sz="2800" dirty="0" smtClean="0"/>
              <a:t>空闲</a:t>
            </a:r>
            <a:r>
              <a:rPr lang="zh-CN" altLang="en-US" sz="2800" dirty="0" smtClean="0"/>
              <a:t>。</a:t>
            </a:r>
            <a:endParaRPr lang="zh-CN" altLang="en-US" sz="2800"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蓝牙网络</a:t>
            </a:r>
            <a:endParaRPr lang="zh-CN" altLang="en-US" dirty="0"/>
          </a:p>
        </p:txBody>
      </p:sp>
      <p:sp>
        <p:nvSpPr>
          <p:cNvPr id="3" name="内容占位符 2"/>
          <p:cNvSpPr>
            <a:spLocks noGrp="1"/>
          </p:cNvSpPr>
          <p:nvPr>
            <p:ph idx="1"/>
          </p:nvPr>
        </p:nvSpPr>
        <p:spPr/>
        <p:txBody>
          <a:bodyPr/>
          <a:lstStyle/>
          <a:p>
            <a:r>
              <a:rPr lang="zh-CN" altLang="zh-CN" sz="2800" dirty="0"/>
              <a:t>蓝</a:t>
            </a:r>
            <a:r>
              <a:rPr lang="zh-CN" altLang="zh-CN" sz="2800" dirty="0" smtClean="0"/>
              <a:t>牙</a:t>
            </a:r>
            <a:r>
              <a:rPr lang="zh-CN" altLang="en-US" sz="2800" dirty="0" smtClean="0"/>
              <a:t>技术适用于短距离无线通信，</a:t>
            </a:r>
            <a:r>
              <a:rPr lang="zh-CN" altLang="zh-CN" sz="2800" dirty="0" smtClean="0"/>
              <a:t>工作</a:t>
            </a:r>
            <a:r>
              <a:rPr lang="zh-CN" altLang="zh-CN" sz="2800" dirty="0"/>
              <a:t>于全球可用的</a:t>
            </a:r>
            <a:r>
              <a:rPr lang="en-US" altLang="zh-CN" sz="2800" dirty="0"/>
              <a:t>2.4GHz ISM</a:t>
            </a:r>
            <a:r>
              <a:rPr lang="zh-CN" altLang="zh-CN" sz="2800" dirty="0"/>
              <a:t>频段，</a:t>
            </a:r>
            <a:r>
              <a:rPr lang="zh-CN" altLang="zh-CN" sz="2800" dirty="0" smtClean="0"/>
              <a:t>采用跳</a:t>
            </a:r>
            <a:r>
              <a:rPr lang="zh-CN" altLang="zh-CN" sz="2800" dirty="0"/>
              <a:t>频</a:t>
            </a:r>
            <a:r>
              <a:rPr lang="zh-CN" altLang="zh-CN" sz="2800" dirty="0" smtClean="0"/>
              <a:t>技术</a:t>
            </a:r>
            <a:r>
              <a:rPr lang="zh-CN" altLang="en-US" sz="2800" dirty="0" smtClean="0"/>
              <a:t>，</a:t>
            </a:r>
            <a:r>
              <a:rPr lang="zh-CN" altLang="zh-CN" sz="2800" dirty="0" smtClean="0"/>
              <a:t>传输率</a:t>
            </a:r>
            <a:r>
              <a:rPr lang="zh-CN" altLang="zh-CN" sz="2800" dirty="0"/>
              <a:t>为</a:t>
            </a:r>
            <a:r>
              <a:rPr lang="en-US" altLang="zh-CN" sz="2800" dirty="0"/>
              <a:t>1Mbps</a:t>
            </a:r>
            <a:r>
              <a:rPr lang="zh-CN" altLang="zh-CN" sz="2800" dirty="0"/>
              <a:t>，采用时分双工（</a:t>
            </a:r>
            <a:r>
              <a:rPr lang="en-US" altLang="zh-CN" sz="2800" dirty="0"/>
              <a:t>TDD</a:t>
            </a:r>
            <a:r>
              <a:rPr lang="zh-CN" altLang="zh-CN" sz="2800" dirty="0"/>
              <a:t>）方案进行全双工通信</a:t>
            </a:r>
            <a:r>
              <a:rPr lang="zh-CN" altLang="zh-CN" sz="2800" dirty="0" smtClean="0"/>
              <a:t>。</a:t>
            </a:r>
            <a:endParaRPr lang="en-US" altLang="zh-CN" sz="2800" dirty="0" smtClean="0"/>
          </a:p>
          <a:p>
            <a:r>
              <a:rPr lang="zh-CN" altLang="en-US" sz="2800" dirty="0" smtClean="0"/>
              <a:t>蓝牙组网方式</a:t>
            </a:r>
            <a:endParaRPr lang="en-US" altLang="zh-CN" sz="2800" dirty="0" smtClean="0"/>
          </a:p>
          <a:p>
            <a:pPr lvl="1">
              <a:lnSpc>
                <a:spcPct val="120000"/>
              </a:lnSpc>
            </a:pPr>
            <a:r>
              <a:rPr lang="zh-CN" altLang="en-US" sz="2400" dirty="0" smtClean="0"/>
              <a:t>微微网</a:t>
            </a:r>
            <a:r>
              <a:rPr lang="zh-CN" altLang="zh-CN" dirty="0"/>
              <a:t>（</a:t>
            </a:r>
            <a:r>
              <a:rPr lang="en-US" altLang="zh-CN" dirty="0" err="1"/>
              <a:t>Piconet</a:t>
            </a:r>
            <a:r>
              <a:rPr lang="zh-CN" altLang="zh-CN" dirty="0"/>
              <a:t>）</a:t>
            </a:r>
            <a:r>
              <a:rPr lang="zh-CN" altLang="en-US" sz="2400" dirty="0" smtClean="0"/>
              <a:t>：以自组织组网方式（</a:t>
            </a:r>
            <a:r>
              <a:rPr lang="en-US" altLang="zh-CN" sz="2400" dirty="0" smtClean="0"/>
              <a:t>Ad Hoc</a:t>
            </a:r>
            <a:r>
              <a:rPr lang="zh-CN" altLang="en-US" sz="2400" dirty="0" smtClean="0"/>
              <a:t>）连接的一种微型网络，由</a:t>
            </a:r>
            <a:r>
              <a:rPr lang="en-US" altLang="zh-CN" sz="2400" dirty="0" smtClean="0"/>
              <a:t>1</a:t>
            </a:r>
            <a:r>
              <a:rPr lang="zh-CN" altLang="en-US" sz="2400" dirty="0" smtClean="0"/>
              <a:t>个主设备单元和最多</a:t>
            </a:r>
            <a:r>
              <a:rPr lang="en-US" altLang="zh-CN" sz="2400" dirty="0" smtClean="0"/>
              <a:t>7</a:t>
            </a:r>
            <a:r>
              <a:rPr lang="zh-CN" altLang="en-US" sz="2400" dirty="0" smtClean="0"/>
              <a:t>个从设备单元构成。</a:t>
            </a:r>
            <a:endParaRPr lang="en-US" altLang="zh-CN" sz="2400" dirty="0" smtClean="0"/>
          </a:p>
          <a:p>
            <a:pPr lvl="1">
              <a:lnSpc>
                <a:spcPct val="120000"/>
              </a:lnSpc>
            </a:pPr>
            <a:r>
              <a:rPr lang="zh-CN" altLang="zh-CN" sz="2400" dirty="0" smtClean="0"/>
              <a:t>散射网</a:t>
            </a:r>
            <a:r>
              <a:rPr lang="zh-CN" altLang="zh-CN" sz="2400" dirty="0"/>
              <a:t>（</a:t>
            </a:r>
            <a:r>
              <a:rPr lang="en-US" altLang="zh-CN" sz="2400" dirty="0" err="1"/>
              <a:t>Scatternet</a:t>
            </a:r>
            <a:r>
              <a:rPr lang="zh-CN" altLang="zh-CN" sz="2400" dirty="0"/>
              <a:t>）</a:t>
            </a:r>
            <a:r>
              <a:rPr lang="zh-CN" altLang="en-US" sz="2400" dirty="0" smtClean="0"/>
              <a:t>单个</a:t>
            </a:r>
            <a:r>
              <a:rPr lang="zh-CN" altLang="en-US" sz="2400" dirty="0"/>
              <a:t>微微</a:t>
            </a:r>
            <a:r>
              <a:rPr lang="zh-CN" altLang="en-US" sz="2400" dirty="0" smtClean="0"/>
              <a:t>网规模、距离都受限，</a:t>
            </a:r>
            <a:r>
              <a:rPr lang="zh-CN" altLang="zh-CN" sz="2400" dirty="0" smtClean="0"/>
              <a:t>多</a:t>
            </a:r>
            <a:r>
              <a:rPr lang="zh-CN" altLang="zh-CN" sz="2400" dirty="0"/>
              <a:t>个微微网互连在</a:t>
            </a:r>
            <a:r>
              <a:rPr lang="zh-CN" altLang="zh-CN" sz="2400" dirty="0" smtClean="0"/>
              <a:t>一起就</a:t>
            </a:r>
            <a:r>
              <a:rPr lang="zh-CN" altLang="zh-CN" sz="2400" dirty="0"/>
              <a:t>构成了蓝牙散射</a:t>
            </a:r>
            <a:r>
              <a:rPr lang="zh-CN" altLang="zh-CN" sz="2400" dirty="0" smtClean="0"/>
              <a:t>网</a:t>
            </a:r>
            <a:r>
              <a:rPr lang="zh-CN" altLang="en-US" sz="2400" dirty="0" smtClean="0"/>
              <a:t>。</a:t>
            </a:r>
            <a:endParaRPr lang="zh-CN" altLang="en-US" sz="2400"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蓝牙</a:t>
            </a:r>
            <a:r>
              <a:rPr lang="zh-CN" altLang="zh-CN" dirty="0" smtClean="0"/>
              <a:t>微微网和</a:t>
            </a:r>
            <a:r>
              <a:rPr lang="zh-CN" altLang="zh-CN" dirty="0"/>
              <a:t>散射网</a:t>
            </a:r>
            <a:endParaRPr lang="zh-CN" altLang="en-US" dirty="0"/>
          </a:p>
        </p:txBody>
      </p:sp>
      <p:graphicFrame>
        <p:nvGraphicFramePr>
          <p:cNvPr id="5" name="对象 4"/>
          <p:cNvGraphicFramePr>
            <a:graphicFrameLocks noChangeAspect="1"/>
          </p:cNvGraphicFramePr>
          <p:nvPr/>
        </p:nvGraphicFramePr>
        <p:xfrm>
          <a:off x="1907704" y="4077072"/>
          <a:ext cx="2404120" cy="2223081"/>
        </p:xfrm>
        <a:graphic>
          <a:graphicData uri="http://schemas.openxmlformats.org/presentationml/2006/ole">
            <mc:AlternateContent xmlns:mc="http://schemas.openxmlformats.org/markup-compatibility/2006">
              <mc:Choice xmlns:v="urn:schemas-microsoft-com:vml" Requires="v">
                <p:oleObj spid="_x0000_s130059" name="Visio" r:id="rId1" imgW="1536700" imgH="1574800" progId="Visio.Drawing.15">
                  <p:embed/>
                </p:oleObj>
              </mc:Choice>
              <mc:Fallback>
                <p:oleObj name="Visio" r:id="rId1" imgW="1536700" imgH="1574800" progId="Visio.Drawing.15">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4077072"/>
                        <a:ext cx="2404120" cy="2223081"/>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3419872" y="1314380"/>
          <a:ext cx="5433595" cy="2762692"/>
        </p:xfrm>
        <a:graphic>
          <a:graphicData uri="http://schemas.openxmlformats.org/presentationml/2006/ole">
            <mc:AlternateContent xmlns:mc="http://schemas.openxmlformats.org/markup-compatibility/2006">
              <mc:Choice xmlns:v="urn:schemas-microsoft-com:vml" Requires="v">
                <p:oleObj spid="_x0000_s130060" name="Visio" r:id="rId3" imgW="5499100" imgH="2552700" progId="Visio.Drawing.15">
                  <p:embed/>
                </p:oleObj>
              </mc:Choice>
              <mc:Fallback>
                <p:oleObj name="Visio" r:id="rId3" imgW="5499100" imgH="2552700"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1314380"/>
                        <a:ext cx="5433595" cy="2762692"/>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p:cNvSpPr>
          <p:nvPr>
            <p:ph idx="1"/>
          </p:nvPr>
        </p:nvSpPr>
        <p:spPr>
          <a:xfrm>
            <a:off x="730696" y="1194083"/>
            <a:ext cx="8305800" cy="1274195"/>
          </a:xfrm>
        </p:spPr>
        <p:txBody>
          <a:bodyPr vert="horz" wrap="square" lIns="91440" tIns="45720" rIns="91440" bIns="45720" anchor="t">
            <a:spAutoFit/>
          </a:bodyPr>
          <a:lstStyle/>
          <a:p>
            <a:pPr marL="609600" indent="-609600" algn="just" eaLnBrk="1" hangingPunct="1"/>
            <a:r>
              <a:rPr lang="en-US" altLang="zh-CN" sz="2400" dirty="0" err="1"/>
              <a:t>Zigbee</a:t>
            </a:r>
            <a:r>
              <a:rPr lang="zh-CN" altLang="zh-CN" sz="2400" dirty="0"/>
              <a:t>是一种应用于短距离范围内，低传输速率的无线通信</a:t>
            </a:r>
            <a:r>
              <a:rPr lang="zh-CN" altLang="zh-CN" sz="2400" dirty="0" smtClean="0"/>
              <a:t>技术</a:t>
            </a:r>
            <a:r>
              <a:rPr lang="zh-CN" altLang="en-US" sz="2400" dirty="0" smtClean="0"/>
              <a:t>，对应于</a:t>
            </a:r>
            <a:r>
              <a:rPr lang="en-US" altLang="zh-CN" sz="2400" dirty="0"/>
              <a:t>IEEE </a:t>
            </a:r>
            <a:r>
              <a:rPr lang="en-US" altLang="zh-CN" sz="2400" smtClean="0"/>
              <a:t>802.15.4</a:t>
            </a:r>
            <a:r>
              <a:rPr lang="zh-CN" altLang="zh-CN" sz="2400" dirty="0" smtClean="0"/>
              <a:t>标准</a:t>
            </a:r>
            <a:r>
              <a:rPr lang="zh-CN" altLang="en-US" sz="2400" dirty="0" smtClean="0"/>
              <a:t>。</a:t>
            </a:r>
            <a:endParaRPr lang="en-US" altLang="zh-CN" sz="2400" dirty="0" smtClean="0"/>
          </a:p>
          <a:p>
            <a:pPr marL="609600" indent="-609600" algn="just" eaLnBrk="1" hangingPunct="1"/>
            <a:r>
              <a:rPr lang="zh-CN" altLang="en-US" sz="2400" dirty="0" smtClean="0"/>
              <a:t>构成：</a:t>
            </a:r>
            <a:r>
              <a:rPr lang="zh-CN" altLang="zh-CN" sz="2400" dirty="0"/>
              <a:t>协调器</a:t>
            </a:r>
            <a:r>
              <a:rPr lang="zh-CN" altLang="en-US" sz="2400" dirty="0" smtClean="0"/>
              <a:t>（只有一个）</a:t>
            </a:r>
            <a:r>
              <a:rPr lang="zh-CN" altLang="zh-CN" sz="2400" dirty="0"/>
              <a:t>、</a:t>
            </a:r>
            <a:r>
              <a:rPr lang="zh-CN" altLang="zh-CN" sz="2400" dirty="0" smtClean="0"/>
              <a:t>路由器</a:t>
            </a:r>
            <a:r>
              <a:rPr lang="zh-CN" altLang="en-US" sz="2400" dirty="0" smtClean="0"/>
              <a:t>、</a:t>
            </a:r>
            <a:r>
              <a:rPr lang="zh-CN" altLang="zh-CN" sz="2400" dirty="0" smtClean="0"/>
              <a:t>终端</a:t>
            </a:r>
            <a:r>
              <a:rPr lang="zh-CN" altLang="en-US" sz="2400" dirty="0" smtClean="0"/>
              <a:t>。</a:t>
            </a:r>
            <a:endParaRPr lang="zh-CN" altLang="en-US" sz="2400" dirty="0"/>
          </a:p>
        </p:txBody>
      </p:sp>
      <p:sp>
        <p:nvSpPr>
          <p:cNvPr id="80899" name="Rectangle 5"/>
          <p:cNvSpPr/>
          <p:nvPr/>
        </p:nvSpPr>
        <p:spPr>
          <a:xfrm>
            <a:off x="0" y="0"/>
            <a:ext cx="9144000" cy="0"/>
          </a:xfrm>
          <a:prstGeom prst="rect">
            <a:avLst/>
          </a:prstGeom>
          <a:noFill/>
          <a:ln w="12700">
            <a:noFill/>
          </a:ln>
        </p:spPr>
        <p:txBody>
          <a:bodyPr wrap="none" anchor="ctr">
            <a:spAutoFit/>
          </a:bodyPr>
          <a:lstStyle/>
          <a:p>
            <a:endParaRPr lang="zh-CN" altLang="en-US" dirty="0">
              <a:latin typeface="Times New Roman" panose="02020603050405020304" pitchFamily="18" charset="0"/>
              <a:ea typeface="黑体" panose="02010609060101010101" pitchFamily="49" charset="-122"/>
            </a:endParaRPr>
          </a:p>
        </p:txBody>
      </p:sp>
      <p:graphicFrame>
        <p:nvGraphicFramePr>
          <p:cNvPr id="80900" name="Object 4"/>
          <p:cNvGraphicFramePr/>
          <p:nvPr/>
        </p:nvGraphicFramePr>
        <p:xfrm>
          <a:off x="1175544" y="2681287"/>
          <a:ext cx="6792912" cy="4176713"/>
        </p:xfrm>
        <a:graphic>
          <a:graphicData uri="http://schemas.openxmlformats.org/presentationml/2006/ole">
            <mc:AlternateContent xmlns:mc="http://schemas.openxmlformats.org/markup-compatibility/2006">
              <mc:Choice xmlns:v="urn:schemas-microsoft-com:vml" Requires="v">
                <p:oleObj spid="_x0000_s131078" name="" r:id="rId1" imgW="6280785" imgH="3874135" progId="Visio.Drawing.11">
                  <p:embed/>
                </p:oleObj>
              </mc:Choice>
              <mc:Fallback>
                <p:oleObj name="" r:id="rId1" imgW="6280785" imgH="3874135" progId="Visio.Drawing.11">
                  <p:embed/>
                  <p:pic>
                    <p:nvPicPr>
                      <p:cNvPr id="0" name="Object 4"/>
                      <p:cNvPicPr/>
                      <p:nvPr/>
                    </p:nvPicPr>
                    <p:blipFill>
                      <a:blip r:embed="rId2"/>
                      <a:stretch>
                        <a:fillRect/>
                      </a:stretch>
                    </p:blipFill>
                    <p:spPr>
                      <a:xfrm>
                        <a:off x="1175544" y="2681287"/>
                        <a:ext cx="6792912" cy="4176713"/>
                      </a:xfrm>
                      <a:prstGeom prst="rect">
                        <a:avLst/>
                      </a:prstGeom>
                      <a:noFill/>
                      <a:ln w="38100">
                        <a:noFill/>
                        <a:miter/>
                      </a:ln>
                    </p:spPr>
                  </p:pic>
                </p:oleObj>
              </mc:Fallback>
            </mc:AlternateContent>
          </a:graphicData>
        </a:graphic>
      </p:graphicFrame>
      <p:sp>
        <p:nvSpPr>
          <p:cNvPr id="2" name="标题 1"/>
          <p:cNvSpPr>
            <a:spLocks noGrp="1"/>
          </p:cNvSpPr>
          <p:nvPr>
            <p:ph type="title"/>
          </p:nvPr>
        </p:nvSpPr>
        <p:spPr>
          <a:xfrm>
            <a:off x="1447800" y="260350"/>
            <a:ext cx="7588696" cy="720725"/>
          </a:xfrm>
        </p:spPr>
        <p:txBody>
          <a:bodyPr/>
          <a:lstStyle/>
          <a:p>
            <a:r>
              <a:rPr lang="en-US" altLang="zh-CN" dirty="0" smtClean="0"/>
              <a:t>ZigBee</a:t>
            </a:r>
            <a:r>
              <a:rPr lang="zh-CN" altLang="en-US" dirty="0" smtClean="0"/>
              <a:t>网络</a:t>
            </a:r>
            <a:endParaRPr lang="zh-CN" alt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60350"/>
            <a:ext cx="7516688" cy="720725"/>
          </a:xfrm>
        </p:spPr>
        <p:txBody>
          <a:bodyPr/>
          <a:lstStyle/>
          <a:p>
            <a:r>
              <a:rPr lang="zh-CN" altLang="en-US" dirty="0" smtClean="0"/>
              <a:t>移动网络</a:t>
            </a:r>
            <a:endParaRPr lang="zh-CN" altLang="en-US" dirty="0"/>
          </a:p>
        </p:txBody>
      </p:sp>
      <p:sp>
        <p:nvSpPr>
          <p:cNvPr id="3" name="内容占位符 2"/>
          <p:cNvSpPr>
            <a:spLocks noGrp="1"/>
          </p:cNvSpPr>
          <p:nvPr>
            <p:ph idx="1"/>
          </p:nvPr>
        </p:nvSpPr>
        <p:spPr/>
        <p:txBody>
          <a:bodyPr/>
          <a:lstStyle/>
          <a:p>
            <a:r>
              <a:rPr lang="zh-CN" altLang="zh-CN" dirty="0"/>
              <a:t>移动网络（</a:t>
            </a:r>
            <a:r>
              <a:rPr lang="en-US" altLang="zh-CN" dirty="0"/>
              <a:t>mobile network</a:t>
            </a:r>
            <a:r>
              <a:rPr lang="zh-CN" altLang="zh-CN" dirty="0" smtClean="0"/>
              <a:t>）</a:t>
            </a:r>
            <a:r>
              <a:rPr lang="en-US" altLang="zh-CN" dirty="0" smtClean="0"/>
              <a:t>/</a:t>
            </a:r>
            <a:r>
              <a:rPr lang="zh-CN" altLang="zh-CN" dirty="0" smtClean="0"/>
              <a:t>蜂窝</a:t>
            </a:r>
            <a:r>
              <a:rPr lang="zh-CN" altLang="zh-CN" dirty="0"/>
              <a:t>网络（</a:t>
            </a:r>
            <a:r>
              <a:rPr lang="en-US" altLang="zh-CN" dirty="0"/>
              <a:t>cellular network</a:t>
            </a:r>
            <a:r>
              <a:rPr lang="zh-CN" altLang="zh-CN" dirty="0" smtClean="0"/>
              <a:t>）</a:t>
            </a:r>
            <a:endParaRPr lang="en-US" altLang="zh-CN" dirty="0" smtClean="0"/>
          </a:p>
          <a:p>
            <a:r>
              <a:rPr lang="zh-CN" altLang="zh-CN" dirty="0" smtClean="0"/>
              <a:t>是</a:t>
            </a:r>
            <a:r>
              <a:rPr lang="zh-CN" altLang="zh-CN" dirty="0"/>
              <a:t>一种</a:t>
            </a:r>
            <a:r>
              <a:rPr lang="en-US" altLang="zh-CN" dirty="0" err="1">
                <a:hlinkClick r:id="rId1"/>
              </a:rPr>
              <a:t>移动通信</a:t>
            </a:r>
            <a:r>
              <a:rPr lang="zh-CN" altLang="zh-CN" dirty="0"/>
              <a:t>硬件</a:t>
            </a:r>
            <a:r>
              <a:rPr lang="zh-CN" altLang="zh-CN" dirty="0" smtClean="0"/>
              <a:t>架构</a:t>
            </a:r>
            <a:r>
              <a:rPr lang="zh-CN" altLang="en-US" dirty="0" smtClean="0"/>
              <a:t>，</a:t>
            </a:r>
            <a:r>
              <a:rPr lang="zh-CN" altLang="zh-CN" dirty="0" smtClean="0"/>
              <a:t>利用</a:t>
            </a:r>
            <a:r>
              <a:rPr lang="zh-CN" altLang="zh-CN" dirty="0"/>
              <a:t>无线电波在空间传递</a:t>
            </a:r>
            <a:r>
              <a:rPr lang="zh-CN" altLang="zh-CN" dirty="0" smtClean="0"/>
              <a:t>信息</a:t>
            </a:r>
            <a:endParaRPr lang="en-US" altLang="zh-CN" dirty="0"/>
          </a:p>
          <a:p>
            <a:r>
              <a:rPr lang="zh-CN" altLang="en-US" dirty="0" smtClean="0"/>
              <a:t>分类：</a:t>
            </a:r>
            <a:r>
              <a:rPr lang="zh-CN" altLang="zh-CN" dirty="0"/>
              <a:t>模拟蜂窝网络和数字蜂窝</a:t>
            </a:r>
            <a:r>
              <a:rPr lang="zh-CN" altLang="zh-CN" dirty="0" smtClean="0"/>
              <a:t>网络</a:t>
            </a:r>
            <a:endParaRPr lang="en-US" altLang="zh-CN" dirty="0" smtClean="0"/>
          </a:p>
          <a:p>
            <a:r>
              <a:rPr lang="zh-CN" altLang="en-US" dirty="0" smtClean="0"/>
              <a:t>核心问题：</a:t>
            </a:r>
            <a:r>
              <a:rPr lang="zh-CN" altLang="zh-CN" dirty="0" smtClean="0"/>
              <a:t>有限可用</a:t>
            </a:r>
            <a:r>
              <a:rPr lang="zh-CN" altLang="zh-CN" dirty="0"/>
              <a:t>频率有秩序地提供</a:t>
            </a:r>
            <a:r>
              <a:rPr lang="zh-CN" altLang="zh-CN" dirty="0" smtClean="0"/>
              <a:t>给</a:t>
            </a:r>
            <a:r>
              <a:rPr lang="zh-CN" altLang="en-US" dirty="0" smtClean="0"/>
              <a:t>更多</a:t>
            </a:r>
            <a:r>
              <a:rPr lang="zh-CN" altLang="zh-CN" dirty="0" smtClean="0"/>
              <a:t>用户</a:t>
            </a:r>
            <a:r>
              <a:rPr lang="zh-CN" altLang="zh-CN" dirty="0"/>
              <a:t>使用而不相互</a:t>
            </a:r>
            <a:r>
              <a:rPr lang="zh-CN" altLang="zh-CN" dirty="0" smtClean="0"/>
              <a:t>干扰</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7800" y="260350"/>
            <a:ext cx="7516688" cy="720725"/>
          </a:xfrm>
        </p:spPr>
        <p:txBody>
          <a:bodyPr/>
          <a:lstStyle/>
          <a:p>
            <a:r>
              <a:rPr lang="zh-CN" altLang="en-US" dirty="0" smtClean="0"/>
              <a:t>移动网络基本结构</a:t>
            </a:r>
            <a:endParaRPr lang="zh-CN" altLang="en-US" dirty="0"/>
          </a:p>
        </p:txBody>
      </p:sp>
      <p:sp>
        <p:nvSpPr>
          <p:cNvPr id="3" name="内容占位符 2"/>
          <p:cNvSpPr>
            <a:spLocks noGrp="1"/>
          </p:cNvSpPr>
          <p:nvPr>
            <p:ph idx="1"/>
          </p:nvPr>
        </p:nvSpPr>
        <p:spPr>
          <a:xfrm>
            <a:off x="637918" y="4019605"/>
            <a:ext cx="7772400" cy="2721764"/>
          </a:xfrm>
        </p:spPr>
        <p:txBody>
          <a:bodyPr/>
          <a:lstStyle/>
          <a:p>
            <a:pPr lvl="0">
              <a:spcBef>
                <a:spcPts val="600"/>
              </a:spcBef>
            </a:pPr>
            <a:r>
              <a:rPr lang="zh-CN" altLang="zh-CN" sz="2200" dirty="0"/>
              <a:t>移动站点（</a:t>
            </a:r>
            <a:r>
              <a:rPr lang="en-US" altLang="zh-CN" sz="2200" dirty="0"/>
              <a:t>Mobile Station</a:t>
            </a:r>
            <a:r>
              <a:rPr lang="zh-CN" altLang="zh-CN" sz="2200" dirty="0"/>
              <a:t>，</a:t>
            </a:r>
            <a:r>
              <a:rPr lang="en-US" altLang="zh-CN" sz="2200" dirty="0"/>
              <a:t>MS</a:t>
            </a:r>
            <a:r>
              <a:rPr lang="zh-CN" altLang="zh-CN" sz="2200" dirty="0" smtClean="0"/>
              <a:t>）</a:t>
            </a:r>
            <a:r>
              <a:rPr lang="zh-CN" altLang="en-US" sz="2200" dirty="0" smtClean="0"/>
              <a:t>：即</a:t>
            </a:r>
            <a:r>
              <a:rPr lang="zh-CN" altLang="zh-CN" sz="2200" dirty="0" smtClean="0"/>
              <a:t>用户</a:t>
            </a:r>
            <a:r>
              <a:rPr lang="zh-CN" altLang="zh-CN" sz="2200" dirty="0"/>
              <a:t>设备，可以是车载台、便携台和</a:t>
            </a:r>
            <a:r>
              <a:rPr lang="zh-CN" altLang="zh-CN" sz="2200" dirty="0" smtClean="0"/>
              <a:t>手机</a:t>
            </a:r>
            <a:r>
              <a:rPr lang="zh-CN" altLang="en-US" sz="2200" dirty="0" smtClean="0"/>
              <a:t>等</a:t>
            </a:r>
            <a:endParaRPr lang="en-US" altLang="zh-CN" sz="2200" dirty="0" smtClean="0"/>
          </a:p>
          <a:p>
            <a:pPr lvl="0">
              <a:spcBef>
                <a:spcPts val="600"/>
              </a:spcBef>
            </a:pPr>
            <a:r>
              <a:rPr lang="zh-CN" altLang="zh-CN" sz="2200" dirty="0"/>
              <a:t>基站子系统（</a:t>
            </a:r>
            <a:r>
              <a:rPr lang="en-US" altLang="zh-CN" sz="2200" dirty="0"/>
              <a:t>Base Station System</a:t>
            </a:r>
            <a:r>
              <a:rPr lang="zh-CN" altLang="zh-CN" sz="2200" dirty="0"/>
              <a:t>，</a:t>
            </a:r>
            <a:r>
              <a:rPr lang="en-US" altLang="zh-CN" sz="2200" dirty="0"/>
              <a:t>BSS</a:t>
            </a:r>
            <a:r>
              <a:rPr lang="zh-CN" altLang="zh-CN" sz="2200" dirty="0" smtClean="0"/>
              <a:t>）</a:t>
            </a:r>
            <a:r>
              <a:rPr lang="zh-CN" altLang="en-US" sz="2200" dirty="0" smtClean="0"/>
              <a:t>：包括</a:t>
            </a:r>
            <a:r>
              <a:rPr lang="zh-CN" altLang="zh-CN" sz="2200" dirty="0" smtClean="0"/>
              <a:t>基</a:t>
            </a:r>
            <a:r>
              <a:rPr lang="zh-CN" altLang="zh-CN" sz="2200" dirty="0"/>
              <a:t>站收发台（</a:t>
            </a:r>
            <a:r>
              <a:rPr lang="en-US" altLang="zh-CN" sz="2200" dirty="0"/>
              <a:t>Base Transceiver Station</a:t>
            </a:r>
            <a:r>
              <a:rPr lang="zh-CN" altLang="zh-CN" sz="2200" dirty="0"/>
              <a:t>，</a:t>
            </a:r>
            <a:r>
              <a:rPr lang="en-US" altLang="zh-CN" sz="2200" dirty="0"/>
              <a:t>BTS</a:t>
            </a:r>
            <a:r>
              <a:rPr lang="zh-CN" altLang="zh-CN" sz="2200" dirty="0"/>
              <a:t>）</a:t>
            </a:r>
            <a:r>
              <a:rPr lang="zh-CN" altLang="zh-CN" sz="2200" dirty="0" smtClean="0"/>
              <a:t>和</a:t>
            </a:r>
            <a:r>
              <a:rPr lang="zh-CN" altLang="en-US" sz="2200" dirty="0" smtClean="0"/>
              <a:t>基站控制器</a:t>
            </a:r>
            <a:r>
              <a:rPr lang="zh-CN" altLang="zh-CN" sz="2200" dirty="0" smtClean="0"/>
              <a:t>（</a:t>
            </a:r>
            <a:r>
              <a:rPr lang="en-US" altLang="zh-CN" sz="2200" dirty="0"/>
              <a:t>Base Station Controller</a:t>
            </a:r>
            <a:r>
              <a:rPr lang="zh-CN" altLang="zh-CN" sz="2200" dirty="0"/>
              <a:t>，</a:t>
            </a:r>
            <a:r>
              <a:rPr lang="en-US" altLang="zh-CN" sz="2200" dirty="0"/>
              <a:t>BSC</a:t>
            </a:r>
            <a:r>
              <a:rPr lang="zh-CN" altLang="zh-CN" sz="2200" dirty="0" smtClean="0"/>
              <a:t>）</a:t>
            </a:r>
            <a:endParaRPr lang="en-US" altLang="zh-CN" sz="2200" dirty="0" smtClean="0"/>
          </a:p>
          <a:p>
            <a:pPr lvl="0">
              <a:spcBef>
                <a:spcPts val="600"/>
              </a:spcBef>
            </a:pPr>
            <a:r>
              <a:rPr lang="zh-CN" altLang="zh-CN" sz="2200" dirty="0" smtClean="0"/>
              <a:t>移动交换</a:t>
            </a:r>
            <a:r>
              <a:rPr lang="zh-CN" altLang="zh-CN" sz="2200" dirty="0"/>
              <a:t>中心（</a:t>
            </a:r>
            <a:r>
              <a:rPr lang="en-US" altLang="zh-CN" sz="2200" dirty="0"/>
              <a:t>Mobile </a:t>
            </a:r>
            <a:r>
              <a:rPr lang="en-US" altLang="zh-CN" sz="2200" dirty="0" smtClean="0"/>
              <a:t>Switching </a:t>
            </a:r>
            <a:r>
              <a:rPr lang="en-US" altLang="zh-CN" sz="2200" dirty="0"/>
              <a:t>Center</a:t>
            </a:r>
            <a:r>
              <a:rPr lang="zh-CN" altLang="zh-CN" sz="2200" dirty="0"/>
              <a:t>，</a:t>
            </a:r>
            <a:r>
              <a:rPr lang="en-US" altLang="zh-CN" sz="2200" dirty="0"/>
              <a:t>MSC</a:t>
            </a:r>
            <a:r>
              <a:rPr lang="zh-CN" altLang="zh-CN" sz="2200" dirty="0" smtClean="0"/>
              <a:t>）</a:t>
            </a:r>
            <a:r>
              <a:rPr lang="zh-CN" altLang="en-US" sz="2200" dirty="0" smtClean="0"/>
              <a:t>：提供网络系统管理功能</a:t>
            </a:r>
            <a:endParaRPr lang="zh-CN" altLang="en-US" sz="2200" dirty="0"/>
          </a:p>
        </p:txBody>
      </p:sp>
      <p:pic>
        <p:nvPicPr>
          <p:cNvPr id="5" name="图片 4"/>
          <p:cNvPicPr>
            <a:picLocks noChangeAspect="1"/>
          </p:cNvPicPr>
          <p:nvPr/>
        </p:nvPicPr>
        <p:blipFill>
          <a:blip r:embed="rId1"/>
          <a:stretch>
            <a:fillRect/>
          </a:stretch>
        </p:blipFill>
        <p:spPr>
          <a:xfrm>
            <a:off x="637918" y="1064764"/>
            <a:ext cx="8020050" cy="274320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PP_MARK_KEY" val="20dea899-0275-408e-8425-c025d7f3296c"/>
  <p:tag name="COMMONDATA" val="eyJoZGlkIjoiMTMzYjE4ODYyOGRkZGYyZWFlNTBhZWZiYTIxNDJlYmMifQ=="/>
</p:tagLst>
</file>

<file path=ppt/theme/theme1.xml><?xml version="1.0" encoding="utf-8"?>
<a:theme xmlns:a="http://schemas.openxmlformats.org/drawingml/2006/main" name="REREC模板（2004年2月）">
  <a:themeElements>
    <a:clrScheme name="">
      <a:dk1>
        <a:srgbClr val="000000"/>
      </a:dk1>
      <a:lt1>
        <a:srgbClr val="FFFFFF"/>
      </a:lt1>
      <a:dk2>
        <a:srgbClr val="FFCC66"/>
      </a:dk2>
      <a:lt2>
        <a:srgbClr val="000000"/>
      </a:lt2>
      <a:accent1>
        <a:srgbClr val="00FFFF"/>
      </a:accent1>
      <a:accent2>
        <a:srgbClr val="3366FF"/>
      </a:accent2>
      <a:accent3>
        <a:srgbClr val="FFFFFF"/>
      </a:accent3>
      <a:accent4>
        <a:srgbClr val="000000"/>
      </a:accent4>
      <a:accent5>
        <a:srgbClr val="AAFFFF"/>
      </a:accent5>
      <a:accent6>
        <a:srgbClr val="2D5CE7"/>
      </a:accent6>
      <a:hlink>
        <a:srgbClr val="FF0033"/>
      </a:hlink>
      <a:folHlink>
        <a:srgbClr val="FFFF00"/>
      </a:folHlink>
    </a:clrScheme>
    <a:fontScheme name="REREC模板（2004年2月）">
      <a:majorFont>
        <a:latin typeface="Arial"/>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none" lIns="91440" tIns="45720" rIns="91440" bIns="45720" numCol="1" anchor="t" anchorCtr="0" compatLnSpc="1">
        <a:spAutoFit/>
      </a:bodyPr>
      <a:lstStyle>
        <a:defPPr marL="342900" marR="0" indent="-342900" algn="r" defTabSz="914400" rtl="0" eaLnBrk="1" fontAlgn="base" latinLnBrk="0" hangingPunct="1">
          <a:lnSpc>
            <a:spcPct val="100000"/>
          </a:lnSpc>
          <a:spcBef>
            <a:spcPct val="20000"/>
          </a:spcBef>
          <a:spcAft>
            <a:spcPct val="0"/>
          </a:spcAft>
          <a:buClr>
            <a:srgbClr val="3366FF"/>
          </a:buClr>
          <a:buSzTx/>
          <a:buFont typeface="Wingdings" panose="05000000000000000000" pitchFamily="2" charset="2"/>
          <a:buChar char="l"/>
          <a:defRPr kumimoji="1" lang="zh-CN" altLang="en-US" sz="2800" b="1" i="0" u="none" strike="noStrike" cap="none" normalizeH="0" baseline="0" smtClean="0">
            <a:ln>
              <a:noFill/>
            </a:ln>
            <a:solidFill>
              <a:schemeClr val="accent2"/>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none" lIns="91440" tIns="45720" rIns="91440" bIns="45720" numCol="1" anchor="t" anchorCtr="0" compatLnSpc="1">
        <a:spAutoFit/>
      </a:bodyPr>
      <a:lstStyle>
        <a:defPPr marL="342900" marR="0" indent="-342900" algn="r" defTabSz="914400" rtl="0" eaLnBrk="1" fontAlgn="base" latinLnBrk="0" hangingPunct="1">
          <a:lnSpc>
            <a:spcPct val="100000"/>
          </a:lnSpc>
          <a:spcBef>
            <a:spcPct val="20000"/>
          </a:spcBef>
          <a:spcAft>
            <a:spcPct val="0"/>
          </a:spcAft>
          <a:buClr>
            <a:srgbClr val="3366FF"/>
          </a:buClr>
          <a:buSzTx/>
          <a:buFont typeface="Wingdings" panose="05000000000000000000" pitchFamily="2" charset="2"/>
          <a:buChar char="l"/>
          <a:defRPr kumimoji="1" lang="zh-CN" altLang="en-US" sz="2800" b="1" i="0" u="none" strike="noStrike" cap="none" normalizeH="0" baseline="0" smtClean="0">
            <a:ln>
              <a:noFill/>
            </a:ln>
            <a:solidFill>
              <a:schemeClr val="accent2"/>
            </a:solidFill>
            <a:effectLst/>
            <a:latin typeface="Times New Roman" panose="02020603050405020304" pitchFamily="18" charset="0"/>
            <a:ea typeface="黑体" panose="02010609060101010101" pitchFamily="49" charset="-122"/>
          </a:defRPr>
        </a:defPPr>
      </a:lstStyle>
    </a:lnDef>
  </a:objectDefaults>
  <a:extraClrSchemeLst>
    <a:extraClrScheme>
      <a:clrScheme name="REREC模板（2004年2月）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REREC模板（2004年2月）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REREC模板（2004年2月）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REREC模板（2004年2月）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REREC模板（2004年2月）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第1章 概述</Template>
  <TotalTime>0</TotalTime>
  <Words>12407</Words>
  <Application>WPS 演示</Application>
  <PresentationFormat>全屏显示(4:3)</PresentationFormat>
  <Paragraphs>1189</Paragraphs>
  <Slides>98</Slides>
  <Notes>31</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24</vt:i4>
      </vt:variant>
      <vt:variant>
        <vt:lpstr>幻灯片标题</vt:lpstr>
      </vt:variant>
      <vt:variant>
        <vt:i4>98</vt:i4>
      </vt:variant>
    </vt:vector>
  </HeadingPairs>
  <TitlesOfParts>
    <vt:vector size="144" baseType="lpstr">
      <vt:lpstr>Arial</vt:lpstr>
      <vt:lpstr>宋体</vt:lpstr>
      <vt:lpstr>Wingdings</vt:lpstr>
      <vt:lpstr>Times New Roman</vt:lpstr>
      <vt:lpstr>黑体</vt:lpstr>
      <vt:lpstr>Garamond</vt:lpstr>
      <vt:lpstr>华文中宋</vt:lpstr>
      <vt:lpstr>仿宋_GB2312</vt:lpstr>
      <vt:lpstr>楷体_GB2312</vt:lpstr>
      <vt:lpstr>新宋体</vt:lpstr>
      <vt:lpstr>仿宋</vt:lpstr>
      <vt:lpstr>微软雅黑</vt:lpstr>
      <vt:lpstr>Arial Unicode MS</vt:lpstr>
      <vt:lpstr>CordiaUPC</vt:lpstr>
      <vt:lpstr>Microsoft Sans Serif</vt:lpstr>
      <vt:lpstr>Symbol</vt:lpstr>
      <vt:lpstr>华文楷体</vt:lpstr>
      <vt:lpstr>Tahoma</vt:lpstr>
      <vt:lpstr>Wingdings 2</vt:lpstr>
      <vt:lpstr>Monotype Sorts</vt:lpstr>
      <vt:lpstr>Wingdings</vt:lpstr>
      <vt:lpstr>REREC模板（2004年2月）</vt:lpstr>
      <vt:lpstr>Photoshop.Image.7</vt:lpstr>
      <vt:lpstr>Visio.Drawing.11</vt:lpstr>
      <vt:lpstr>Visio.Drawing.15</vt:lpstr>
      <vt:lpstr>Visio.Drawing.15</vt:lpstr>
      <vt:lpstr>Visio.Drawing.11</vt:lpstr>
      <vt:lpstr>Visio.Drawing.11</vt:lpstr>
      <vt:lpstr>Visio.Drawing.15</vt:lpstr>
      <vt:lpstr>Visio.Drawing.11</vt:lpstr>
      <vt:lpstr>Visio.Drawing.11</vt:lpstr>
      <vt:lpstr>Paint.Picture</vt:lpstr>
      <vt:lpstr>Paint.Picture</vt:lpstr>
      <vt:lpstr>Visio.Drawing.6</vt:lpstr>
      <vt:lpstr>Visio.Drawing.11</vt:lpstr>
      <vt:lpstr>Visio.Drawing.11</vt:lpstr>
      <vt:lpstr>Visio.Drawing.15</vt:lpstr>
      <vt:lpstr>Visio.Drawing.15</vt:lpstr>
      <vt:lpstr>Visio.Drawing.11</vt:lpstr>
      <vt:lpstr>Visio.Drawing.6</vt:lpstr>
      <vt:lpstr>Visio.Drawing.11</vt:lpstr>
      <vt:lpstr>Visio.Drawing.11</vt:lpstr>
      <vt:lpstr>Visio.Drawing.11</vt:lpstr>
      <vt:lpstr>Visio.Drawing.11</vt:lpstr>
      <vt:lpstr>Visio.Drawing.15</vt:lpstr>
      <vt:lpstr>Visio.Drawing.15</vt:lpstr>
      <vt:lpstr>计算机网络</vt:lpstr>
      <vt:lpstr>第六章 数据链路控制</vt:lpstr>
      <vt:lpstr>6.1 数据链路层概述</vt:lpstr>
      <vt:lpstr>数据链路层定义</vt:lpstr>
      <vt:lpstr>数据链路层基本功能</vt:lpstr>
      <vt:lpstr>PowerPoint 演示文稿</vt:lpstr>
      <vt:lpstr>6.2 帧边界划分方法</vt:lpstr>
      <vt:lpstr>帧边界划分方法</vt:lpstr>
      <vt:lpstr>帧边界划分方法</vt:lpstr>
      <vt:lpstr>帧边界划分方法</vt:lpstr>
      <vt:lpstr>6.3 差错控制</vt:lpstr>
      <vt:lpstr>            差错控制方法</vt:lpstr>
      <vt:lpstr>纠错码和检错码</vt:lpstr>
      <vt:lpstr>海明码</vt:lpstr>
      <vt:lpstr>奇偶校验码</vt:lpstr>
      <vt:lpstr>循环冗余校验码 (CRC)</vt:lpstr>
      <vt:lpstr>PowerPoint 演示文稿</vt:lpstr>
      <vt:lpstr>PowerPoint 演示文稿</vt:lpstr>
      <vt:lpstr>检验和(checksum)算法</vt:lpstr>
      <vt:lpstr>6.4  流量控制</vt:lpstr>
      <vt:lpstr>单工停等协议（理想情况）</vt:lpstr>
      <vt:lpstr>单工停等协议（理想情况）</vt:lpstr>
      <vt:lpstr>单工停等协议（流量控制）</vt:lpstr>
      <vt:lpstr>单工停等协议（流量控制）</vt:lpstr>
      <vt:lpstr>PowerPoint 演示文稿</vt:lpstr>
      <vt:lpstr>单工停等协议（差错情况）</vt:lpstr>
      <vt:lpstr>PowerPoint 演示文稿</vt:lpstr>
      <vt:lpstr>连续ARQ协议 </vt:lpstr>
      <vt:lpstr>PowerPoint 演示文稿</vt:lpstr>
      <vt:lpstr>    滑动窗口协议</vt:lpstr>
      <vt:lpstr>发送窗口</vt:lpstr>
      <vt:lpstr>接收窗口</vt:lpstr>
      <vt:lpstr>接收窗口</vt:lpstr>
      <vt:lpstr>窗口大小与序号关系</vt:lpstr>
      <vt:lpstr>6.5 广播信道访问控制</vt:lpstr>
      <vt:lpstr>信道静态分配策略</vt:lpstr>
      <vt:lpstr>信道动态分配策略</vt:lpstr>
      <vt:lpstr>　令牌协议</vt:lpstr>
      <vt:lpstr>ALOHA协议</vt:lpstr>
      <vt:lpstr>PowerPoint 演示文稿</vt:lpstr>
      <vt:lpstr>载波监听多路访问协议CSMA</vt:lpstr>
      <vt:lpstr>1-坚持式CSMA</vt:lpstr>
      <vt:lpstr> 非坚持型CSMA</vt:lpstr>
      <vt:lpstr>p-坚持型CSMA</vt:lpstr>
      <vt:lpstr> 带冲突检测的载波监听多路访问协议</vt:lpstr>
      <vt:lpstr>6.6 点对点数据链路协议</vt:lpstr>
      <vt:lpstr>SLIP协议</vt:lpstr>
      <vt:lpstr>PPP协议</vt:lpstr>
      <vt:lpstr>PPP帧格式</vt:lpstr>
      <vt:lpstr>PPP工作状态迁移</vt:lpstr>
      <vt:lpstr>6.7 以太网</vt:lpstr>
      <vt:lpstr>局域网基本特征 </vt:lpstr>
      <vt:lpstr>PowerPoint 演示文稿</vt:lpstr>
      <vt:lpstr>IEEE 802标准间的关系</vt:lpstr>
      <vt:lpstr>IEEE802 数据链路层划分子层</vt:lpstr>
      <vt:lpstr>IEEE 802.3 和 Ethernet</vt:lpstr>
      <vt:lpstr>PowerPoint 演示文稿</vt:lpstr>
      <vt:lpstr>　传统以太网的介质访问控制方法 </vt:lpstr>
      <vt:lpstr>二进制指数退避算法</vt:lpstr>
      <vt:lpstr>　最短帧长制约</vt:lpstr>
      <vt:lpstr>　以太网的帧格式（1）</vt:lpstr>
      <vt:lpstr>　以太网的帧格式（2）</vt:lpstr>
      <vt:lpstr>PowerPoint 演示文稿</vt:lpstr>
      <vt:lpstr>快速以太网 </vt:lpstr>
      <vt:lpstr>传统以太网与快速以太网技术比较</vt:lpstr>
      <vt:lpstr>传统以太网与快速以太网MAC参数比较</vt:lpstr>
      <vt:lpstr>传统以太网与快速以太网物理规范比较</vt:lpstr>
      <vt:lpstr>千兆以太网</vt:lpstr>
      <vt:lpstr>千兆以太网改进技术（1）</vt:lpstr>
      <vt:lpstr>千兆以太网改进技术（2）</vt:lpstr>
      <vt:lpstr>10吉比特以太网 </vt:lpstr>
      <vt:lpstr>40/100G 以太网</vt:lpstr>
      <vt:lpstr>网桥定义与特征</vt:lpstr>
      <vt:lpstr>透明网桥/生成树网桥</vt:lpstr>
      <vt:lpstr>网桥工作流程</vt:lpstr>
      <vt:lpstr>以太网交换机</vt:lpstr>
      <vt:lpstr>以太网交换机优势</vt:lpstr>
      <vt:lpstr>虚拟局域网 </vt:lpstr>
      <vt:lpstr>虚拟局域网划分方法</vt:lpstr>
      <vt:lpstr>单交换机端口定义VLAN</vt:lpstr>
      <vt:lpstr>多交换机端口定义VLAN</vt:lpstr>
      <vt:lpstr>802.1Q 帧格式</vt:lpstr>
      <vt:lpstr>6.8 无线局域网</vt:lpstr>
      <vt:lpstr>IEEE802.11标准系列</vt:lpstr>
      <vt:lpstr>IEEE 802.11网络模式</vt:lpstr>
      <vt:lpstr>802.11 无线局域网相关概念</vt:lpstr>
      <vt:lpstr>802.11 无线局域网相关概念</vt:lpstr>
      <vt:lpstr>802.11 体系结构</vt:lpstr>
      <vt:lpstr>IEEE 802.11的MAC子层</vt:lpstr>
      <vt:lpstr>CSMA/CA协议</vt:lpstr>
      <vt:lpstr>隐藏节点与暴露节点问题</vt:lpstr>
      <vt:lpstr>CSMA/CA工作流程</vt:lpstr>
      <vt:lpstr>虚拟载波侦听</vt:lpstr>
      <vt:lpstr>蓝牙网络</vt:lpstr>
      <vt:lpstr>蓝牙微微网和散射网</vt:lpstr>
      <vt:lpstr>ZigBee网络</vt:lpstr>
      <vt:lpstr>移动网络</vt:lpstr>
      <vt:lpstr>移动网络基本结构</vt:lpstr>
    </vt:vector>
  </TitlesOfParts>
  <Company>xjtu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第三章数据链路层</dc:title>
  <dc:creator>chenyan</dc:creator>
  <cp:lastModifiedBy>yan</cp:lastModifiedBy>
  <cp:revision>602</cp:revision>
  <dcterms:created xsi:type="dcterms:W3CDTF">1999-09-06T00:24:00Z</dcterms:created>
  <dcterms:modified xsi:type="dcterms:W3CDTF">2023-02-15T09:47:56Z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ED01D99656ED466BA98CED8A521F059C</vt:lpwstr>
  </property>
  <property fmtid="{D5CDD505-2E9C-101B-9397-08002B2CF9AE}" pid="3" name="KSOProductBuildVer">
    <vt:lpwstr>2052-11.1.0.13703</vt:lpwstr>
  </property>
</Properties>
</file>